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455" r:id="rId3"/>
    <p:sldId id="339" r:id="rId4"/>
    <p:sldId id="498" r:id="rId5"/>
    <p:sldId id="340" r:id="rId6"/>
    <p:sldId id="341" r:id="rId7"/>
    <p:sldId id="342" r:id="rId8"/>
    <p:sldId id="343" r:id="rId9"/>
    <p:sldId id="542" r:id="rId10"/>
    <p:sldId id="344" r:id="rId11"/>
    <p:sldId id="345" r:id="rId12"/>
    <p:sldId id="499" r:id="rId13"/>
    <p:sldId id="346" r:id="rId14"/>
    <p:sldId id="347" r:id="rId15"/>
    <p:sldId id="348" r:id="rId16"/>
    <p:sldId id="349" r:id="rId17"/>
    <p:sldId id="350" r:id="rId18"/>
    <p:sldId id="501" r:id="rId19"/>
    <p:sldId id="500" r:id="rId20"/>
    <p:sldId id="502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503" r:id="rId34"/>
    <p:sldId id="528" r:id="rId35"/>
    <p:sldId id="530" r:id="rId36"/>
    <p:sldId id="496" r:id="rId37"/>
    <p:sldId id="497" r:id="rId38"/>
    <p:sldId id="364" r:id="rId39"/>
    <p:sldId id="365" r:id="rId40"/>
    <p:sldId id="366" r:id="rId41"/>
    <p:sldId id="367" r:id="rId42"/>
    <p:sldId id="505" r:id="rId43"/>
    <p:sldId id="506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09" r:id="rId5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0093"/>
    <a:srgbClr val="FF3300"/>
    <a:srgbClr val="008000"/>
    <a:srgbClr val="FFFFCC"/>
    <a:srgbClr val="CC66FF"/>
    <a:srgbClr val="CC99FF"/>
    <a:srgbClr val="66FFFF"/>
    <a:srgbClr val="FF99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7" autoAdjust="0"/>
    <p:restoredTop sz="94652" autoAdjust="0"/>
  </p:normalViewPr>
  <p:slideViewPr>
    <p:cSldViewPr>
      <p:cViewPr>
        <p:scale>
          <a:sx n="70" d="100"/>
          <a:sy n="70" d="100"/>
        </p:scale>
        <p:origin x="-1218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D4845-9E33-4B36-BDA9-31A6B09DF827}" type="datetimeFigureOut">
              <a:rPr lang="th-TH" smtClean="0"/>
              <a:t>30/09/63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E6038-4766-4789-A5B2-A39409574F5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46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88958-E817-4F02-B402-DF40A1E8145F}" type="slidenum">
              <a:rPr lang="en-US" smtClean="0"/>
              <a:pPr/>
              <a:t>9</a:t>
            </a:fld>
            <a:endParaRPr lang="th-TH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88958-E817-4F02-B402-DF40A1E8145F}" type="slidenum">
              <a:rPr lang="en-US" smtClean="0"/>
              <a:pPr/>
              <a:t>42</a:t>
            </a:fld>
            <a:endParaRPr lang="th-TH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3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88958-E817-4F02-B402-DF40A1E8145F}" type="slidenum">
              <a:rPr lang="en-US" smtClean="0"/>
              <a:pPr/>
              <a:t>43</a:t>
            </a:fld>
            <a:endParaRPr lang="th-TH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5C1BA-08E3-4CF3-BCA9-5BEB3514C1D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72675-5CAC-4EA8-8E08-EA361074421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3A69D-0683-4A68-B596-8D305FCBCA8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88696-86E4-498C-9BB1-73324058F9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C8173-4DCD-428D-A295-602D7554C22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3B7FE-C772-40A7-8C53-00A10D7F9D5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BBB21-632B-4281-B375-FD498D3E6B6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5BD1B-BB91-4986-B829-F38FAC7F696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38B74-34D7-47E7-B1FF-403DCD12D85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1DC56-5357-4F77-ACD7-49C5126D1FE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0BB7C-8953-4545-AF47-77E99DB6710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F05B21-B4CB-409C-A63F-C2A001B2FE0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" name="Picture 119" descr="http://f.ptcdn.info/234/005/000/1368759437-IMAGE0582J-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43578"/>
            <a:ext cx="9144000" cy="1214422"/>
          </a:xfrm>
          <a:prstGeom prst="rect">
            <a:avLst/>
          </a:prstGeom>
          <a:noFill/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-25648" y="3861048"/>
            <a:ext cx="6828220" cy="166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th-TH" sz="40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Browallia New" pitchFamily="34" charset="-34"/>
                <a:cs typeface="EucrosiaUPC" pitchFamily="18" charset="-34"/>
              </a:rPr>
              <a:t>นายสุชาติ สุขเจริญ </a:t>
            </a:r>
          </a:p>
          <a:p>
            <a:pPr marL="342900" indent="-342900" algn="ctr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th-TH" sz="40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Browallia New" pitchFamily="34" charset="-34"/>
                <a:cs typeface="EucrosiaUPC" pitchFamily="18" charset="-34"/>
              </a:rPr>
              <a:t>นักวิชาการสาธารณสุขชำนาญการพิเศษ</a:t>
            </a:r>
          </a:p>
          <a:p>
            <a:pPr marL="342900" indent="-342900" algn="ctr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th-TH" sz="4000" b="1" dirty="0">
                <a:ln w="18415" cmpd="sng">
                  <a:solidFill>
                    <a:srgbClr val="D60093"/>
                  </a:solidFill>
                  <a:prstDash val="solid"/>
                </a:ln>
                <a:solidFill>
                  <a:srgbClr val="D60093"/>
                </a:solidFill>
                <a:latin typeface="Browallia New" pitchFamily="34" charset="-34"/>
                <a:cs typeface="EucrosiaUPC" pitchFamily="18" charset="-34"/>
              </a:rPr>
              <a:t>สำนักสุขาภิบาลอาหารและน้ำ  กรมอนามัย</a:t>
            </a:r>
          </a:p>
        </p:txBody>
      </p:sp>
      <p:sp>
        <p:nvSpPr>
          <p:cNvPr id="16" name="ม้วนกระดาษแนวนอน 15"/>
          <p:cNvSpPr/>
          <p:nvPr/>
        </p:nvSpPr>
        <p:spPr>
          <a:xfrm>
            <a:off x="2491268" y="298379"/>
            <a:ext cx="6374512" cy="2692360"/>
          </a:xfrm>
          <a:prstGeom prst="horizontalScroll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มาตรฐาน</a:t>
            </a:r>
          </a:p>
          <a:p>
            <a:pPr algn="ctr"/>
            <a:r>
              <a:rPr lang="th-TH" sz="6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 การสุขาภิบาลอาหาร</a:t>
            </a:r>
          </a:p>
        </p:txBody>
      </p:sp>
      <p:pic>
        <p:nvPicPr>
          <p:cNvPr id="17" name="Picture 6" descr="\\Foodsan-25-lek\shareddocs\ถุงผู้สัมผัสฯ_ok\การ์ตูนผู้สัมผัส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0680" y="3678519"/>
            <a:ext cx="1623320" cy="228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-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1689102" cy="20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suchart60\Logo\CFGT gif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07736"/>
            <a:ext cx="1321794" cy="130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F:\Logo\CFGT Plus\CFGT Plu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0078" y="2828902"/>
            <a:ext cx="1306970" cy="128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563757" y="2164776"/>
            <a:ext cx="5357850" cy="400052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4. อาหารสดต้องล้างให้สะอาด   ก่อนนำมาปรุง หรือเก็บ การเก็บอาหารประเภทต่างๆ  ต้องแยกเก็บเป็นสัดส่วน อาหารประเภทเนื้อสัตว์ดิบเก็บใน อุณหภูมิที่    ต่ำกว่า 5 องศาเซลเซียส</a:t>
            </a:r>
          </a:p>
        </p:txBody>
      </p:sp>
      <p:pic>
        <p:nvPicPr>
          <p:cNvPr id="15" name="Picture 4" descr="s02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4922" y="3093470"/>
            <a:ext cx="3827463" cy="26431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251520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40125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0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86380" y="1986560"/>
            <a:ext cx="2926494" cy="3857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 descr="s024"/>
          <p:cNvPicPr>
            <a:picLocks noChangeAspect="1" noChangeArrowheads="1"/>
          </p:cNvPicPr>
          <p:nvPr/>
        </p:nvPicPr>
        <p:blipFill>
          <a:blip r:embed="rId3" cstate="print"/>
          <a:srcRect t="7548" b="14458"/>
          <a:stretch>
            <a:fillRect/>
          </a:stretch>
        </p:blipFill>
        <p:spPr bwMode="auto">
          <a:xfrm>
            <a:off x="1000100" y="1700808"/>
            <a:ext cx="3786214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 descr="s025"/>
          <p:cNvPicPr>
            <a:picLocks noChangeAspect="1" noChangeArrowheads="1"/>
          </p:cNvPicPr>
          <p:nvPr/>
        </p:nvPicPr>
        <p:blipFill>
          <a:blip r:embed="rId4" cstate="print"/>
          <a:srcRect b="16950"/>
          <a:stretch>
            <a:fillRect/>
          </a:stretch>
        </p:blipFill>
        <p:spPr bwMode="auto">
          <a:xfrm>
            <a:off x="1000100" y="4058262"/>
            <a:ext cx="3786214" cy="2364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รูปห้าเหลี่ยม 8"/>
          <p:cNvSpPr/>
          <p:nvPr/>
        </p:nvSpPr>
        <p:spPr>
          <a:xfrm>
            <a:off x="323528" y="405959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407118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5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714744" y="1643050"/>
            <a:ext cx="4786346" cy="271464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5. อาหารที่ปรุงสำเร็จแล้ว      เก็บในภาชนะที่สะอาด           มีการปกปิด วางสูงจากพื้นอย่างน้อย 60 ซม.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/>
          <a:srcRect t="11985"/>
          <a:stretch>
            <a:fillRect/>
          </a:stretch>
        </p:blipFill>
        <p:spPr bwMode="auto">
          <a:xfrm>
            <a:off x="1714480" y="4572008"/>
            <a:ext cx="3357586" cy="2071678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0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b="19355"/>
          <a:stretch>
            <a:fillRect/>
          </a:stretch>
        </p:blipFill>
        <p:spPr>
          <a:xfrm>
            <a:off x="5357817" y="4572008"/>
            <a:ext cx="3424921" cy="2071702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0034" y="2071678"/>
            <a:ext cx="2612445" cy="27860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รูปห้าเหลี่ยม 8"/>
          <p:cNvSpPr/>
          <p:nvPr/>
        </p:nvSpPr>
        <p:spPr>
          <a:xfrm>
            <a:off x="323528" y="50007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22155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โรง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0" y="4357694"/>
            <a:ext cx="3600450" cy="1928826"/>
          </a:xfrm>
          <a:prstGeom prst="rect">
            <a:avLst/>
          </a:prstGeom>
          <a:ln w="28575">
            <a:solidFill>
              <a:srgbClr val="CC00C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สี่เหลี่ยมมุมมน 9"/>
          <p:cNvSpPr/>
          <p:nvPr/>
        </p:nvSpPr>
        <p:spPr>
          <a:xfrm>
            <a:off x="3786182" y="1571612"/>
            <a:ext cx="5143536" cy="335758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6. น้ำแข็งที่ใช้บริโภคต้องสะอาด เก็บในภาชนะที่ สะอาดมีฝาปิด ใช้อุปกรณ์ที่มีด้ามสำหรับคีบ หรือตักโดยเฉพาะ วางสูงจากพื้นอย่างน้อย 60 ซม.</a:t>
            </a:r>
          </a:p>
        </p:txBody>
      </p:sp>
      <p:pic>
        <p:nvPicPr>
          <p:cNvPr id="15" name="Picture 4" descr="อาหาร0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2" y="2000240"/>
            <a:ext cx="3392481" cy="212298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251520" y="26064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31283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775940" y="1916832"/>
            <a:ext cx="5143536" cy="335758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7. ล้างภาชนะด้วยน้ำยาล้างภาชนะ แล้วล้างด้วยน้ำ สะอาด 2 ครั้ง หรือล้างด้วยน้ำไหล และที่ล้าง</a:t>
            </a:r>
          </a:p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 ภาชนะต้องวางสูงจากพื้นอย่างน้อย 60 ซม.</a:t>
            </a:r>
          </a:p>
        </p:txBody>
      </p:sp>
      <p:pic>
        <p:nvPicPr>
          <p:cNvPr id="11" name="Picture 4" descr="00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5478" y="2988402"/>
            <a:ext cx="3857636" cy="285465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รูปห้าเหลี่ยม 8"/>
          <p:cNvSpPr/>
          <p:nvPr/>
        </p:nvSpPr>
        <p:spPr>
          <a:xfrm>
            <a:off x="251520" y="26064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13021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270697" y="1417700"/>
            <a:ext cx="5143536" cy="107157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 indent="-360363" algn="ctr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7. การล้างภาชนะ </a:t>
            </a:r>
            <a:r>
              <a:rPr lang="th-TH" sz="3600" b="1" dirty="0">
                <a:ln>
                  <a:solidFill>
                    <a:srgbClr val="C00000"/>
                  </a:solidFill>
                </a:ln>
                <a:solidFill>
                  <a:srgbClr val="D60093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หลัก 3 – 3 -3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987824" y="2786058"/>
            <a:ext cx="5941894" cy="1435030"/>
          </a:xfrm>
          <a:prstGeom prst="rect">
            <a:avLst/>
          </a:prstGeom>
          <a:gradFill flip="none" rotWithShape="1">
            <a:gsLst>
              <a:gs pos="0">
                <a:srgbClr val="CC00CC">
                  <a:tint val="66000"/>
                  <a:satMod val="160000"/>
                </a:srgbClr>
              </a:gs>
              <a:gs pos="50000">
                <a:srgbClr val="CC00CC">
                  <a:tint val="44500"/>
                  <a:satMod val="160000"/>
                </a:srgbClr>
              </a:gs>
              <a:gs pos="100000">
                <a:srgbClr val="CC00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 3 เตรียม</a:t>
            </a:r>
          </a:p>
          <a:p>
            <a:pPr eaLnBrk="1" hangingPunct="1"/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(แยกภาชนะ – กำจัดเศษอาหาร – ล้างน้ำเปล่า)</a:t>
            </a:r>
          </a:p>
        </p:txBody>
      </p:sp>
      <p:pic>
        <p:nvPicPr>
          <p:cNvPr id="13" name="Picture 4" descr="00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1913" y="2546984"/>
            <a:ext cx="2393110" cy="1591693"/>
          </a:xfrm>
          <a:effectLst>
            <a:softEdge rad="112500"/>
          </a:effectLst>
        </p:spPr>
      </p:pic>
      <p:pic>
        <p:nvPicPr>
          <p:cNvPr id="14" name="Picture 4" descr="แผงลอย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417974"/>
            <a:ext cx="2853530" cy="190271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80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รูปห้าเหลี่ยม 8"/>
          <p:cNvSpPr/>
          <p:nvPr/>
        </p:nvSpPr>
        <p:spPr>
          <a:xfrm>
            <a:off x="252049" y="26064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  <p:sp>
        <p:nvSpPr>
          <p:cNvPr id="8" name="สี่เหลี่ยมผืนผ้า 11"/>
          <p:cNvSpPr/>
          <p:nvPr/>
        </p:nvSpPr>
        <p:spPr>
          <a:xfrm>
            <a:off x="539552" y="4651814"/>
            <a:ext cx="4874681" cy="1153450"/>
          </a:xfrm>
          <a:prstGeom prst="rect">
            <a:avLst/>
          </a:prstGeom>
          <a:gradFill flip="none" rotWithShape="1">
            <a:gsLst>
              <a:gs pos="0">
                <a:srgbClr val="CC00CC">
                  <a:tint val="66000"/>
                  <a:satMod val="160000"/>
                </a:srgbClr>
              </a:gs>
              <a:gs pos="50000">
                <a:srgbClr val="CC00CC">
                  <a:tint val="44500"/>
                  <a:satMod val="160000"/>
                </a:srgbClr>
              </a:gs>
              <a:gs pos="100000">
                <a:srgbClr val="CC00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 3 ล้าง</a:t>
            </a:r>
          </a:p>
          <a:p>
            <a:pPr eaLnBrk="1" hangingPunct="1"/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(น้ำยาล้างจาน  น้ำสะอาด การฆ่าเชื้อ)</a:t>
            </a:r>
          </a:p>
        </p:txBody>
      </p:sp>
    </p:spTree>
    <p:extLst>
      <p:ext uri="{BB962C8B-B14F-4D97-AF65-F5344CB8AC3E}">
        <p14:creationId xmlns:p14="http://schemas.microsoft.com/office/powerpoint/2010/main" val="714860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786182" y="1412776"/>
            <a:ext cx="5143536" cy="107157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 indent="-360363" algn="ctr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7. การล้างภาชนะ 3 ขั้นตอน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572000" y="2636912"/>
            <a:ext cx="4357718" cy="2299126"/>
          </a:xfrm>
          <a:prstGeom prst="rect">
            <a:avLst/>
          </a:prstGeom>
          <a:gradFill flip="none" rotWithShape="1">
            <a:gsLst>
              <a:gs pos="0">
                <a:srgbClr val="CC00CC">
                  <a:tint val="66000"/>
                  <a:satMod val="160000"/>
                </a:srgbClr>
              </a:gs>
              <a:gs pos="50000">
                <a:srgbClr val="CC00CC">
                  <a:tint val="44500"/>
                  <a:satMod val="160000"/>
                </a:srgbClr>
              </a:gs>
              <a:gs pos="100000">
                <a:srgbClr val="CC00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 3  วิธี ทำให้แห้งและเก็บรักษา </a:t>
            </a:r>
          </a:p>
          <a:p>
            <a:pPr eaLnBrk="1" hangingPunct="1"/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(- คว่ำบนตะแกรงหรือตะกร้า</a:t>
            </a:r>
          </a:p>
          <a:p>
            <a:pPr eaLnBrk="1" hangingPunct="1"/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 – ผึ่งให้แห้ง</a:t>
            </a:r>
          </a:p>
          <a:p>
            <a:pPr eaLnBrk="1" hangingPunct="1"/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–   ป้องกันการปนเปื้อน)</a:t>
            </a:r>
          </a:p>
        </p:txBody>
      </p:sp>
      <p:pic>
        <p:nvPicPr>
          <p:cNvPr id="11" name="Picture 2" descr="ภาชนะ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0" y="1556792"/>
            <a:ext cx="3357587" cy="2500330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ค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890" y="3429000"/>
            <a:ext cx="3175912" cy="2275737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รูปห้าเหลี่ยม 8"/>
          <p:cNvSpPr/>
          <p:nvPr/>
        </p:nvSpPr>
        <p:spPr>
          <a:xfrm>
            <a:off x="235287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5229200"/>
            <a:ext cx="8352928" cy="1077218"/>
          </a:xfrm>
          <a:prstGeom prst="rect">
            <a:avLst/>
          </a:prstGeom>
          <a:solidFill>
            <a:srgbClr val="008000"/>
          </a:solidFill>
          <a:ln w="28575">
            <a:solidFill>
              <a:srgbClr val="FF006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เมื่อล้างภาชนะตามขั้นตอนแล้วต้องคว่ำเก็บในตะกร้าหรือ</a:t>
            </a:r>
          </a:p>
          <a:p>
            <a:pPr algn="ctr">
              <a:defRPr/>
            </a:pP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วัสดุที่โปร่งแสง ระบายอากาศได้ดี</a:t>
            </a:r>
          </a:p>
        </p:txBody>
      </p:sp>
    </p:spTree>
    <p:extLst>
      <p:ext uri="{BB962C8B-B14F-4D97-AF65-F5344CB8AC3E}">
        <p14:creationId xmlns:p14="http://schemas.microsoft.com/office/powerpoint/2010/main" val="265770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6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0" t="5781" r="3165" b="4511"/>
          <a:stretch/>
        </p:blipFill>
        <p:spPr bwMode="auto">
          <a:xfrm>
            <a:off x="755576" y="1988840"/>
            <a:ext cx="3312368" cy="396118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หม้อก๋วยเตี๋ยว รุ่นเก่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960440" cy="39553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780041" y="404664"/>
            <a:ext cx="6696744" cy="936104"/>
          </a:xfrm>
          <a:prstGeom prst="homePlate">
            <a:avLst/>
          </a:prstGeom>
          <a:solidFill>
            <a:srgbClr val="D60093"/>
          </a:solidFill>
          <a:ln w="28575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การเลือกใช้หม้อก๋วยเตี๋ยวปลอดภัย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3347864" y="3290893"/>
            <a:ext cx="2016224" cy="1074211"/>
          </a:xfrm>
          <a:prstGeom prst="leftRightArrow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4" descr="Image result for หม้อก๋วยเตี๋ยวไร้สารตะกั่ว มอ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10148" r="32105" b="44803"/>
          <a:stretch/>
        </p:blipFill>
        <p:spPr bwMode="auto">
          <a:xfrm>
            <a:off x="6227820" y="2996952"/>
            <a:ext cx="1601256" cy="186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95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6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0" t="5781" r="3165" b="4511"/>
          <a:stretch/>
        </p:blipFill>
        <p:spPr bwMode="auto">
          <a:xfrm>
            <a:off x="3345700" y="1877241"/>
            <a:ext cx="3312368" cy="43600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852" y="4221088"/>
            <a:ext cx="3059832" cy="1192570"/>
          </a:xfrm>
          <a:prstGeom prst="rect">
            <a:avLst/>
          </a:prstGeom>
          <a:solidFill>
            <a:srgbClr val="0000FF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ระบบประสาทส่วนปลาย</a:t>
            </a:r>
          </a:p>
          <a:p>
            <a:pPr algn="ctr"/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อัมพาต</a:t>
            </a:r>
          </a:p>
        </p:txBody>
      </p:sp>
      <p:sp>
        <p:nvSpPr>
          <p:cNvPr id="4" name="Oval 3"/>
          <p:cNvSpPr/>
          <p:nvPr/>
        </p:nvSpPr>
        <p:spPr>
          <a:xfrm>
            <a:off x="650135" y="5341650"/>
            <a:ext cx="2304256" cy="1080120"/>
          </a:xfrm>
          <a:prstGeom prst="ellipse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นิ้วเท้า/มือ</a:t>
            </a:r>
          </a:p>
        </p:txBody>
      </p:sp>
      <p:sp>
        <p:nvSpPr>
          <p:cNvPr id="5" name="Rectangle 4"/>
          <p:cNvSpPr/>
          <p:nvPr/>
        </p:nvSpPr>
        <p:spPr>
          <a:xfrm>
            <a:off x="7090115" y="2204864"/>
            <a:ext cx="1802365" cy="757305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ท้องเสีย</a:t>
            </a:r>
          </a:p>
        </p:txBody>
      </p:sp>
      <p:sp>
        <p:nvSpPr>
          <p:cNvPr id="6" name="Left Arrow 5"/>
          <p:cNvSpPr/>
          <p:nvPr/>
        </p:nvSpPr>
        <p:spPr>
          <a:xfrm>
            <a:off x="2841644" y="4765586"/>
            <a:ext cx="792088" cy="53599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ight Arrow 6"/>
          <p:cNvSpPr/>
          <p:nvPr/>
        </p:nvSpPr>
        <p:spPr>
          <a:xfrm>
            <a:off x="6563345" y="2355773"/>
            <a:ext cx="504056" cy="45548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090115" y="4980018"/>
            <a:ext cx="1747092" cy="68123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ปวดท้อง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7401" y="3356992"/>
            <a:ext cx="1802365" cy="1222528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คลื่นไส้/อาเจียน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540631" y="3725533"/>
            <a:ext cx="504056" cy="45548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ight Arrow 10"/>
          <p:cNvSpPr/>
          <p:nvPr/>
        </p:nvSpPr>
        <p:spPr>
          <a:xfrm>
            <a:off x="6567762" y="5092890"/>
            <a:ext cx="504056" cy="45548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Pentagon 11"/>
          <p:cNvSpPr/>
          <p:nvPr/>
        </p:nvSpPr>
        <p:spPr>
          <a:xfrm>
            <a:off x="285360" y="440668"/>
            <a:ext cx="6696744" cy="900100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อันตรายจากตะกั่วในหม้อก๋วยเตี๋ยว</a:t>
            </a:r>
          </a:p>
        </p:txBody>
      </p:sp>
      <p:pic>
        <p:nvPicPr>
          <p:cNvPr id="13" name="Picture 4" descr="Image result for หม้อก๋วยเตี๋ยวไร้สารตะกั่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7023"/>
            <a:ext cx="2750272" cy="2060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4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 bwMode="auto">
          <a:xfrm>
            <a:off x="322039" y="476672"/>
            <a:ext cx="8570441" cy="2286000"/>
          </a:xfrm>
          <a:prstGeom prst="rect">
            <a:avLst/>
          </a:prstGeom>
          <a:ln w="28575" cap="flat" cmpd="sng" algn="ctr">
            <a:solidFill>
              <a:srgbClr val="0000FF"/>
            </a:solidFill>
            <a:prstDash val="solid"/>
            <a:miter lim="800000"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720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มาตรฐานร้านอาหาร</a:t>
            </a:r>
            <a:br>
              <a:rPr lang="th-TH" sz="720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720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และแผงลอยจำหน่ายอาหาร</a:t>
            </a:r>
            <a:endParaRPr lang="th-TH" sz="7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" name="Picture 2" descr="CFGT2547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3071813"/>
            <a:ext cx="3071813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รูปภาพ 3" descr="เมืองทอง4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72188" y="3071813"/>
            <a:ext cx="24844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4" descr="เมืองทอง4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63" y="3071813"/>
            <a:ext cx="25003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4211854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หม้อก๋วยเตี๋ยว รุ่นเก่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248472" cy="39553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หม้อก๋วยเตี๋ยวไร้สารตะกั่ว มอ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10148" r="32105" b="44803"/>
          <a:stretch/>
        </p:blipFill>
        <p:spPr bwMode="auto">
          <a:xfrm>
            <a:off x="2267744" y="2708920"/>
            <a:ext cx="1601256" cy="186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หม้อก๋วยเตี๋ยวไร้สารตะกั่ว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9627"/>
            <a:ext cx="2655756" cy="26557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285360" y="224644"/>
            <a:ext cx="6696744" cy="900100"/>
          </a:xfrm>
          <a:prstGeom prst="homePlate">
            <a:avLst/>
          </a:prstGeom>
          <a:solidFill>
            <a:srgbClr val="D60093"/>
          </a:solidFill>
          <a:ln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หม้อก๋วยเตี๋ยวปลอดภัย มีมาตรฐาน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6056" y="1829130"/>
            <a:ext cx="3722166" cy="1167822"/>
          </a:xfrm>
          <a:prstGeom prst="rect">
            <a:avLst/>
          </a:prstGeom>
          <a:solidFill>
            <a:srgbClr val="FFFF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รอยต่อ/รอบประสาน  </a:t>
            </a:r>
          </a:p>
          <a:p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เรียบร้อย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571536" y="2262233"/>
            <a:ext cx="648536" cy="45548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5075592" y="3263452"/>
            <a:ext cx="3744880" cy="1222528"/>
          </a:xfrm>
          <a:prstGeom prst="rect">
            <a:avLst/>
          </a:prstGeom>
          <a:solidFill>
            <a:srgbClr val="FFCC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 </a:t>
            </a:r>
            <a:r>
              <a:rPr lang="th-TH" sz="36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มอก</a:t>
            </a:r>
            <a:r>
              <a:rPr lang="th-TH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. 2440-2552</a:t>
            </a:r>
          </a:p>
          <a:p>
            <a:pPr algn="ctr"/>
            <a:r>
              <a:rPr lang="th-TH" sz="3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(บังคับ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3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18 ส.ค. 54)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548822" y="3631993"/>
            <a:ext cx="671250" cy="45548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6365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786182" y="1571612"/>
            <a:ext cx="5143536" cy="235745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8. เขียงและมีด ต้องมีสภาพดี </a:t>
            </a:r>
          </a:p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 แยกใช้ระหว่าง เนื้อสัตว์สุก เนื้อสัตว์ดิบ และ ผักผลไม้</a:t>
            </a:r>
          </a:p>
        </p:txBody>
      </p:sp>
      <p:pic>
        <p:nvPicPr>
          <p:cNvPr id="1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857364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071942"/>
            <a:ext cx="3428999" cy="225094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4071942"/>
            <a:ext cx="3015996" cy="226313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251520" y="26064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153727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806624" y="1412776"/>
            <a:ext cx="5143536" cy="235745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8. เขียงและมีด ต้องมีสภาพดี </a:t>
            </a:r>
          </a:p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 แยกใช้ระหว่าง เนื้อสัตว์สุก เนื้อสัตว์ดิบ และ ผักผลไม้</a:t>
            </a:r>
          </a:p>
        </p:txBody>
      </p:sp>
      <p:pic>
        <p:nvPicPr>
          <p:cNvPr id="11" name="Picture 2" descr="s07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2590" y="2420888"/>
            <a:ext cx="3718793" cy="392907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รูปห้าเหลี่ยม 8"/>
          <p:cNvSpPr/>
          <p:nvPr/>
        </p:nvSpPr>
        <p:spPr>
          <a:xfrm>
            <a:off x="251520" y="26064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489996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s07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5719" y="2571744"/>
            <a:ext cx="3500251" cy="271464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สี่เหลี่ยมมุมมน 9"/>
          <p:cNvSpPr/>
          <p:nvPr/>
        </p:nvSpPr>
        <p:spPr>
          <a:xfrm>
            <a:off x="3428992" y="1571612"/>
            <a:ext cx="5500726" cy="328614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9. ช้อน ส้อม ตะเกียบ วางตั้งเอาด้ามขึ้นในภาชนะ โปร่งสะอาด หรือวางเป็นระเบียบในภาชนะ โปร่งสะอาด และมีการปกปิด เก็บสูงจากพื้น อย่างน้อย 60 ซม.</a:t>
            </a:r>
          </a:p>
        </p:txBody>
      </p:sp>
      <p:pic>
        <p:nvPicPr>
          <p:cNvPr id="14" name="Picture 4" descr="Thumbs1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4643446"/>
            <a:ext cx="3286148" cy="1947359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323528" y="404664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585418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571612"/>
            <a:ext cx="5500726" cy="228601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10. มูลฝอย และน้ำเสียทุกชนิด   ได้รับการกำจัด ด้วยวิธีที่ถูกหลักสุขาภิบาล</a:t>
            </a:r>
          </a:p>
        </p:txBody>
      </p:sp>
      <p:pic>
        <p:nvPicPr>
          <p:cNvPr id="11" name="Picture 4" descr="Thumbs1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2214554"/>
            <a:ext cx="2904800" cy="3357586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7" descr="Thumbs12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71934" y="3714752"/>
            <a:ext cx="4143375" cy="246538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รูปห้าเหลี่ยม 8"/>
          <p:cNvSpPr/>
          <p:nvPr/>
        </p:nvSpPr>
        <p:spPr>
          <a:xfrm>
            <a:off x="251520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44181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571612"/>
            <a:ext cx="5500726" cy="228601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10. มูลฝอย และน้ำเสียทุกชนิด   ได้รับการกำจัด ด้วยวิธีที่ถูกหลักสุขาภิบาล</a:t>
            </a:r>
          </a:p>
        </p:txBody>
      </p:sp>
      <p:pic>
        <p:nvPicPr>
          <p:cNvPr id="13" name="Picture 2" descr="H:\pp\ภาพมาตรฐานโรงแรม\h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2857520" cy="3808578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s0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286124"/>
            <a:ext cx="2571768" cy="300039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251486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656279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571612"/>
            <a:ext cx="5500726" cy="342902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11. ห้องส้วมสำหรับผู้บริโภค และผู้สัมผัสอาหาร ต้องสะอาด มีอ่างล้างมือที่ใช้การได้ดี และ มีสบู่ใช้ตลอดเวลา </a:t>
            </a:r>
          </a:p>
          <a:p>
            <a:pPr marL="360363" indent="-360363" algn="ctr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  </a:t>
            </a:r>
            <a:r>
              <a:rPr lang="th-TH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(น้ำ+สบู่+อุปกรณ์เช็คแห้ง)</a:t>
            </a:r>
            <a:endParaRPr lang="th-TH" sz="36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</p:txBody>
      </p:sp>
      <p:pic>
        <p:nvPicPr>
          <p:cNvPr id="11" name="Picture 7" descr="s1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1" y="1844824"/>
            <a:ext cx="3071835" cy="219003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s09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14348" y="4221088"/>
            <a:ext cx="3500462" cy="2157293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รูปห้าเหลี่ยม 8"/>
          <p:cNvSpPr/>
          <p:nvPr/>
        </p:nvSpPr>
        <p:spPr>
          <a:xfrm>
            <a:off x="215454" y="411528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2738218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571612"/>
            <a:ext cx="5500726" cy="264320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12. ผู้สัมผัสอาหารแต่งกายสะอาด สวมเสื้อมีแขน ผู้ปรุงต้องผูกผ้ากันเปื้อนที่สะอาด สวมหมวก หรือ  เน็ทคลุมผม</a:t>
            </a:r>
          </a:p>
        </p:txBody>
      </p:sp>
      <p:pic>
        <p:nvPicPr>
          <p:cNvPr id="14" name="รูปภาพ 4" descr="p-406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571876"/>
            <a:ext cx="2571768" cy="297951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5" descr="DSCF98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643182"/>
            <a:ext cx="2976077" cy="3143272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193998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851051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2132856"/>
            <a:ext cx="5357850" cy="392909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13. ผู้สัมผัสอาหารต้องล้างมือให้สะอาดก่อน เตรียมปรุง ประกอบ จำหน่ายอาหารทุกครั้ง ใช้อุปกรณ์ในการหยิบจับอาหารที่ปรุงสำเร็จแล้วทุกชนิด </a:t>
            </a:r>
          </a:p>
          <a:p>
            <a:pPr marL="360363" indent="-360363"/>
            <a:r>
              <a:rPr lang="th-TH" sz="40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    </a:t>
            </a:r>
            <a:r>
              <a:rPr lang="th-TH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(การล้างมือ 7 ขั้นตอน)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90112"/>
            <a:ext cx="3500430" cy="23738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รูปห้าเหลี่ยม 8"/>
          <p:cNvSpPr/>
          <p:nvPr/>
        </p:nvSpPr>
        <p:spPr>
          <a:xfrm>
            <a:off x="285720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230230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4714876" y="1643050"/>
            <a:ext cx="4071966" cy="100013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 algn="ctr"/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วิธีการล้างมือ 7 ขั้นตอน</a:t>
            </a:r>
          </a:p>
        </p:txBody>
      </p:sp>
      <p:pic>
        <p:nvPicPr>
          <p:cNvPr id="12" name="รูปภาพ 6"/>
          <p:cNvPicPr>
            <a:picLocks noChangeAspect="1" noChangeArrowheads="1"/>
          </p:cNvPicPr>
          <p:nvPr/>
        </p:nvPicPr>
        <p:blipFill>
          <a:blip r:embed="rId2"/>
          <a:srcRect l="3000" t="27170" r="5000"/>
          <a:stretch>
            <a:fillRect/>
          </a:stretch>
        </p:blipFill>
        <p:spPr bwMode="auto">
          <a:xfrm>
            <a:off x="142844" y="1839481"/>
            <a:ext cx="4357718" cy="490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vcharkarn.com/uploads/188/188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928934"/>
            <a:ext cx="247651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www.kireikireithailand.com/images/image_tips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357694"/>
            <a:ext cx="245995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184475" y="476672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95707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2000232" y="1195588"/>
            <a:ext cx="6929486" cy="937268"/>
          </a:xfrm>
          <a:prstGeom prst="roundRect">
            <a:avLst/>
          </a:prstGeom>
          <a:gradFill flip="none" rotWithShape="1">
            <a:gsLst>
              <a:gs pos="0">
                <a:srgbClr val="D60093">
                  <a:tint val="66000"/>
                  <a:satMod val="160000"/>
                </a:srgbClr>
              </a:gs>
              <a:gs pos="50000">
                <a:srgbClr val="D60093">
                  <a:tint val="44500"/>
                  <a:satMod val="160000"/>
                </a:srgbClr>
              </a:gs>
              <a:gs pos="100000">
                <a:srgbClr val="D6009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40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ผ่านเกณฑ์มาตรฐาน  </a:t>
            </a:r>
            <a:r>
              <a:rPr lang="en-US" sz="40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Clean Food Good Taste</a:t>
            </a:r>
            <a:endParaRPr lang="th-TH" sz="40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26854" y="410364"/>
            <a:ext cx="5929322" cy="857232"/>
          </a:xfrm>
          <a:prstGeom prst="homePlate">
            <a:avLst/>
          </a:prstGeom>
          <a:solidFill>
            <a:srgbClr val="008000"/>
          </a:solidFill>
          <a:ln w="38100">
            <a:solidFill>
              <a:srgbClr val="FF66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ร้านอาหารไทยปลอดภัย สุขภาพดี</a:t>
            </a: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611560" y="3068960"/>
            <a:ext cx="7920880" cy="2376264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u="sng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เกณฑ์ทางกายภาพ</a:t>
            </a:r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 ได้ตามข้อกำหนดด้านสุขาภิบาลอาหาร</a:t>
            </a:r>
          </a:p>
          <a:p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     </a:t>
            </a:r>
            <a:r>
              <a:rPr lang="th-TH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EucrosiaUPC" pitchFamily="18" charset="-34"/>
              </a:rPr>
              <a:t>ร้านอาหาร มีข้อกำหนด 15 ข้อ</a:t>
            </a:r>
          </a:p>
          <a:p>
            <a:r>
              <a:rPr lang="th-TH" sz="3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EucrosiaUPC" pitchFamily="18" charset="-34"/>
              </a:rPr>
              <a:t> </a:t>
            </a:r>
            <a:r>
              <a:rPr lang="th-TH" sz="40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EucrosiaUPC" pitchFamily="18" charset="-34"/>
              </a:rPr>
              <a:t>       แผงลอยจำหน่วยอาหาร  มีข้อกำหนด  12 ข้อ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246065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214282" y="2071678"/>
            <a:ext cx="5572164" cy="4071966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ปล่อยให้แห้งเอง หรือ ถ้าจำเป็นต้องเช็ดมือ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กระดาษที่ใช้ครั้งเดียว หรือ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ผ้าเช็ดที่เป็นม้วนเมื่อเช็ดแล้วให้ดึง</a:t>
            </a:r>
          </a:p>
          <a:p>
            <a:pPr eaLnBrk="1" hangingPunct="1"/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    ส่วนที่สะอาดไว้สำหรับคนต่อไป หรือ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ใช้เครื่องเป่าไฟฟ้าเป่ามือให้แห้ง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th-TH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ไม่ควรใช้ผ้าเช็ดมือที่แขวนไว้ผืนเดียว </a:t>
            </a:r>
          </a:p>
          <a:p>
            <a:pPr eaLnBrk="1" hangingPunct="1"/>
            <a:r>
              <a:rPr lang="th-TH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gsana New" pitchFamily="18" charset="-34"/>
                <a:cs typeface="EucrosiaUPC" pitchFamily="18" charset="-34"/>
                <a:sym typeface="Wingdings" pitchFamily="2" charset="2"/>
              </a:rPr>
              <a:t>     แล้วเช็ดซ้ำๆกัน</a:t>
            </a: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4643438" y="1643050"/>
            <a:ext cx="3000396" cy="1000132"/>
          </a:xfrm>
          <a:prstGeom prst="roundRect">
            <a:avLst/>
          </a:prstGeom>
          <a:solidFill>
            <a:srgbClr val="0000FF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 algn="ctr"/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การเช็ดมือ</a:t>
            </a:r>
          </a:p>
        </p:txBody>
      </p:sp>
      <p:pic>
        <p:nvPicPr>
          <p:cNvPr id="15" name="Picture 2" descr="http://www.108clean.com/images/catalog_images/13062268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4742" y="2714619"/>
            <a:ext cx="17176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s://encrypted-tbn3.gstatic.com/images?q=tbn:ANd9GcQ6HeQSZD2HkaTlZRKRV7p4ZGmDqYQVULJS3vpuAuq4NfW-WarN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084380"/>
            <a:ext cx="1706818" cy="2287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รูปห้าเหลี่ยม 8"/>
          <p:cNvSpPr/>
          <p:nvPr/>
        </p:nvSpPr>
        <p:spPr>
          <a:xfrm>
            <a:off x="192967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674807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643050"/>
            <a:ext cx="5357850" cy="271464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14. ผู้สัมผัสอาหารที่มีบาดแผลที่มือ ต้องปิดแผล ให้มิดชิดหลีกเลี่ยงการปฏิบัติงานที่มีโอกาส </a:t>
            </a:r>
          </a:p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สัมผัสอาหาร</a:t>
            </a:r>
          </a:p>
        </p:txBody>
      </p:sp>
      <p:pic>
        <p:nvPicPr>
          <p:cNvPr id="12" name="Picture 4" descr="ค08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496"/>
            <a:ext cx="3643338" cy="28860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D6009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256885" y="404664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2430015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643050"/>
            <a:ext cx="5357850" cy="328614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15. ผู้สัมผัสอาหารที่เจ็บป่วยด้วยโรคที่สามารถติดต่อ ไปยังผู้บริโภค โดยมีน้ำและอาหารเป็นสื่อให้หยุด       ปฏิบัติงานจนกว่าจะรักษาให้หายขาด</a:t>
            </a:r>
          </a:p>
        </p:txBody>
      </p:sp>
      <p:pic>
        <p:nvPicPr>
          <p:cNvPr id="11" name="Picture 4" descr="s10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3" y="2857496"/>
            <a:ext cx="3643337" cy="272673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รูปห้าเหลี่ยม 8"/>
          <p:cNvSpPr/>
          <p:nvPr/>
        </p:nvSpPr>
        <p:spPr>
          <a:xfrm>
            <a:off x="251520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4176952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91680" y="332656"/>
            <a:ext cx="5544616" cy="769441"/>
          </a:xfrm>
          <a:prstGeom prst="rect">
            <a:avLst/>
          </a:prstGeom>
          <a:solidFill>
            <a:srgbClr val="D60093"/>
          </a:solidFill>
          <a:ln w="28575">
            <a:solidFill>
              <a:srgbClr val="0000FF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การใช้ชุดทดสอบ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SI-2</a:t>
            </a:r>
          </a:p>
        </p:txBody>
      </p:sp>
      <p:pic>
        <p:nvPicPr>
          <p:cNvPr id="3" name="Picture 3" descr="สวอปอาหาร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1416050"/>
            <a:ext cx="2895600" cy="189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สวอปจาน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0600" y="1371600"/>
            <a:ext cx="2927350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สวอปมือ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0" y="3733800"/>
            <a:ext cx="3003550" cy="196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21162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3200" b="1" dirty="0">
                <a:ln>
                  <a:solidFill>
                    <a:schemeClr val="tx1"/>
                  </a:solidFill>
                </a:ln>
                <a:latin typeface="EucrosiaUPC" pitchFamily="18" charset="-34"/>
                <a:cs typeface="EucrosiaUPC" pitchFamily="18" charset="-34"/>
              </a:rPr>
              <a:t>ตรวจสอบอาหาร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96000" y="3212976"/>
            <a:ext cx="21531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3200" b="1" dirty="0">
                <a:ln>
                  <a:solidFill>
                    <a:schemeClr val="tx1"/>
                  </a:solidFill>
                </a:ln>
                <a:latin typeface="EucrosiaUPC" pitchFamily="18" charset="-34"/>
                <a:cs typeface="EucrosiaUPC" pitchFamily="18" charset="-34"/>
              </a:rPr>
              <a:t>ตรวจสอบภาชนะ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843808" y="5661248"/>
            <a:ext cx="33778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3200" b="1" dirty="0">
                <a:ln>
                  <a:solidFill>
                    <a:schemeClr val="tx1"/>
                  </a:solidFill>
                </a:ln>
                <a:latin typeface="EucrosiaUPC" pitchFamily="18" charset="-34"/>
                <a:cs typeface="EucrosiaUPC" pitchFamily="18" charset="-34"/>
              </a:rPr>
              <a:t>ตรวจสอบมือผู้สัมผัสอาหาร</a:t>
            </a:r>
          </a:p>
        </p:txBody>
      </p:sp>
      <p:sp>
        <p:nvSpPr>
          <p:cNvPr id="9" name="Rectangle 9" descr="ถุงกระดาษ"/>
          <p:cNvSpPr>
            <a:spLocks noChangeArrowheads="1"/>
          </p:cNvSpPr>
          <p:nvPr/>
        </p:nvSpPr>
        <p:spPr bwMode="auto">
          <a:xfrm>
            <a:off x="-36512" y="6300609"/>
            <a:ext cx="9180512" cy="584775"/>
          </a:xfrm>
          <a:prstGeom prst="rect">
            <a:avLst/>
          </a:prstGeom>
          <a:solidFill>
            <a:srgbClr val="0000FF"/>
          </a:solidFill>
          <a:ln>
            <a:solidFill>
              <a:srgbClr val="D6009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( อาหาร 5 ตัวอย่าง, ภาชนะ 3 ตัวอย่าง และมือผู้สัมผัสอาหาร 2 ตัวอย่าง )</a:t>
            </a:r>
          </a:p>
        </p:txBody>
      </p:sp>
    </p:spTree>
    <p:extLst>
      <p:ext uri="{BB962C8B-B14F-4D97-AF65-F5344CB8AC3E}">
        <p14:creationId xmlns:p14="http://schemas.microsoft.com/office/powerpoint/2010/main" val="4058294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6166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ถนนอาหารริมบาทวิถี </a:t>
            </a:r>
            <a:r>
              <a:rPr lang="en-US" sz="2400" b="1" i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กรมอนามัย   กระทรวงสาธารณสุข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141373"/>
              </p:ext>
            </p:extLst>
          </p:nvPr>
        </p:nvGraphicFramePr>
        <p:xfrm>
          <a:off x="-13648" y="0"/>
          <a:ext cx="9055617" cy="642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Acrobat Document" r:id="rId3" imgW="8019946" imgH="5667372" progId="AcroExch.Document.7">
                  <p:embed/>
                </p:oleObj>
              </mc:Choice>
              <mc:Fallback>
                <p:oleObj name="Acrobat Document" r:id="rId3" imgW="8019946" imgH="56673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3648" y="0"/>
                        <a:ext cx="9055617" cy="6428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42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6166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ถนนอาหารริมบาทวิถี </a:t>
            </a:r>
            <a:r>
              <a:rPr lang="en-US" sz="2400" b="1" i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กรมอนามัย   กระทรวงสาธารณสุข</a:t>
            </a:r>
          </a:p>
        </p:txBody>
      </p:sp>
      <p:pic>
        <p:nvPicPr>
          <p:cNvPr id="4099" name="Picture 3" descr="D:\Documents\Desktop\ลูกค้าสำคัญที่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93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214678" y="1131584"/>
            <a:ext cx="5715040" cy="857256"/>
          </a:xfrm>
          <a:prstGeom prst="roundRect">
            <a:avLst/>
          </a:prstGeom>
          <a:gradFill flip="none" rotWithShape="1">
            <a:gsLst>
              <a:gs pos="0">
                <a:srgbClr val="D60093">
                  <a:tint val="66000"/>
                  <a:satMod val="160000"/>
                </a:srgbClr>
              </a:gs>
              <a:gs pos="50000">
                <a:srgbClr val="D60093">
                  <a:tint val="44500"/>
                  <a:satMod val="160000"/>
                </a:srgbClr>
              </a:gs>
              <a:gs pos="100000">
                <a:srgbClr val="D6009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Clean Food Good Taste Plus</a:t>
            </a:r>
            <a:endParaRPr lang="th-TH" sz="48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15454" y="417228"/>
            <a:ext cx="7308874" cy="857232"/>
          </a:xfrm>
          <a:prstGeom prst="homePlate">
            <a:avLst/>
          </a:prstGeom>
          <a:solidFill>
            <a:srgbClr val="008000"/>
          </a:solidFill>
          <a:ln w="38100">
            <a:solidFill>
              <a:srgbClr val="FF66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มาตรฐานร้านอาหารไทยปลอดภัย สุขภาพดี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096344" cy="330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\\Fs-40-kitty\Shared DATAS\Logo\Say No To Foam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40" y="4480592"/>
            <a:ext cx="1655764" cy="102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0" descr="http://env.anamai.moph.go.th/ewtadmin/ewt/env/images/icon/logohap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50" y="3051832"/>
            <a:ext cx="1143007" cy="110104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7" descr="aw-Logo-updat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30" y="4409154"/>
            <a:ext cx="1217613" cy="10525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6" name="Picture 5" descr="han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28" y="3051832"/>
            <a:ext cx="1222375" cy="10541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" name="Picture 2" descr="CFGT2547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92" y="2908956"/>
            <a:ext cx="1428760" cy="137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Suchart\Pictures\ft_bookA0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90" y="4480592"/>
            <a:ext cx="1643074" cy="99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F:\Recover Data\กลุ่ม พค.56A\ผู้สัมผัสอาหาร56\ประชุม ผสอ.นนทบุรี\ตัวอย่างบัตรผู้สัมผัสอาหาร\card ทน.นนทบุรี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34" y="3051831"/>
            <a:ext cx="857256" cy="118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76258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249448" y="1131584"/>
            <a:ext cx="5715040" cy="857256"/>
          </a:xfrm>
          <a:prstGeom prst="roundRect">
            <a:avLst/>
          </a:prstGeom>
          <a:gradFill flip="none" rotWithShape="1">
            <a:gsLst>
              <a:gs pos="0">
                <a:srgbClr val="D60093">
                  <a:tint val="66000"/>
                  <a:satMod val="160000"/>
                </a:srgbClr>
              </a:gs>
              <a:gs pos="50000">
                <a:srgbClr val="D60093">
                  <a:tint val="44500"/>
                  <a:satMod val="160000"/>
                </a:srgbClr>
              </a:gs>
              <a:gs pos="100000">
                <a:srgbClr val="D6009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Clean Food Good Taste </a:t>
            </a:r>
            <a:endParaRPr lang="th-TH" sz="48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106208" y="417228"/>
            <a:ext cx="641000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  1. ผ่าน</a:t>
            </a:r>
            <a:r>
              <a:rPr lang="th-TH" sz="4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เกณ</a:t>
            </a:r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มาตรฐาน</a:t>
            </a:r>
          </a:p>
        </p:txBody>
      </p:sp>
      <p:pic>
        <p:nvPicPr>
          <p:cNvPr id="15" name="Picture 2" descr="CFGT2547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852936"/>
            <a:ext cx="3291290" cy="316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766162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534630" y="1119590"/>
            <a:ext cx="5357850" cy="2786082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>
              <a:buFontTx/>
              <a:buChar char="-"/>
            </a:pPr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มีช้อนกลางไว้บริการ หรือเสิร์ฟมาพร้อม อาหารโดยไม่ต้องร้องขอ</a:t>
            </a:r>
          </a:p>
          <a:p>
            <a:pPr marL="360363" indent="-360363">
              <a:buFontTx/>
              <a:buChar char="-"/>
            </a:pPr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มีข้อความ / สิ่งแสดงให้รู้ว่า    เสิร์ฟช้อนกลาง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177076" y="476672"/>
            <a:ext cx="642938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2. มีช้อนกลางสำหรับผู้บริโภค</a:t>
            </a:r>
          </a:p>
        </p:txBody>
      </p:sp>
      <p:pic>
        <p:nvPicPr>
          <p:cNvPr id="12" name="Picture 6" descr="อาหารสำรับ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920" y="1619656"/>
            <a:ext cx="3000396" cy="221588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5" descr="DSCN51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324" y="3762796"/>
            <a:ext cx="3429024" cy="2286016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828303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SCN51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74" y="3212976"/>
            <a:ext cx="4214842" cy="288925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สี่เหลี่ยมมุมมน 9"/>
          <p:cNvSpPr/>
          <p:nvPr/>
        </p:nvSpPr>
        <p:spPr>
          <a:xfrm>
            <a:off x="3428992" y="1571612"/>
            <a:ext cx="5357850" cy="2214578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จัดให้มีอ่างล้างมือที่สะอาดพร้อมสบู่  </a:t>
            </a:r>
          </a:p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สำหรับผู้บริโภคใช้ได้โดยสะดวก</a:t>
            </a:r>
          </a:p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และเพียงพอ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14298" y="260648"/>
            <a:ext cx="642938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3. มีอ่างล้างมือสำหรับผู้บริโภค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83896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2000232" y="973864"/>
            <a:ext cx="6929486" cy="937268"/>
          </a:xfrm>
          <a:prstGeom prst="roundRect">
            <a:avLst/>
          </a:prstGeom>
          <a:gradFill flip="none" rotWithShape="1">
            <a:gsLst>
              <a:gs pos="0">
                <a:srgbClr val="D60093">
                  <a:tint val="66000"/>
                  <a:satMod val="160000"/>
                </a:srgbClr>
              </a:gs>
              <a:gs pos="50000">
                <a:srgbClr val="D60093">
                  <a:tint val="44500"/>
                  <a:satMod val="160000"/>
                </a:srgbClr>
              </a:gs>
              <a:gs pos="100000">
                <a:srgbClr val="D6009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40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ผ่านเกณฑ์มาตรฐาน  </a:t>
            </a:r>
            <a:r>
              <a:rPr lang="en-US" sz="40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Clean Food Good Taste</a:t>
            </a:r>
            <a:endParaRPr lang="th-TH" sz="40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26854" y="188640"/>
            <a:ext cx="5929322" cy="857232"/>
          </a:xfrm>
          <a:prstGeom prst="homePlate">
            <a:avLst/>
          </a:prstGeom>
          <a:solidFill>
            <a:srgbClr val="008000"/>
          </a:solidFill>
          <a:ln w="38100">
            <a:solidFill>
              <a:srgbClr val="FF66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ร้านอาหารไทยปลอดภัย สุขภาพดี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39552" y="2204864"/>
            <a:ext cx="7286676" cy="10001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u="sng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เกณฑ์ทางแบคทีเรีย</a:t>
            </a:r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 โดยการใช้น้ำยา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SI-2 </a:t>
            </a:r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ตรวจหาโคลิฟอร์มแบคทีเรีย จำนวน 10 ตัวอย่าง </a:t>
            </a:r>
            <a:r>
              <a:rPr lang="th-TH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EucrosiaUPC" pitchFamily="18" charset="-34"/>
              </a:rPr>
              <a:t>ไม่พบการปนเปื้อน 90% ขึ้นไป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39552" y="3356992"/>
            <a:ext cx="77004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th-T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EucrosiaUPC" pitchFamily="18" charset="-34"/>
                <a:sym typeface="Wingdings 3" pitchFamily="18" charset="2"/>
              </a:rPr>
              <a:t>  ตรวจอาหาร / น้ำ / น้ำแข็ง  	จำนวน 5 ตัวอย่าง</a:t>
            </a:r>
          </a:p>
          <a:p>
            <a:pPr eaLnBrk="1" hangingPunct="1"/>
            <a:endParaRPr lang="th-TH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EucrosiaUPC" pitchFamily="18" charset="-34"/>
              <a:sym typeface="Wingdings 3" pitchFamily="18" charset="2"/>
            </a:endParaRPr>
          </a:p>
          <a:p>
            <a:pPr eaLnBrk="1" hangingPunct="1"/>
            <a:endParaRPr lang="th-TH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EucrosiaUPC" pitchFamily="18" charset="-34"/>
              <a:sym typeface="Wingdings 3" pitchFamily="18" charset="2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th-T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EucrosiaUPC" pitchFamily="18" charset="-34"/>
                <a:sym typeface="Wingdings 3" pitchFamily="18" charset="2"/>
              </a:rPr>
              <a:t>  ตรวจภาชนะอุปกรณ์       	จำนวน 3 ตัวอย่าง</a:t>
            </a:r>
          </a:p>
          <a:p>
            <a:pPr eaLnBrk="1" hangingPunct="1"/>
            <a:endParaRPr lang="th-TH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EucrosiaUPC" pitchFamily="18" charset="-34"/>
              <a:sym typeface="Wingdings 3" pitchFamily="18" charset="2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th-T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EucrosiaUPC" pitchFamily="18" charset="-34"/>
                <a:sym typeface="Wingdings 3" pitchFamily="18" charset="2"/>
              </a:rPr>
              <a:t>  ตรวจมือผู้สัมผัสอาหาร       	จำนวน 2 ตัวอย่าง</a:t>
            </a:r>
          </a:p>
        </p:txBody>
      </p:sp>
      <p:pic>
        <p:nvPicPr>
          <p:cNvPr id="8" name="รูปภาพ 4" descr="SI2.bmp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66491" y="2060848"/>
            <a:ext cx="1677833" cy="125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6" descr="อาหาร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84719" y="3861048"/>
            <a:ext cx="9493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9" descr="อาหาร6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70782" y="3861048"/>
            <a:ext cx="1143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รูปภาพ 5" descr="อาหาร1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56032" y="3861048"/>
            <a:ext cx="10175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รูปภาพ 7" descr="อาหาร3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12463" y="3861047"/>
            <a:ext cx="107156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รูปภาพ 8" descr="112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99219" y="3861048"/>
            <a:ext cx="11811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รูปภาพ 10" descr="ช้อนส้อม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334261" y="477598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รูปภาพ 11" descr="จาน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120073" y="477598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รูปภาพ 12" descr="แก้วน้ำ.bmp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977323" y="4775983"/>
            <a:ext cx="8334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รูปภาพ 13" descr="มือ.jpg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399746" y="5787896"/>
            <a:ext cx="107156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975144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428992" y="1071546"/>
            <a:ext cx="5357850" cy="100013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Healthy Accessibility Safety</a:t>
            </a:r>
            <a:endParaRPr lang="th-TH" sz="4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85736" y="260648"/>
            <a:ext cx="714376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4. ส้วมผ่านเกณฑ์มาตรฐาน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HAS</a:t>
            </a:r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 (16 ข้อ)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15015" y="2451098"/>
            <a:ext cx="6572296" cy="1285884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u="sng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cs typeface="EucrosiaUPC" pitchFamily="18" charset="-34"/>
              </a:rPr>
              <a:t>ความสะอาด</a:t>
            </a:r>
            <a:r>
              <a:rPr lang="th-TH" sz="28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cs typeface="EucrosiaUPC" pitchFamily="18" charset="-34"/>
              </a:rPr>
              <a:t> :  </a:t>
            </a:r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ห้องส้วมและสุขภัณฑ์ทั้งหมดจะต้องสะอาด    </a:t>
            </a:r>
          </a:p>
          <a:p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	         ไม่มีกลิ่นเหม็น มีน้ำใช้เพียงพอ มีสบู่ล้างมือ                    </a:t>
            </a:r>
          </a:p>
          <a:p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	         มีกระดาษชำระเพียงพอ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043643" y="3879858"/>
            <a:ext cx="6929486" cy="107157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u="sng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cs typeface="EucrosiaUPC" pitchFamily="18" charset="-34"/>
              </a:rPr>
              <a:t>ความเพียงพอ</a:t>
            </a:r>
            <a:r>
              <a:rPr lang="th-TH" sz="28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cs typeface="EucrosiaUPC" pitchFamily="18" charset="-34"/>
              </a:rPr>
              <a:t> :  </a:t>
            </a:r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ต้องมีส้วมให้เพียงพอแก่ความต้องการของผู้ใช้ </a:t>
            </a:r>
          </a:p>
          <a:p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	           รวมถึง </a:t>
            </a:r>
            <a:r>
              <a:rPr lang="th-TH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EucrosiaUPC" pitchFamily="18" charset="-34"/>
              </a:rPr>
              <a:t>ผู้พิการ ผู้สูงวัย หญิงมีครรภ์ 	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543709" y="5165742"/>
            <a:ext cx="6929486" cy="107157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u="sng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cs typeface="EucrosiaUPC" pitchFamily="18" charset="-34"/>
              </a:rPr>
              <a:t>ความปลอดภัย </a:t>
            </a:r>
            <a:r>
              <a:rPr lang="th-TH" sz="28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cs typeface="EucrosiaUPC" pitchFamily="18" charset="-34"/>
              </a:rPr>
              <a:t> :  </a:t>
            </a:r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สถานที่ตั้งส้วมไม่เปลี่ยว  ห้องส้วมแยก</a:t>
            </a:r>
          </a:p>
          <a:p>
            <a:r>
              <a:rPr lang="th-TH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EucrosiaUPC" pitchFamily="18" charset="-34"/>
              </a:rPr>
              <a:t>		 เพศชาย-หญิง  มีแสงสว่างเพียงพอ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616010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629024" y="1571612"/>
            <a:ext cx="5157817" cy="3429024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</a:t>
            </a:r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- ซื้อจากแหล่งที่ปลอดภัย เชื่อถือได้ หรือได้รับ  การตรวจว่าผักสดปลอดสารพิษฆ่าแมลง</a:t>
            </a:r>
          </a:p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- การล้างผักสดที่ถูกวิธี จะช่วยลดการปนเปื้อนลงได้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51520" y="332656"/>
            <a:ext cx="714376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5. ผักสดปลอดสารพิษฆ่าแมลง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14360"/>
            <a:ext cx="264320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อ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077072"/>
            <a:ext cx="3429003" cy="203678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177385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รูปภาพ 3" descr="01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357313"/>
            <a:ext cx="917098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th-TH" sz="4000" b="1">
                <a:solidFill>
                  <a:srgbClr val="240AE6"/>
                </a:solidFill>
                <a:cs typeface="FreesiaUPC" pitchFamily="34" charset="-34"/>
                <a:sym typeface="Wingdings" pitchFamily="2" charset="2"/>
              </a:rPr>
              <a:t/>
            </a:r>
            <a:br>
              <a:rPr lang="th-TH" sz="4000" b="1">
                <a:solidFill>
                  <a:srgbClr val="240AE6"/>
                </a:solidFill>
                <a:cs typeface="FreesiaUPC" pitchFamily="34" charset="-34"/>
                <a:sym typeface="Wingdings" pitchFamily="2" charset="2"/>
              </a:rPr>
            </a:br>
            <a:r>
              <a:rPr lang="th-TH" sz="4000" b="1">
                <a:solidFill>
                  <a:srgbClr val="00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th-TH" sz="4000" b="1">
                <a:solidFill>
                  <a:srgbClr val="00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th-TH" sz="5400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th-TH" sz="5400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endParaRPr lang="th-TH" sz="5400" b="1">
              <a:solidFill>
                <a:srgbClr val="FF00FF"/>
              </a:solidFill>
              <a:latin typeface="Browallia New" pitchFamily="34" charset="-34"/>
              <a:cs typeface="FreesiaUPC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3978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รูปภาพ 3" descr="01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357313"/>
            <a:ext cx="917098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th-TH" sz="4000" b="1">
                <a:solidFill>
                  <a:srgbClr val="240AE6"/>
                </a:solidFill>
                <a:cs typeface="FreesiaUPC" pitchFamily="34" charset="-34"/>
                <a:sym typeface="Wingdings" pitchFamily="2" charset="2"/>
              </a:rPr>
              <a:t/>
            </a:r>
            <a:br>
              <a:rPr lang="th-TH" sz="4000" b="1">
                <a:solidFill>
                  <a:srgbClr val="240AE6"/>
                </a:solidFill>
                <a:cs typeface="FreesiaUPC" pitchFamily="34" charset="-34"/>
                <a:sym typeface="Wingdings" pitchFamily="2" charset="2"/>
              </a:rPr>
            </a:br>
            <a:r>
              <a:rPr lang="th-TH" sz="4000" b="1">
                <a:solidFill>
                  <a:srgbClr val="00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th-TH" sz="4000" b="1">
                <a:solidFill>
                  <a:srgbClr val="00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th-TH" sz="5400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th-TH" sz="5400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endParaRPr lang="th-TH" sz="5400" b="1">
              <a:solidFill>
                <a:srgbClr val="FF00FF"/>
              </a:solidFill>
              <a:latin typeface="Browallia New" pitchFamily="34" charset="-34"/>
              <a:cs typeface="FreesiaUPC" pitchFamily="34" charset="-34"/>
            </a:endParaRPr>
          </a:p>
        </p:txBody>
      </p:sp>
      <p:pic>
        <p:nvPicPr>
          <p:cNvPr id="5" name="Picture 2" descr="D:\suchart60\ตลาดค้าส่ง60\สื่อ ปชส\ล้างผักผลไม้สด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545" y="0"/>
            <a:ext cx="9325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7607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571868" y="1500174"/>
            <a:ext cx="5357850" cy="3357586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ผู้เตรียม ผู้ปรุง – ประกอบอาหาร</a:t>
            </a:r>
          </a:p>
          <a:p>
            <a:pPr marL="360363" indent="-360363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ผู้เสิร์ฟ ผู้จำหน่ายอาหาร </a:t>
            </a:r>
          </a:p>
          <a:p>
            <a:pPr marL="360363" indent="-360363"/>
            <a:r>
              <a:rPr lang="th-TH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ต้องผ่านการอบรมด้านสุขาภิบาลอาหาร  </a:t>
            </a:r>
          </a:p>
          <a:p>
            <a:pPr marL="360363" indent="-360363"/>
            <a:r>
              <a:rPr lang="th-TH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และติดบัตรประจำตัวผู้สัมผัสอาหาร</a:t>
            </a:r>
          </a:p>
          <a:p>
            <a:pPr marL="360363" indent="-360363"/>
            <a:r>
              <a:rPr lang="th-TH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ทุกครั้ง ขณะปฏิบัติงาน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51520" y="332656"/>
            <a:ext cx="6215074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6. ผู้สัมผัสอาหารต้องผ่านการอบรม</a:t>
            </a:r>
          </a:p>
        </p:txBody>
      </p:sp>
      <p:pic>
        <p:nvPicPr>
          <p:cNvPr id="11" name="Picture 2" descr="ส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1" y="2420888"/>
            <a:ext cx="2714628" cy="371477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859058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2843808" y="1500174"/>
            <a:ext cx="6120680" cy="1640794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 algn="r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การพัฒนาศักยภาพผู้สัมผัสอาหารและ </a:t>
            </a:r>
          </a:p>
          <a:p>
            <a:pPr marL="360363" indent="-360363" algn="r"/>
            <a:r>
              <a:rPr lang="th-TH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ส่งเสริมการจัดทำบัตรประจำตัวผู้สัมผัสอาหาร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179512" y="404664"/>
            <a:ext cx="6215074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6. ผู้สัมผัสอาหารต้องผ่านการอบรม</a:t>
            </a:r>
          </a:p>
        </p:txBody>
      </p:sp>
      <p:pic>
        <p:nvPicPr>
          <p:cNvPr id="17" name="Picture 2" descr="F:\Recover Data\กลุ่ม พค.56A\ผู้สัมผัสอาหาร56\ประชุม ผสอ.นนทบุรี\ตัวอย่างบัตรผู้สัมผัสอาหาร\card ทน.นนทบุร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39"/>
            <a:ext cx="2787515" cy="386905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3333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IMG_9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2940" r="29053" b="61765"/>
          <a:stretch>
            <a:fillRect/>
          </a:stretch>
        </p:blipFill>
        <p:spPr bwMode="auto">
          <a:xfrm>
            <a:off x="3202073" y="3655258"/>
            <a:ext cx="2725173" cy="1717958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G_9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53528" r="27518" b="9297"/>
          <a:stretch>
            <a:fillRect/>
          </a:stretch>
        </p:blipFill>
        <p:spPr bwMode="auto">
          <a:xfrm>
            <a:off x="6035258" y="3655258"/>
            <a:ext cx="2929230" cy="1717958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308067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Recover Data\กลุ่ม พค.56\ผู้สัมผัสอาหาร56\ภาพวิดิทัศน์\ใบประกาศผุ้สัมผัสฯ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7" y="2636912"/>
            <a:ext cx="6425922" cy="3671955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rgbClr val="3333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มุมมน 9"/>
          <p:cNvSpPr/>
          <p:nvPr/>
        </p:nvSpPr>
        <p:spPr>
          <a:xfrm>
            <a:off x="2844102" y="1117880"/>
            <a:ext cx="6120680" cy="1640794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 algn="r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การพัฒนาศักยภาพผู้สัมผัสอาหารและ </a:t>
            </a:r>
          </a:p>
          <a:p>
            <a:pPr marL="360363" indent="-360363" algn="r"/>
            <a:r>
              <a:rPr lang="th-TH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ส่งเสริมการจัดทำบัตรประจำตัวผู้สัมผัสอาหาร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34133" y="354826"/>
            <a:ext cx="6215074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6. ผู้สัมผัสอาหารต้องผ่านการอบรม</a:t>
            </a:r>
          </a:p>
        </p:txBody>
      </p:sp>
      <p:pic>
        <p:nvPicPr>
          <p:cNvPr id="12" name="Picture 6" descr="\\Foodsan-25-lek\shareddocs\ถุงผู้สัมผัสฯ_ok\การ์ตูนผู้สัมผัส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1230" y="3212976"/>
            <a:ext cx="1827888" cy="256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350656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4186590" y="1500174"/>
            <a:ext cx="4752528" cy="2216858"/>
          </a:xfrm>
          <a:prstGeom prst="roundRect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 algn="r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ผู้สัมผัสอาหารใช้ถุงมือหยิบหรือ</a:t>
            </a:r>
          </a:p>
          <a:p>
            <a:pPr marL="360363" indent="-360363" algn="r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จับอาหารที่ปรุงสำเร็จแล้ว </a:t>
            </a:r>
          </a:p>
          <a:p>
            <a:pPr marL="360363" indent="-360363" algn="r"/>
            <a:r>
              <a:rPr lang="th-TH" sz="36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ไม่ใช้มือหยิบจับอาหารโดยตรง</a:t>
            </a:r>
            <a:endParaRPr lang="th-TH" sz="36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251520" y="260648"/>
            <a:ext cx="5508674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7. ใช้ถุงมือสัมผัสอาหาร</a:t>
            </a:r>
          </a:p>
        </p:txBody>
      </p:sp>
      <p:pic>
        <p:nvPicPr>
          <p:cNvPr id="12" name="Picture 6" descr="\\Foodsan-25-lek\shareddocs\ถุงผู้สัมผัสฯ_ok\การ์ตูนผู้สัมผัส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2854" y="3289315"/>
            <a:ext cx="1827888" cy="256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ส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5298"/>
            <a:ext cx="4466208" cy="2935683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rgbClr val="3333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488993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รูปห้าเหลี่ยม 8"/>
          <p:cNvSpPr/>
          <p:nvPr/>
        </p:nvSpPr>
        <p:spPr>
          <a:xfrm>
            <a:off x="182701" y="332656"/>
            <a:ext cx="8319304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PMingLiU" pitchFamily="18" charset="-120"/>
                <a:cs typeface="Angsana New" pitchFamily="18" charset="-34"/>
              </a:rPr>
              <a:t>CLEAN FOOD GOOD TASTE PLUS / No Foam 100%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12161" y="5589240"/>
            <a:ext cx="2736304" cy="79208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ประจำปี 2559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11790"/>
          <a:stretch/>
        </p:blipFill>
        <p:spPr bwMode="auto">
          <a:xfrm>
            <a:off x="3923928" y="1340768"/>
            <a:ext cx="4912770" cy="410445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8230"/>
            <a:ext cx="3381187" cy="502309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713343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รูปห้าเหลี่ยม 8"/>
          <p:cNvSpPr/>
          <p:nvPr/>
        </p:nvSpPr>
        <p:spPr>
          <a:xfrm>
            <a:off x="215454" y="427286"/>
            <a:ext cx="860501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แนวทางการดำเนินงานของร้านอาหารไทยปลอดภัย สุขภาพดี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683568" y="2204864"/>
            <a:ext cx="7920880" cy="3725036"/>
          </a:xfrm>
          <a:prstGeom prst="round2Diag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1. คุณสมบัติผ่านเกณฑ์ต่างๆ  ดังกล่าวข้างต้น</a:t>
            </a:r>
          </a:p>
          <a:p>
            <a:endParaRPr lang="th-TH" sz="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800" b="1" dirty="0">
                <a:ln>
                  <a:solidFill>
                    <a:srgbClr val="D60093"/>
                  </a:solidFill>
                </a:ln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2. ต้องเป็นร้านอาหารที่มีความพร้อมให้ความสนใจสมัครเข้าร่วมโครงการ </a:t>
            </a:r>
          </a:p>
          <a:p>
            <a:r>
              <a:rPr lang="th-TH" sz="2800" b="1" dirty="0">
                <a:ln>
                  <a:solidFill>
                    <a:srgbClr val="D60093"/>
                  </a:solidFill>
                </a:ln>
                <a:solidFill>
                  <a:srgbClr val="D60093"/>
                </a:solidFill>
                <a:latin typeface="EucrosiaUPC" pitchFamily="18" charset="-34"/>
                <a:cs typeface="EucrosiaUPC" pitchFamily="18" charset="-34"/>
              </a:rPr>
              <a:t>    และ มีสภาพที่สามารถพัฒนาตามเงื่อนไขที่กรมอนามัยกำหนดได้</a:t>
            </a:r>
          </a:p>
          <a:p>
            <a:endParaRPr lang="th-TH" sz="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3. ต้องมีคณะกรรมการตรวจประเมินตัดสินตามข้อกำหนด   ประกอบด้วย</a:t>
            </a:r>
          </a:p>
          <a:p>
            <a:pPr marL="457200" indent="-457200">
              <a:buFontTx/>
              <a:buChar char="-"/>
            </a:pPr>
            <a:r>
              <a:rPr lang="th-TH" sz="28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EucrosiaUPC" pitchFamily="18" charset="-34"/>
                <a:cs typeface="EucrosiaUPC" pitchFamily="18" charset="-34"/>
              </a:rPr>
              <a:t>เจ้าหน้าที่ผู้รับผิดชอบงานสุขาภิบาลอาหาร  และส้วม จากราชการ</a:t>
            </a:r>
          </a:p>
          <a:p>
            <a:r>
              <a:rPr lang="th-TH" sz="28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EucrosiaUPC" pitchFamily="18" charset="-34"/>
                <a:cs typeface="EucrosiaUPC" pitchFamily="18" charset="-34"/>
              </a:rPr>
              <a:t>      ส่วนท้องถิ่น สำนักงานสาธารณสุขจังหวัด  และ ศูนย์อนามัย</a:t>
            </a:r>
          </a:p>
          <a:p>
            <a:r>
              <a:rPr lang="th-TH" sz="28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EucrosiaUPC" pitchFamily="18" charset="-34"/>
                <a:cs typeface="EucrosiaUPC" pitchFamily="18" charset="-34"/>
              </a:rPr>
              <a:t>-    บุคคลอื่นที่เหมาะสมตามที่นายแพทย์สาธารณสุขจังหวัดเห็นสมควร</a:t>
            </a:r>
          </a:p>
        </p:txBody>
      </p:sp>
    </p:spTree>
    <p:extLst>
      <p:ext uri="{BB962C8B-B14F-4D97-AF65-F5344CB8AC3E}">
        <p14:creationId xmlns:p14="http://schemas.microsoft.com/office/powerpoint/2010/main" val="185623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โรง0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4762" y="1916832"/>
            <a:ext cx="3429024" cy="3980117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สี่เหลี่ยมมุมมน 13"/>
          <p:cNvSpPr/>
          <p:nvPr/>
        </p:nvSpPr>
        <p:spPr>
          <a:xfrm>
            <a:off x="229788" y="2753677"/>
            <a:ext cx="4857784" cy="235745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3538">
              <a:buAutoNum type="arabicPeriod"/>
            </a:pPr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สถานที่รับประทาน </a:t>
            </a:r>
          </a:p>
          <a:p>
            <a:pPr indent="363538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สถานที่เตรียมปรุง </a:t>
            </a:r>
          </a:p>
          <a:p>
            <a:pPr indent="363538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ประกอบอาหาร ต้องสะอาด</a:t>
            </a:r>
          </a:p>
          <a:p>
            <a:pPr indent="363538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เป็นระเบียบ และจัดเป็นสัดส่วน </a:t>
            </a:r>
          </a:p>
        </p:txBody>
      </p:sp>
      <p:sp>
        <p:nvSpPr>
          <p:cNvPr id="15" name="ลูกศรขวาท้ายขีด 14"/>
          <p:cNvSpPr/>
          <p:nvPr/>
        </p:nvSpPr>
        <p:spPr>
          <a:xfrm>
            <a:off x="4587506" y="3325181"/>
            <a:ext cx="1285884" cy="1285884"/>
          </a:xfrm>
          <a:prstGeom prst="stripedRightArrow">
            <a:avLst/>
          </a:prstGeom>
          <a:solidFill>
            <a:srgbClr val="D600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รูปห้าเหลี่ยม 8"/>
          <p:cNvSpPr/>
          <p:nvPr/>
        </p:nvSpPr>
        <p:spPr>
          <a:xfrm>
            <a:off x="214282" y="374302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1824906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รูปห้าเหลี่ยม 8"/>
          <p:cNvSpPr/>
          <p:nvPr/>
        </p:nvSpPr>
        <p:spPr>
          <a:xfrm>
            <a:off x="269491" y="332656"/>
            <a:ext cx="8605018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แนวทางการดำเนินงานของร้านอาหารไทยปลอดภัย สุขภาพดี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755576" y="2152236"/>
            <a:ext cx="7632848" cy="3437004"/>
          </a:xfrm>
          <a:prstGeom prst="round2Diag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EucrosiaUPC" pitchFamily="18" charset="-34"/>
                <a:cs typeface="EucrosiaUPC" pitchFamily="18" charset="-34"/>
              </a:rPr>
              <a:t>4. ป้ายรับรองมีอายุ  1  ปี  และหลังจาก 1 ปี  </a:t>
            </a:r>
          </a:p>
          <a:p>
            <a:r>
              <a:rPr lang="th-TH" sz="3200" b="1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EucrosiaUPC" pitchFamily="18" charset="-34"/>
                <a:cs typeface="EucrosiaUPC" pitchFamily="18" charset="-34"/>
              </a:rPr>
              <a:t>    คณะกรรมการต้องประเมินเพื่อต่ออายุป้ายรับรอง</a:t>
            </a:r>
          </a:p>
          <a:p>
            <a:endParaRPr lang="th-TH" sz="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5. หลังจากได้รับการยกระดับเป็นร้านอาหารไทยปลอดภัย </a:t>
            </a:r>
          </a:p>
          <a:p>
            <a:r>
              <a:rPr lang="th-TH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   สุขภาพดี ร้านอาหารเหล่านั้นต้องตระหนักถึงการรักษา</a:t>
            </a:r>
          </a:p>
          <a:p>
            <a:r>
              <a:rPr lang="th-TH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  ระดับคุณภาพมาตรฐานนี้ไว้ให้มีความยั่งยืนตลอดไป</a:t>
            </a:r>
          </a:p>
        </p:txBody>
      </p:sp>
    </p:spTree>
    <p:extLst>
      <p:ext uri="{BB962C8B-B14F-4D97-AF65-F5344CB8AC3E}">
        <p14:creationId xmlns:p14="http://schemas.microsoft.com/office/powerpoint/2010/main" val="3897775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" name="Picture 119" descr="http://f.ptcdn.info/234/005/000/1368759437-IMAGE0582J-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43578"/>
            <a:ext cx="9144000" cy="1214422"/>
          </a:xfrm>
          <a:prstGeom prst="rect">
            <a:avLst/>
          </a:prstGeom>
          <a:noFill/>
        </p:spPr>
      </p:pic>
      <p:pic>
        <p:nvPicPr>
          <p:cNvPr id="11" name="Picture 9" descr="F:\Logo\CFGT Plus\CFGT Pl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857364"/>
            <a:ext cx="1502449" cy="14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FGT2547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1857364"/>
            <a:ext cx="1500198" cy="144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8120" y="3717032"/>
            <a:ext cx="5952072" cy="190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13800" b="1" dirty="0">
                <a:ln w="24500" cmpd="dbl">
                  <a:solidFill>
                    <a:srgbClr val="D60093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Thank You</a:t>
            </a:r>
            <a:endParaRPr lang="th-TH" sz="8800" b="1" dirty="0">
              <a:ln w="24500" cmpd="dbl">
                <a:solidFill>
                  <a:srgbClr val="D60093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ม้วนกระดาษแนวนอน 15"/>
          <p:cNvSpPr/>
          <p:nvPr/>
        </p:nvSpPr>
        <p:spPr>
          <a:xfrm>
            <a:off x="3643306" y="476672"/>
            <a:ext cx="5214974" cy="3095204"/>
          </a:xfrm>
          <a:prstGeom prst="horizontalScroll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มาตรฐาน</a:t>
            </a:r>
          </a:p>
          <a:p>
            <a:pPr algn="ctr"/>
            <a:r>
              <a:rPr lang="th-TH" sz="5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 การสุขาภิบาลอาหาร</a:t>
            </a:r>
          </a:p>
        </p:txBody>
      </p:sp>
      <p:pic>
        <p:nvPicPr>
          <p:cNvPr id="17" name="Picture 6" descr="\\Foodsan-25-lek\shareddocs\ถุงผู้สัมผัสฯ_ok\การ์ตูนผู้สัมผัส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3357562"/>
            <a:ext cx="1827888" cy="256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57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720672" y="2060848"/>
            <a:ext cx="5143536" cy="301065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indent="363538">
              <a:buAutoNum type="arabicPeriod"/>
            </a:pPr>
            <a:endParaRPr lang="th-TH" sz="3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endParaRPr lang="th-TH" sz="3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endParaRPr lang="th-TH" sz="3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endParaRPr lang="th-TH" sz="3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endParaRPr lang="th-TH" sz="3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r>
              <a:rPr lang="th-TH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สถานที่รับประทาน </a:t>
            </a:r>
          </a:p>
          <a:p>
            <a:pPr indent="363538"/>
            <a:r>
              <a:rPr lang="th-TH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สถานที่เตรียมปรุง </a:t>
            </a:r>
          </a:p>
          <a:p>
            <a:pPr indent="363538"/>
            <a:r>
              <a:rPr lang="th-TH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ประกอบอาหาร ต้องสะอาด</a:t>
            </a:r>
          </a:p>
          <a:p>
            <a:pPr indent="363538"/>
            <a:r>
              <a:rPr lang="th-TH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เป็นระเบียบ และจัดเป็นสัดส่วน 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179512" y="339520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pic>
        <p:nvPicPr>
          <p:cNvPr id="11" name="Picture 4" descr="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34627" y="3210193"/>
            <a:ext cx="3643338" cy="273150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2147265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โรง0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15556" b="10905"/>
          <a:stretch>
            <a:fillRect/>
          </a:stretch>
        </p:blipFill>
        <p:spPr>
          <a:xfrm>
            <a:off x="4357686" y="4005064"/>
            <a:ext cx="4103854" cy="214314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สี่เหลี่ยมมุมมน 9"/>
          <p:cNvSpPr/>
          <p:nvPr/>
        </p:nvSpPr>
        <p:spPr>
          <a:xfrm>
            <a:off x="3714744" y="1412776"/>
            <a:ext cx="5143536" cy="2714644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indent="363538">
              <a:buAutoNum type="arabicPeriod"/>
            </a:pPr>
            <a:endParaRPr lang="th-TH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endParaRPr lang="th-TH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indent="363538">
              <a:buAutoNum type="arabicPeriod"/>
            </a:pPr>
            <a:endParaRPr lang="th-TH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marL="360363" indent="-360363"/>
            <a:r>
              <a:rPr lang="th-TH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2. ไม่เตรียมปรุงอาหารบนพื้น และบริเวณหน้า  ห้องน้ำ ห้องส้วม และต้องเตรียมปรุงอาหารบนโต๊ะที่สูงจากพื้นอย่างน้อย 60 ซม.</a:t>
            </a:r>
          </a:p>
        </p:txBody>
      </p:sp>
      <p:pic>
        <p:nvPicPr>
          <p:cNvPr id="12" name="Picture 4" descr="s00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85719" y="2698660"/>
            <a:ext cx="3838733" cy="26432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รูปห้าเหลี่ยม 8"/>
          <p:cNvSpPr/>
          <p:nvPr/>
        </p:nvSpPr>
        <p:spPr>
          <a:xfrm>
            <a:off x="323528" y="332656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239448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มุมมน 9"/>
          <p:cNvSpPr/>
          <p:nvPr/>
        </p:nvSpPr>
        <p:spPr>
          <a:xfrm>
            <a:off x="3320316" y="2092768"/>
            <a:ext cx="5572164" cy="400052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60363" indent="-360363"/>
            <a:r>
              <a:rPr lang="th-TH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3. ใช้สารปรุงแต่งอาหารที่มีความปลอดภัย  มีเครื่องหมายรับรองของทางราชการ เช่น เลขสารระบบอาหาร หรือเครื่องหมายรับรอง    มาตรฐานของกระทรวงอุตสาหกรรม</a:t>
            </a:r>
          </a:p>
        </p:txBody>
      </p:sp>
      <p:pic>
        <p:nvPicPr>
          <p:cNvPr id="13" name="Picture 4" descr="โรง0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19920" y="3092900"/>
            <a:ext cx="3357562" cy="25177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รูปห้าเหลี่ยม 8"/>
          <p:cNvSpPr/>
          <p:nvPr/>
        </p:nvSpPr>
        <p:spPr>
          <a:xfrm>
            <a:off x="323528" y="478531"/>
            <a:ext cx="7596906" cy="857232"/>
          </a:xfrm>
          <a:prstGeom prst="homePlate">
            <a:avLst/>
          </a:prstGeom>
          <a:solidFill>
            <a:srgbClr val="D60093"/>
          </a:solidFill>
          <a:ln w="38100">
            <a:solidFill>
              <a:srgbClr val="0000FF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ร้านอาหารสะอาด รสชาติอร่อย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itchFamily="18" charset="-120"/>
                <a:ea typeface="PMingLiU" pitchFamily="18" charset="-120"/>
                <a:cs typeface="EucrosiaUPC" pitchFamily="18" charset="-34"/>
              </a:rPr>
              <a:t>: CFGT</a:t>
            </a:r>
            <a:endParaRPr lang="th-TH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itchFamily="18" charset="-120"/>
              <a:ea typeface="PMingLiU" pitchFamily="18" charset="-120"/>
              <a:cs typeface="EucrosiaUPC" pitchFamily="18" charset="-34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28184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มาตรฐานการสุขาภิบาลอาหาร </a:t>
            </a:r>
            <a:r>
              <a:rPr lang="en-US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sz="2400" b="1" i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	     </a:t>
            </a:r>
            <a:r>
              <a:rPr lang="th-TH" sz="2400" b="1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  	     กรมอนามัย   กระทรวงสาธารณสุข</a:t>
            </a:r>
          </a:p>
        </p:txBody>
      </p:sp>
    </p:spTree>
    <p:extLst>
      <p:ext uri="{BB962C8B-B14F-4D97-AF65-F5344CB8AC3E}">
        <p14:creationId xmlns:p14="http://schemas.microsoft.com/office/powerpoint/2010/main" val="324039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รูปภาพ 3" descr="01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357313"/>
            <a:ext cx="917098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th-TH" sz="4000" b="1">
                <a:solidFill>
                  <a:srgbClr val="240AE6"/>
                </a:solidFill>
                <a:cs typeface="FreesiaUPC" pitchFamily="34" charset="-34"/>
                <a:sym typeface="Wingdings" pitchFamily="2" charset="2"/>
              </a:rPr>
              <a:t/>
            </a:r>
            <a:br>
              <a:rPr lang="th-TH" sz="4000" b="1">
                <a:solidFill>
                  <a:srgbClr val="240AE6"/>
                </a:solidFill>
                <a:cs typeface="FreesiaUPC" pitchFamily="34" charset="-34"/>
                <a:sym typeface="Wingdings" pitchFamily="2" charset="2"/>
              </a:rPr>
            </a:br>
            <a:r>
              <a:rPr lang="th-TH" sz="4000" b="1">
                <a:solidFill>
                  <a:srgbClr val="00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th-TH" sz="4000" b="1">
                <a:solidFill>
                  <a:srgbClr val="00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en-US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r>
              <a:rPr lang="th-TH" sz="5400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  <a:t/>
            </a:r>
            <a:br>
              <a:rPr lang="th-TH" sz="5400" b="1">
                <a:solidFill>
                  <a:srgbClr val="FF00FF"/>
                </a:solidFill>
                <a:latin typeface="Browallia New" pitchFamily="34" charset="-34"/>
                <a:cs typeface="FreesiaUPC" pitchFamily="34" charset="-34"/>
              </a:rPr>
            </a:br>
            <a:endParaRPr lang="th-TH" sz="5400" b="1">
              <a:solidFill>
                <a:srgbClr val="FF00FF"/>
              </a:solidFill>
              <a:latin typeface="Browallia New" pitchFamily="34" charset="-34"/>
              <a:cs typeface="FreesiaUPC" pitchFamily="34" charset="-34"/>
            </a:endParaRPr>
          </a:p>
        </p:txBody>
      </p:sp>
      <p:pic>
        <p:nvPicPr>
          <p:cNvPr id="3074" name="Picture 2" descr="D:\Documents\Desktop\เอกสาร\F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585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4" y="1"/>
            <a:ext cx="4558505" cy="664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91433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5791</TotalTime>
  <Words>1712</Words>
  <Application>Microsoft Office PowerPoint</Application>
  <PresentationFormat>นำเสนอทางหน้าจอ (4:3)</PresentationFormat>
  <Paragraphs>226</Paragraphs>
  <Slides>51</Slides>
  <Notes>3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51</vt:i4>
      </vt:variant>
    </vt:vector>
  </HeadingPairs>
  <TitlesOfParts>
    <vt:vector size="53" baseType="lpstr">
      <vt:lpstr>Diseño predeterminado</vt:lpstr>
      <vt:lpstr>Acrobat Document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 </vt:lpstr>
      <vt:lpstr>    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MSC</cp:lastModifiedBy>
  <cp:revision>677</cp:revision>
  <dcterms:created xsi:type="dcterms:W3CDTF">2010-05-23T14:28:12Z</dcterms:created>
  <dcterms:modified xsi:type="dcterms:W3CDTF">2020-09-30T02:43:09Z</dcterms:modified>
</cp:coreProperties>
</file>