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57" r:id="rId4"/>
    <p:sldId id="269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9F1"/>
    <a:srgbClr val="86D0E2"/>
    <a:srgbClr val="67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63B71-511F-48CB-B16F-AFE2E5A7AD48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6D15B-1C1C-45FB-B751-39EA34B49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2BC8D-70B9-463E-9EEE-C97908203CBA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1E1B4-09E4-4ADB-9BA9-EA8D3FD9AE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53C4EC-DE52-451F-AB89-12F52C05769A}" type="datetime1">
              <a:rPr lang="th-TH" smtClean="0"/>
              <a:t>11/07/59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8E35-ED51-4BE5-87E8-F919FF94D064}" type="datetime1">
              <a:rPr lang="th-TH" smtClean="0"/>
              <a:t>11/07/59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C64E1-EE6A-42CC-9629-F09719C9B98B}" type="datetime1">
              <a:rPr lang="th-TH" smtClean="0"/>
              <a:t>11/07/59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8D776-5D89-4BE1-BC66-97BA3A63D210}" type="datetime1">
              <a:rPr lang="th-TH" smtClean="0"/>
              <a:t>11/07/59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98AC2-F05F-4F0A-B1A5-62E8F24A0AAC}" type="datetime1">
              <a:rPr lang="th-TH" smtClean="0"/>
              <a:t>11/07/59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81BCF-CB93-4157-A422-5CAA2CF665C3}" type="datetime1">
              <a:rPr lang="th-TH" smtClean="0"/>
              <a:t>11/07/59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6EE46-16FD-4480-B94A-EE56B7273C9B}" type="datetime1">
              <a:rPr lang="th-TH" smtClean="0"/>
              <a:t>11/07/59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61C7F-9983-4A4A-A9AF-EB925ECE8B8E}" type="datetime1">
              <a:rPr lang="th-TH" smtClean="0"/>
              <a:t>11/07/59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B38DA-C5E4-4DE9-96B1-12D66A5739F5}" type="datetime1">
              <a:rPr lang="th-TH" smtClean="0"/>
              <a:t>11/07/59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FEE6AB-A2E3-4D81-9014-E87D23BBC0A6}" type="datetime1">
              <a:rPr lang="th-TH" smtClean="0"/>
              <a:t>11/07/59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0D86B5-A8A5-465A-BF48-F892DEF3F17C}" type="datetime1">
              <a:rPr lang="th-TH" smtClean="0"/>
              <a:t>11/07/59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37FE6B-58B5-4238-8864-78C526F7FB72}" type="datetime1">
              <a:rPr lang="th-TH" smtClean="0"/>
              <a:t>11/07/59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18F8D1-627B-4E35-A853-499BCEE0FA1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45" cy="1285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2143116"/>
            <a:ext cx="5840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000" dirty="0" smtClean="0">
                <a:latin typeface="AngsanaUPC" pitchFamily="18" charset="-34"/>
                <a:cs typeface="AngsanaUPC" pitchFamily="18" charset="-34"/>
              </a:rPr>
              <a:t>กินเค็มอย่างไร...ให้ไกลโรค</a:t>
            </a:r>
            <a:endParaRPr lang="th-TH" sz="6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3714752"/>
            <a:ext cx="46955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นายออมสิน  ด่านพัฒนามงคล</a:t>
            </a:r>
          </a:p>
          <a:p>
            <a:pPr algn="ctr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นักโภชนาการชำนาญการ</a:t>
            </a:r>
          </a:p>
          <a:p>
            <a:pPr algn="ctr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ฝ่ายโภชนาการ  โรงพยาบาลพระนครศรีอยุธยา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28662" y="1571612"/>
          <a:ext cx="7429552" cy="4267200"/>
        </p:xfrm>
        <a:graphic>
          <a:graphicData uri="http://schemas.openxmlformats.org/drawingml/2006/table">
            <a:tbl>
              <a:tblPr/>
              <a:tblGrid>
                <a:gridCol w="2475982"/>
                <a:gridCol w="2476785"/>
                <a:gridCol w="247678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AngsanaUPC" pitchFamily="18" charset="-34"/>
                          <a:cs typeface="AngsanaUPC" pitchFamily="18" charset="-34"/>
                        </a:rPr>
                        <a:t>น้ำซุป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AngsanaUPC" pitchFamily="18" charset="-34"/>
                          <a:cs typeface="AngsanaUPC" pitchFamily="18" charset="-34"/>
                        </a:rPr>
                        <a:t>น้ำตาลทราย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AngsanaUPC" pitchFamily="18" charset="-34"/>
                          <a:cs typeface="AngsanaUPC" pitchFamily="18" charset="-34"/>
                        </a:rPr>
                        <a:t>ซอสปรุงรสและซีอิ้วขาว</a:t>
                      </a:r>
                    </a:p>
                    <a:p>
                      <a:pPr algn="ctr"/>
                      <a:r>
                        <a:rPr lang="th-TH" sz="2800" b="1" dirty="0" smtClean="0"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en-US" sz="2800" b="1" dirty="0" smtClean="0">
                          <a:latin typeface="AngsanaUPC" pitchFamily="18" charset="-34"/>
                          <a:cs typeface="AngsanaUPC" pitchFamily="18" charset="-34"/>
                        </a:rPr>
                        <a:t>1:1</a:t>
                      </a:r>
                      <a:r>
                        <a:rPr lang="th-TH" sz="2800" b="1" dirty="0" smtClean="0"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มิลลิลิตร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r>
                        <a:rPr lang="en-US" sz="28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sz="28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25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5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50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125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250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15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150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375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500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30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300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750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40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ลิตร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400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1,000 </a:t>
                      </a:r>
                      <a:r>
                        <a:rPr lang="th-TH" sz="2800" dirty="0" smtClean="0">
                          <a:latin typeface="AngsanaUPC" pitchFamily="18" charset="-34"/>
                          <a:cs typeface="AngsanaUPC" pitchFamily="18" charset="-34"/>
                        </a:rPr>
                        <a:t>กรัม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nip Diagonal Corner Rectangle 5"/>
          <p:cNvSpPr/>
          <p:nvPr/>
        </p:nvSpPr>
        <p:spPr>
          <a:xfrm>
            <a:off x="1643042" y="428604"/>
            <a:ext cx="7215238" cy="928694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719787" y="629647"/>
            <a:ext cx="7138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สัดส่วนการปรุงเครื่องปรุงในน้ำซุปให้ระดับความเค็มไม่เกิน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0.6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357298"/>
            <a:ext cx="851532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000" b="1" u="sng" dirty="0" smtClean="0">
                <a:latin typeface="AngsanaUPC" pitchFamily="18" charset="-34"/>
                <a:cs typeface="AngsanaUPC" pitchFamily="18" charset="-34"/>
              </a:rPr>
              <a:t>ตัวอย่าง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  	น้ำซุป 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130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มิลลิลิตร มีความเข้มข้น (เปอร์เซ็นความเค็ม)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1%</a:t>
            </a:r>
          </a:p>
          <a:p>
            <a:pPr>
              <a:buNone/>
            </a:pPr>
            <a:r>
              <a:rPr lang="th-TH" sz="3000" b="1" u="sng" dirty="0" smtClean="0">
                <a:latin typeface="AngsanaUPC" pitchFamily="18" charset="-34"/>
                <a:cs typeface="AngsanaUPC" pitchFamily="18" charset="-34"/>
              </a:rPr>
              <a:t>วิธีคิด</a:t>
            </a: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		</a:t>
            </a:r>
          </a:p>
          <a:p>
            <a:pPr>
              <a:buNone/>
            </a:pPr>
            <a:endParaRPr lang="th-TH" sz="3000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		เกลือ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1,000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มิลลิกรัม) 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โซเดียม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393.4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</a:t>
            </a:r>
          </a:p>
          <a:p>
            <a:pPr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		เกลือ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มีโซเดียม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Na</a:t>
            </a:r>
            <a:r>
              <a:rPr lang="en-US" sz="2800" baseline="30000" dirty="0" smtClean="0">
                <a:latin typeface="AngsanaUPC" pitchFamily="18" charset="-34"/>
                <a:cs typeface="AngsanaUPC" pitchFamily="18" charset="-34"/>
              </a:rPr>
              <a:t>+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= 40%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  และ</a:t>
            </a:r>
            <a:r>
              <a:rPr lang="th-TH" sz="2800" baseline="30000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2800" dirty="0" err="1" smtClean="0">
                <a:latin typeface="AngsanaUPC" pitchFamily="18" charset="-34"/>
                <a:cs typeface="AngsanaUPC" pitchFamily="18" charset="-34"/>
              </a:rPr>
              <a:t>Cl</a:t>
            </a:r>
            <a:r>
              <a:rPr lang="en-US" sz="2800" baseline="30000" dirty="0" smtClean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 = 60%</a:t>
            </a:r>
          </a:p>
          <a:p>
            <a:pPr>
              <a:buNone/>
            </a:pPr>
            <a:r>
              <a:rPr lang="th-TH" sz="2800" b="1" u="sng" dirty="0" smtClean="0">
                <a:latin typeface="AngsanaUPC" pitchFamily="18" charset="-34"/>
                <a:cs typeface="AngsanaUPC" pitchFamily="18" charset="-34"/>
              </a:rPr>
              <a:t>วิธีคิด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เกลือ (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1.3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กรัม)</a:t>
            </a:r>
          </a:p>
          <a:p>
            <a:pPr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	</a:t>
            </a:r>
            <a:br>
              <a:rPr lang="th-TH" sz="28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ฉะนั้น น้ำซุปถ้วยนี้ 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130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มิลลิลิตร) มีปริมาณโซเดียม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511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</a:t>
            </a:r>
          </a:p>
          <a:p>
            <a:pPr>
              <a:buNone/>
            </a:pPr>
            <a:endParaRPr lang="th-TH" sz="2800" baseline="300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baseline="30000" dirty="0" smtClean="0">
                <a:latin typeface="AngsanaUPC" pitchFamily="18" charset="-34"/>
                <a:cs typeface="AngsanaUPC" pitchFamily="18" charset="-34"/>
              </a:rPr>
              <a:t>			</a:t>
            </a:r>
          </a:p>
        </p:txBody>
      </p:sp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28802"/>
            <a:ext cx="642942" cy="57864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314720" y="1954171"/>
            <a:ext cx="18678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3000" dirty="0">
                <a:latin typeface="AngsanaUPC" pitchFamily="18" charset="-34"/>
                <a:cs typeface="AngsanaUPC" pitchFamily="18" charset="-34"/>
              </a:rPr>
              <a:t>เกลือ 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1.3 </a:t>
            </a:r>
            <a:r>
              <a:rPr lang="th-TH" sz="3000" dirty="0">
                <a:latin typeface="AngsanaUPC" pitchFamily="18" charset="-34"/>
                <a:cs typeface="AngsanaUPC" pitchFamily="18" charset="-34"/>
              </a:rPr>
              <a:t>กรัม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2826" y="3767820"/>
            <a:ext cx="573488" cy="58987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857752" y="3786190"/>
            <a:ext cx="26244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โซเดียม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511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</a:t>
            </a:r>
            <a:endParaRPr lang="th-TH" sz="3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1714480" y="428604"/>
            <a:ext cx="6357982" cy="785818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049033" y="486771"/>
            <a:ext cx="5655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การคำนวนความเข้มข้นของเกลือ </a:t>
            </a:r>
            <a:r>
              <a:rPr lang="en-US" sz="3200" dirty="0" err="1" smtClean="0">
                <a:latin typeface="AngsanaUPC" pitchFamily="18" charset="-34"/>
                <a:cs typeface="AngsanaUPC" pitchFamily="18" charset="-34"/>
              </a:rPr>
              <a:t>Na</a:t>
            </a:r>
            <a:r>
              <a:rPr lang="en-US" sz="3200" baseline="30000" dirty="0" err="1" smtClean="0">
                <a:latin typeface="AngsanaUPC" pitchFamily="18" charset="-34"/>
                <a:cs typeface="AngsanaUPC" pitchFamily="18" charset="-34"/>
              </a:rPr>
              <a:t>+</a:t>
            </a:r>
            <a:r>
              <a:rPr lang="en-US" sz="3200" dirty="0" err="1" smtClean="0">
                <a:latin typeface="AngsanaUPC" pitchFamily="18" charset="-34"/>
                <a:cs typeface="AngsanaUPC" pitchFamily="18" charset="-34"/>
              </a:rPr>
              <a:t>Cl</a:t>
            </a:r>
            <a:r>
              <a:rPr lang="en-US" sz="3200" baseline="30000" dirty="0" smtClean="0"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ในน้ำซุป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580996" y="1509698"/>
            <a:ext cx="851532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th-TH" sz="28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90488" indent="19050">
              <a:lnSpc>
                <a:spcPct val="150000"/>
              </a:lnSpc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เต้าหู้ 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บดให้ละเอียด เติมน้ำ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80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100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>
              <a:lnSpc>
                <a:spcPct val="150000"/>
              </a:lnSpc>
              <a:buNone/>
            </a:pPr>
            <a:r>
              <a:rPr lang="th-TH" sz="2800" b="1" u="sng" dirty="0" smtClean="0">
                <a:latin typeface="AngsanaUPC" pitchFamily="18" charset="-34"/>
                <a:cs typeface="AngsanaUPC" pitchFamily="18" charset="-34"/>
              </a:rPr>
              <a:t>วิธีคิด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	เกลือ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1.5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กรัม)                มิลลิกรัม 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โซเดียม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590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มิลลิกรัม 	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  <a:p>
            <a:pPr marL="90488" indent="19050">
              <a:lnSpc>
                <a:spcPct val="150000"/>
              </a:lnSpc>
              <a:buNone/>
            </a:pP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6889" y="2357430"/>
            <a:ext cx="1436483" cy="57150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357686" y="2357430"/>
            <a:ext cx="18036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เกลือ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1.5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2858" y="3071810"/>
            <a:ext cx="573456" cy="589841"/>
          </a:xfrm>
          <a:prstGeom prst="rect">
            <a:avLst/>
          </a:prstGeom>
          <a:noFill/>
        </p:spPr>
      </p:pic>
      <p:sp>
        <p:nvSpPr>
          <p:cNvPr id="16" name="Snip Diagonal Corner Rectangle 15"/>
          <p:cNvSpPr/>
          <p:nvPr/>
        </p:nvSpPr>
        <p:spPr>
          <a:xfrm>
            <a:off x="1714480" y="571480"/>
            <a:ext cx="6357982" cy="785818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214546" y="642918"/>
            <a:ext cx="5291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การคำนวนความเข้มของอาหารที่มีลักษณะแข็ง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580996" y="1509698"/>
            <a:ext cx="851532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th-TH" sz="28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90488" indent="19050"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เต้าหู้ 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บดให้ละเอียด เติมน้ำ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80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100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>
              <a:buNone/>
            </a:pPr>
            <a:r>
              <a:rPr lang="th-TH" sz="2800" b="1" u="sng" dirty="0" smtClean="0">
                <a:latin typeface="AngsanaUPC" pitchFamily="18" charset="-34"/>
                <a:cs typeface="AngsanaUPC" pitchFamily="18" charset="-34"/>
              </a:rPr>
              <a:t>ตัวอย่าง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   ซอสปรุงรส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ถ้วย (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250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มิลลิลิตร)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+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น้ำเปล่า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ถ้วย (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1,000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มิลลิลิตร) </a:t>
            </a:r>
            <a:br>
              <a:rPr lang="th-TH" sz="28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		สัดส่วน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1:5 </a:t>
            </a:r>
          </a:p>
          <a:p>
            <a:pPr>
              <a:buNone/>
            </a:pPr>
            <a:r>
              <a:rPr lang="en-US" sz="2800" b="1" dirty="0" smtClean="0">
                <a:latin typeface="AngsanaUPC" pitchFamily="18" charset="-34"/>
                <a:cs typeface="AngsanaUPC" pitchFamily="18" charset="-34"/>
              </a:rPr>
              <a:t>		    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ใช้เครื่องวัดได้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5%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แสดงว่า ซอสมีความเค็ม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5% x 5 = 25%</a:t>
            </a: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b="1" u="sng" dirty="0" smtClean="0">
                <a:latin typeface="AngsanaUPC" pitchFamily="18" charset="-34"/>
                <a:cs typeface="AngsanaUPC" pitchFamily="18" charset="-34"/>
              </a:rPr>
              <a:t>วิธีคิด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     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น้ำซอสที่เจือจาง  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= 1,250 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มิลลิลิตร</a:t>
            </a:r>
          </a:p>
          <a:p>
            <a:pPr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		   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=</a:t>
            </a:r>
          </a:p>
          <a:p>
            <a:pPr>
              <a:buNone/>
            </a:pP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       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คำนวนปริมานโซเดียม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   = </a:t>
            </a: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		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  <a:p>
            <a:pPr marL="90488" indent="19050">
              <a:buNone/>
            </a:pP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4786314" y="3857628"/>
            <a:ext cx="39004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เกลือ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312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312,000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มิลลิกรัม)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857628"/>
            <a:ext cx="857256" cy="514354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500570"/>
            <a:ext cx="754036" cy="5220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786314" y="4429132"/>
            <a:ext cx="31325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โซเดียม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122,738 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</a:t>
            </a:r>
          </a:p>
        </p:txBody>
      </p:sp>
      <p:sp>
        <p:nvSpPr>
          <p:cNvPr id="21" name="Snip Diagonal Corner Rectangle 20"/>
          <p:cNvSpPr/>
          <p:nvPr/>
        </p:nvSpPr>
        <p:spPr>
          <a:xfrm>
            <a:off x="1785918" y="571480"/>
            <a:ext cx="5643602" cy="785818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2214546" y="642918"/>
            <a:ext cx="4708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การคำนวนซอสที่มีความเข้มข้นเกิน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10%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Najawa\Downloads\b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28604"/>
            <a:ext cx="7072361" cy="6116637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46309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การทดลองเพื่อทดสอบความพึงพอใจของการรับรสน้ำซุปที่มีความเข้มข้นของซอสปรุงรสในระดับความเข้มข้นที่แตกต่างกั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การตรวจหาความเค็มในอาหาร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2500298" y="785794"/>
            <a:ext cx="4143404" cy="928694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7200" y="71435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ประเด็น</a:t>
            </a: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714488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000" b="1" dirty="0" smtClean="0">
                <a:latin typeface="AngsanaUPC" pitchFamily="18" charset="-34"/>
                <a:cs typeface="AngsanaUPC" pitchFamily="18" charset="-34"/>
              </a:rPr>
              <a:t>วิธีทดลอง</a:t>
            </a:r>
            <a:endParaRPr lang="en-US" sz="3000" dirty="0" smtClean="0">
              <a:latin typeface="AngsanaUPC" pitchFamily="18" charset="-34"/>
              <a:cs typeface="AngsanaUPC" pitchFamily="18" charset="-34"/>
            </a:endParaRPr>
          </a:p>
          <a:p>
            <a:pPr marL="449263" lvl="0" indent="-3397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ทำการเตรียมน้ำซุปไก่ (น้ำซุปพื้นฐาน) จำนวน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ถ้วย ผสมน้ำตาลลงถ้วยละ</a:t>
            </a:r>
            <a:br>
              <a:rPr lang="th-TH" sz="30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 marL="449263" lvl="0" indent="-3397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เติมซอสปรุงรสถ้วยที่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1-5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ปริมาณ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กรัม,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6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กรัม,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8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กรัม,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และ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15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ตามลำดับ คนให้ละลายเข้ากัน</a:t>
            </a:r>
          </a:p>
          <a:p>
            <a:pPr marL="449263" lvl="0" indent="-339725" algn="thaiDi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ให้ผู้รับประทาน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10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คน ชิมน้ำซุป จากถ้วยที่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ถึง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 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ตามลำดับ แล้วให้คะแนนความชอบ โดยให้คะแนนถ้วยที่ชอบที่สุด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คะแนน และลองลงมา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en-US" sz="30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4, 3, 2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ตามลำดับ</a:t>
            </a:r>
          </a:p>
          <a:p>
            <a:pPr marL="449263" lvl="0" indent="-3397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ทดสอบความเค็มด้วยเครื่องวัดความเค็ม</a:t>
            </a:r>
            <a:endParaRPr lang="th-TH" sz="3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357290" y="357166"/>
            <a:ext cx="7572428" cy="1214446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500166" y="428612"/>
            <a:ext cx="7372344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การทดลองเพื่อทดสอบความพึงพอใจของการรับรสน้ำซุปที่มีความเข้มข้นของซอสปรุงรสในระดับความเข้มข้นที่แตกต่างกัน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pic>
        <p:nvPicPr>
          <p:cNvPr id="8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1714545" cy="128590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327.JPG"/>
          <p:cNvPicPr>
            <a:picLocks noChangeAspect="1"/>
          </p:cNvPicPr>
          <p:nvPr/>
        </p:nvPicPr>
        <p:blipFill>
          <a:blip r:embed="rId2"/>
          <a:srcRect l="30664" t="7314" r="18518" b="7031"/>
          <a:stretch>
            <a:fillRect/>
          </a:stretch>
        </p:blipFill>
        <p:spPr>
          <a:xfrm rot="5400000">
            <a:off x="4998032" y="1645645"/>
            <a:ext cx="2684789" cy="3393978"/>
          </a:xfrm>
          <a:prstGeom prst="rect">
            <a:avLst/>
          </a:prstGeom>
        </p:spPr>
      </p:pic>
      <p:pic>
        <p:nvPicPr>
          <p:cNvPr id="2051" name="Picture 3" descr="C:\Users\Najawa\Downloads\$_1.JPG"/>
          <p:cNvPicPr>
            <a:picLocks noChangeAspect="1" noChangeArrowheads="1"/>
          </p:cNvPicPr>
          <p:nvPr/>
        </p:nvPicPr>
        <p:blipFill>
          <a:blip r:embed="rId3"/>
          <a:srcRect l="1406" t="11250" b="12812"/>
          <a:stretch>
            <a:fillRect/>
          </a:stretch>
        </p:blipFill>
        <p:spPr bwMode="auto">
          <a:xfrm>
            <a:off x="857224" y="2000240"/>
            <a:ext cx="3524544" cy="27146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4414" y="4786322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เครื่องวัดความเค็มในอาหาร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4786322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วัดความเค็มในน้ำซุป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1357290" y="357166"/>
            <a:ext cx="7572428" cy="1214446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500166" y="428612"/>
            <a:ext cx="7372344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การทดลองเพื่อทดสอบความพึงพอใจของการรับรสน้ำซุปที่มีความเข้มข้นของซอสปรุงรสในระดับความเข้มข้นที่แตกต่างกัน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pic>
        <p:nvPicPr>
          <p:cNvPr id="11" name="Picture 2" descr="D:\AYH\ayh-logo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1714545" cy="1285908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1714545" cy="1285908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69" y="2071678"/>
          <a:ext cx="8215373" cy="3819891"/>
        </p:xfrm>
        <a:graphic>
          <a:graphicData uri="http://schemas.openxmlformats.org/drawingml/2006/table">
            <a:tbl>
              <a:tblPr/>
              <a:tblGrid>
                <a:gridCol w="1369784"/>
                <a:gridCol w="1059109"/>
                <a:gridCol w="1357322"/>
                <a:gridCol w="1571636"/>
                <a:gridCol w="1486903"/>
                <a:gridCol w="1370619"/>
              </a:tblGrid>
              <a:tr h="136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น้ำซุปพื้นฐาน </a:t>
                      </a:r>
                      <a:r>
                        <a:rPr lang="en-US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200 </a:t>
                      </a: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มล.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น้ำตาล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ซีอิ้วขาว + ซอสถั่วเหลือง </a:t>
                      </a:r>
                      <a:r>
                        <a:rPr lang="en-US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1:1</a:t>
                      </a: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ผลการตรวจด้วยเครื่องตรวจวัดความเค็ม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โซเดียมคลอไรด์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(</a:t>
                      </a:r>
                      <a:r>
                        <a:rPr lang="en-US" sz="2400" b="1" dirty="0" err="1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NaCl</a:t>
                      </a:r>
                      <a:r>
                        <a:rPr lang="en-US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มิลลิกรัม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โซเดียม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(</a:t>
                      </a:r>
                      <a:r>
                        <a:rPr lang="en-US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Na</a:t>
                      </a: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)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มิลลิกรัม</a:t>
                      </a:r>
                      <a:endParaRPr lang="en-US" sz="24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</a:tr>
              <a:tr h="455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 </a:t>
                      </a:r>
                      <a:r>
                        <a:rPr lang="th-TH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 </a:t>
                      </a:r>
                      <a:r>
                        <a:rPr lang="th-TH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 </a:t>
                      </a: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0.45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0.9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354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 </a:t>
                      </a: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6 </a:t>
                      </a:r>
                      <a:r>
                        <a:rPr lang="th-TH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0.59</a:t>
                      </a: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395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 </a:t>
                      </a:r>
                      <a:r>
                        <a:rPr lang="th-TH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8 </a:t>
                      </a:r>
                      <a:r>
                        <a:rPr lang="th-TH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0.72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1.44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566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4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 </a:t>
                      </a: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10 </a:t>
                      </a: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0.86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1.72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676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5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 </a:t>
                      </a: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15 </a:t>
                      </a: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กรัม</a:t>
                      </a:r>
                      <a:endParaRPr lang="en-US" sz="280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1.09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2.18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857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92715" y="5977614"/>
            <a:ext cx="7151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u="sng" dirty="0">
                <a:latin typeface="AngsanaUPC" pitchFamily="18" charset="-34"/>
                <a:cs typeface="AngsanaUPC" pitchFamily="18" charset="-34"/>
              </a:rPr>
              <a:t>หมายเหตุ</a:t>
            </a:r>
            <a:r>
              <a:rPr lang="en-US" b="1" u="sng" dirty="0">
                <a:latin typeface="AngsanaUPC" pitchFamily="18" charset="-34"/>
                <a:cs typeface="AngsanaUPC" pitchFamily="18" charset="-34"/>
              </a:rPr>
              <a:t> :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น้ำซุปพื้นฐานคือ น้ำต้มซี่โครงไก่ กระเทียมสับและราก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ผักชี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2000232" y="571480"/>
            <a:ext cx="5643602" cy="1214446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714348" y="64291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ตารางแสดงส่วนประกอบของน้ำซุปแต่ละถ้วย </a:t>
            </a:r>
            <a:b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และผลการวิเคราะห์ปริมาณโซเดียม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1714545" cy="1285908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28794" y="1932068"/>
          <a:ext cx="6096000" cy="3925824"/>
        </p:xfrm>
        <a:graphic>
          <a:graphicData uri="http://schemas.openxmlformats.org/drawingml/2006/table">
            <a:tbl>
              <a:tblPr/>
              <a:tblGrid>
                <a:gridCol w="2031588"/>
                <a:gridCol w="2032206"/>
                <a:gridCol w="2032206"/>
              </a:tblGrid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น้ำซุป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คะแนนที่ได้ (คะแนน)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ลำดับความพึงพอใจ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9F1"/>
                    </a:solidFill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24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5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29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34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4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36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ถ้วยที่ </a:t>
                      </a: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5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27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4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คะแนนรวม</a:t>
                      </a:r>
                      <a:endParaRPr lang="en-US" sz="280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150 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nip Diagonal Corner Rectangle 4"/>
          <p:cNvSpPr/>
          <p:nvPr/>
        </p:nvSpPr>
        <p:spPr>
          <a:xfrm>
            <a:off x="2428860" y="714356"/>
            <a:ext cx="5214974" cy="928694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714480" y="571488"/>
            <a:ext cx="6572296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ตารางแสดงผลการให้คะแนนการชิมน้ำซุป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689119"/>
            <a:ext cx="8715436" cy="4525963"/>
          </a:xfrm>
        </p:spPr>
        <p:txBody>
          <a:bodyPr>
            <a:noAutofit/>
          </a:bodyPr>
          <a:lstStyle/>
          <a:p>
            <a:pPr marL="90488" indent="19050"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จากการทดลองสรุปได้ว่าผู้ชิมมีความพึงพอใจ ดังนี้คือ</a:t>
            </a:r>
          </a:p>
          <a:p>
            <a:pPr marL="90488" indent="19050"/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ลำดับที่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คือ 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36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คะแนน) มีความเข้มข้นของซอสปรุงรส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 marL="90488" indent="19050"/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ลำดับที่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คือ 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 (34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คะแนน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มีความเข้มข้นของซอสปรุงรส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8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 marL="90488" indent="19050"/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ลำดับที่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คือ 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 (29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คะแนน) มีความเข้มข้นของซอสปรุงรส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6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 marL="90488" indent="19050"/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ลำดับที่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คือ 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27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คะแนน) มีความเข้มข้นของซอสปรุงรส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15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 marL="90488" indent="19050"/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ลำดับที่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คือ 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24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คะแนน) มีความเข้มข้นของซอสปรุงรส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</a:t>
            </a:r>
          </a:p>
          <a:p>
            <a:pPr marL="90488" indent="19050"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จะเห็นได้ว่าผู้ชิมส่วนใหญ่ พึงพอใจน้ำซุปที่มีความเข้มข้นของซอสปรุงรสในปริมาณ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 เป็นอันดับที่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ซึ่งประกอบด้วยโซเดียม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676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มิลลิกรัม/ถ้วย</a:t>
            </a:r>
          </a:p>
        </p:txBody>
      </p:sp>
      <p:pic>
        <p:nvPicPr>
          <p:cNvPr id="4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sp>
        <p:nvSpPr>
          <p:cNvPr id="5" name="Snip Diagonal Corner Rectangle 4"/>
          <p:cNvSpPr/>
          <p:nvPr/>
        </p:nvSpPr>
        <p:spPr>
          <a:xfrm>
            <a:off x="2214546" y="500042"/>
            <a:ext cx="5214974" cy="928694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071670" y="357166"/>
            <a:ext cx="5572164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สรุปผลการทดลอง</a:t>
            </a:r>
            <a:endParaRPr kumimoji="0" lang="th-TH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19050" algn="thaiDist"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	จะเห็นได้ว่ามีความพึงพอใจใกล้เคียงกันเป็นอย่างมาก แต่ปริมาณโซเดียมในน้ำซุปถ้วยที่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มีน้อยกว่าน้ำซุปถ้วยที่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4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เท่ากับ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110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มิลลิกรัม ซึ่งจะเห็นได้ว่าปริมาณโซเดียมที่ร่างกายได้รับน้อยลงจะส่งผลดีต่อสุขภาพ ลดความเสี่ยงต่อโรค ความดันโลหิตสูงและไตวายเรื้อรัง ดังนั้นจึงควรแนะนำให้ผู้บริโภคหรือผู้ประกอบการร้านก๋วยเตี๋ยวเลือกรับประทาน น้ำซุปที่มีความเข้มข้นของซอสปรุงรส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กรัมต่อน้ำซุป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ถ้วย (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200 </a:t>
            </a: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มิลลิลิตร) เพื่อผลดีต่อสุขภาพต่อไป</a:t>
            </a:r>
          </a:p>
          <a:p>
            <a:pPr>
              <a:buNone/>
            </a:pPr>
            <a:r>
              <a:rPr lang="th-TH" sz="3200" b="1" u="sng" dirty="0" smtClean="0">
                <a:latin typeface="AngsanaUPC" pitchFamily="18" charset="-34"/>
                <a:cs typeface="AngsanaUPC" pitchFamily="18" charset="-34"/>
              </a:rPr>
              <a:t>ผู้ทดลอง</a:t>
            </a:r>
            <a:r>
              <a:rPr lang="en-US" sz="3200" b="1" u="sng" dirty="0" smtClean="0">
                <a:latin typeface="AngsanaUPC" pitchFamily="18" charset="-34"/>
                <a:cs typeface="AngsanaUPC" pitchFamily="18" charset="-34"/>
              </a:rPr>
              <a:t>: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นายออมสิน        ด่านพัฒนามงคล   นักโภชนาการชำนาญการ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	        นางสาวกิตติมา   ไวยศิลป์	           นักโภชนาการ</a:t>
            </a:r>
          </a:p>
          <a:p>
            <a:pPr marL="90488" indent="19050">
              <a:buNone/>
            </a:pP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sp>
        <p:nvSpPr>
          <p:cNvPr id="6" name="Snip Diagonal Corner Rectangle 5"/>
          <p:cNvSpPr/>
          <p:nvPr/>
        </p:nvSpPr>
        <p:spPr>
          <a:xfrm>
            <a:off x="2143108" y="428604"/>
            <a:ext cx="5214974" cy="928694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071670" y="357166"/>
            <a:ext cx="5572164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สรุปผลการทดลอง</a:t>
            </a:r>
            <a:endParaRPr kumimoji="0" lang="th-TH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AYH\ayh-logo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4"/>
            <a:ext cx="1714545" cy="1285908"/>
          </a:xfrm>
          <a:prstGeom prst="rect">
            <a:avLst/>
          </a:prstGeom>
          <a:noFill/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/>
          </a:bodyPr>
          <a:lstStyle/>
          <a:p>
            <a:pPr marL="90488" indent="19050">
              <a:buNone/>
            </a:pPr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การใช้วัตถุดิบจากธรรมชาติจะทำให้น้ำซุปมีรสชาติหวาน กลมกล่อมแบบธรรมชาติ วัตถุดิบจากธรรมชาติที่สามารถนำมา มีดังนี้คือ</a:t>
            </a:r>
          </a:p>
          <a:p>
            <a:pPr marL="90488" indent="19050">
              <a:buNone/>
            </a:pP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2795543"/>
          <a:ext cx="7429552" cy="2944368"/>
        </p:xfrm>
        <a:graphic>
          <a:graphicData uri="http://schemas.openxmlformats.org/drawingml/2006/table">
            <a:tbl>
              <a:tblPr/>
              <a:tblGrid>
                <a:gridCol w="2475982"/>
                <a:gridCol w="2476785"/>
                <a:gridCol w="2476785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ฟักเขียว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หัวไชเท้า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ข้าวโพดหวาน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กะหล่ำปลี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ใบกระวาน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ลูกกระวานไทย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กระดุกเอี้ยวเล้ง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กระดูกหมู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โครงไก่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รากคื่นช่าย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รากผักชี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พริกไทย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ข่าแก่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 dirty="0">
                          <a:latin typeface="Calibri"/>
                          <a:ea typeface="Calibri"/>
                          <a:cs typeface="Angsana New"/>
                        </a:rPr>
                        <a:t>ใบตะไคร้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ใบเตย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เครื่องตุ๋นหมูน้ำข้น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h-TH" sz="2800">
                          <a:latin typeface="Calibri"/>
                          <a:ea typeface="Calibri"/>
                          <a:cs typeface="Angsana New"/>
                        </a:rPr>
                        <a:t>เลือดหมูสด</a:t>
                      </a:r>
                      <a:endParaRPr lang="en-US" sz="1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Angsan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D:\AYH\ซุป\11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8FC"/>
              </a:clrFrom>
              <a:clrTo>
                <a:srgbClr val="F7F8FC">
                  <a:alpha val="0"/>
                </a:srgbClr>
              </a:clrTo>
            </a:clrChange>
          </a:blip>
          <a:srcRect l="2181" t="3125"/>
          <a:stretch>
            <a:fillRect/>
          </a:stretch>
        </p:blipFill>
        <p:spPr bwMode="auto">
          <a:xfrm>
            <a:off x="5786446" y="4643446"/>
            <a:ext cx="3357554" cy="2214555"/>
          </a:xfrm>
          <a:prstGeom prst="rect">
            <a:avLst/>
          </a:prstGeom>
          <a:noFill/>
        </p:spPr>
      </p:pic>
      <p:sp>
        <p:nvSpPr>
          <p:cNvPr id="9" name="Snip Diagonal Corner Rectangle 8"/>
          <p:cNvSpPr/>
          <p:nvPr/>
        </p:nvSpPr>
        <p:spPr>
          <a:xfrm>
            <a:off x="1785918" y="357166"/>
            <a:ext cx="6643734" cy="1214446"/>
          </a:xfrm>
          <a:prstGeom prst="snip2DiagRect">
            <a:avLst/>
          </a:prstGeom>
          <a:solidFill>
            <a:srgbClr val="86D0E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1899395" y="494394"/>
            <a:ext cx="64588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การทำน้ำซุปหรือน้ำก๋วยเตี๋ยวโดยใช้วัตถุดิบจากธรรมชาติ </a:t>
            </a:r>
          </a:p>
          <a:p>
            <a:pPr algn="ctr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ไม่ใช้ผงชูรส ผงปรุงรส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F8D1-627B-4E35-A853-499BCEE0FA1A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578</TotalTime>
  <Words>532</Words>
  <Application>Microsoft Office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Najawa</dc:creator>
  <cp:lastModifiedBy>Faisol</cp:lastModifiedBy>
  <cp:revision>50</cp:revision>
  <dcterms:created xsi:type="dcterms:W3CDTF">2016-07-11T01:49:25Z</dcterms:created>
  <dcterms:modified xsi:type="dcterms:W3CDTF">2016-07-11T16:12:54Z</dcterms:modified>
</cp:coreProperties>
</file>