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1"/>
  </p:notesMasterIdLst>
  <p:sldIdLst>
    <p:sldId id="256" r:id="rId2"/>
    <p:sldId id="288" r:id="rId3"/>
    <p:sldId id="290" r:id="rId4"/>
    <p:sldId id="292" r:id="rId5"/>
    <p:sldId id="293" r:id="rId6"/>
    <p:sldId id="329" r:id="rId7"/>
    <p:sldId id="258" r:id="rId8"/>
    <p:sldId id="294" r:id="rId9"/>
    <p:sldId id="318" r:id="rId10"/>
    <p:sldId id="328" r:id="rId11"/>
    <p:sldId id="297" r:id="rId12"/>
    <p:sldId id="320" r:id="rId13"/>
    <p:sldId id="321" r:id="rId14"/>
    <p:sldId id="322" r:id="rId15"/>
    <p:sldId id="263" r:id="rId16"/>
    <p:sldId id="308" r:id="rId17"/>
    <p:sldId id="303" r:id="rId18"/>
    <p:sldId id="306" r:id="rId19"/>
    <p:sldId id="310" r:id="rId20"/>
    <p:sldId id="314" r:id="rId21"/>
    <p:sldId id="326" r:id="rId22"/>
    <p:sldId id="327" r:id="rId23"/>
    <p:sldId id="330" r:id="rId24"/>
    <p:sldId id="332" r:id="rId25"/>
    <p:sldId id="333" r:id="rId26"/>
    <p:sldId id="334" r:id="rId27"/>
    <p:sldId id="335" r:id="rId28"/>
    <p:sldId id="336" r:id="rId29"/>
    <p:sldId id="323" r:id="rId30"/>
  </p:sldIdLst>
  <p:sldSz cx="9144000" cy="6858000" type="screen4x3"/>
  <p:notesSz cx="6858000" cy="9945688"/>
  <p:custShowLst>
    <p:custShow name="การนำเสนอแบบกำหนดเอง 1" id="0">
      <p:sldLst>
        <p:sld r:id="rId2"/>
        <p:sld r:id="rId8"/>
        <p:sld r:id="rId16"/>
      </p:sldLst>
    </p:custShow>
  </p:custShow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521415D9-36F7-43E2-AB2F-B90AF26B5E84}">
      <p14:sectionLst xmlns:p14="http://schemas.microsoft.com/office/powerpoint/2010/main" xmlns="">
        <p14:section name="ส่วนเริ่มต้น" id="{B5CEA889-1148-4FA4-BEE4-98E0A3783232}">
          <p14:sldIdLst>
            <p14:sldId id="256"/>
            <p14:sldId id="288"/>
            <p14:sldId id="290"/>
            <p14:sldId id="292"/>
            <p14:sldId id="293"/>
            <p14:sldId id="329"/>
            <p14:sldId id="258"/>
            <p14:sldId id="294"/>
            <p14:sldId id="318"/>
            <p14:sldId id="328"/>
            <p14:sldId id="297"/>
            <p14:sldId id="320"/>
            <p14:sldId id="321"/>
            <p14:sldId id="322"/>
            <p14:sldId id="263"/>
            <p14:sldId id="308"/>
            <p14:sldId id="303"/>
            <p14:sldId id="306"/>
            <p14:sldId id="310"/>
            <p14:sldId id="314"/>
            <p14:sldId id="326"/>
            <p14:sldId id="327"/>
            <p14:sldId id="330"/>
            <p14:sldId id="332"/>
            <p14:sldId id="333"/>
            <p14:sldId id="334"/>
            <p14:sldId id="335"/>
            <p14:sldId id="336"/>
            <p14:sldId id="3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5D6818"/>
    <a:srgbClr val="EB2DDD"/>
    <a:srgbClr val="FF6600"/>
    <a:srgbClr val="FF0066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89" autoAdjust="0"/>
  </p:normalViewPr>
  <p:slideViewPr>
    <p:cSldViewPr>
      <p:cViewPr varScale="1">
        <p:scale>
          <a:sx n="67" d="100"/>
          <a:sy n="67" d="100"/>
        </p:scale>
        <p:origin x="-6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68683-EE99-4CB5-A1B3-04999585088E}" type="datetimeFigureOut">
              <a:rPr lang="th-TH" smtClean="0"/>
              <a:pPr/>
              <a:t>15/06/59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EDE33-8971-44E4-A9DA-04B5CDAD18E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6898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4469-237A-460F-91DC-DE26265BE0B6}" type="datetimeFigureOut">
              <a:rPr lang="th-TH"/>
              <a:pPr>
                <a:defRPr/>
              </a:pPr>
              <a:t>15/06/59</a:t>
            </a:fld>
            <a:endParaRPr lang="th-TH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9FFB-E040-4474-BEA8-1F98E08CEE5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3690-882E-4558-9D0A-66C3EF7B15E4}" type="datetimeFigureOut">
              <a:rPr lang="th-TH"/>
              <a:pPr>
                <a:defRPr/>
              </a:pPr>
              <a:t>15/06/59</a:t>
            </a:fld>
            <a:endParaRPr lang="th-T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0D8A1-BFB8-498F-9096-25F37B1CC86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342F1-DF7C-440D-9D1C-7C66A6D2FA8D}" type="datetimeFigureOut">
              <a:rPr lang="th-TH"/>
              <a:pPr>
                <a:defRPr/>
              </a:pPr>
              <a:t>15/06/59</a:t>
            </a:fld>
            <a:endParaRPr lang="th-T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C2C6-92DA-4807-BDE4-CE429661BAB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436C-1353-4B8C-AEDE-7F7C63032E9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CE08-A75C-411D-8DF7-1B1990E68F9B}" type="datetimeFigureOut">
              <a:rPr lang="th-TH"/>
              <a:pPr>
                <a:defRPr/>
              </a:pPr>
              <a:t>15/06/59</a:t>
            </a:fld>
            <a:endParaRPr lang="th-T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057F-0310-45CE-8F24-2CD57B25516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29013-64F6-478B-8034-210E7D9EC78D}" type="datetimeFigureOut">
              <a:rPr lang="th-TH"/>
              <a:pPr>
                <a:defRPr/>
              </a:pPr>
              <a:t>15/06/59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D85A8-8428-4489-BAC0-F88D6705492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D86DD-D278-46EF-AB01-DC4513815B4B}" type="datetimeFigureOut">
              <a:rPr lang="th-TH"/>
              <a:pPr>
                <a:defRPr/>
              </a:pPr>
              <a:t>15/06/59</a:t>
            </a:fld>
            <a:endParaRPr lang="th-TH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EF5FE-7003-47BB-AF5D-301329EFE4D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FB2A-0508-4BB4-A581-C18A770BCCF0}" type="datetimeFigureOut">
              <a:rPr lang="th-TH"/>
              <a:pPr>
                <a:defRPr/>
              </a:pPr>
              <a:t>15/06/59</a:t>
            </a:fld>
            <a:endParaRPr lang="th-TH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21DD1-BAB5-40BA-AE2D-0E66EE08CC5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AA4E-6CC1-49F3-8C74-9CA045BE675C}" type="datetimeFigureOut">
              <a:rPr lang="th-TH"/>
              <a:pPr>
                <a:defRPr/>
              </a:pPr>
              <a:t>15/06/59</a:t>
            </a:fld>
            <a:endParaRPr lang="th-TH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C821-F2D6-4ADA-95DE-A9B98D460B7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5459E-7649-4246-9DCA-4D1F8D46898E}" type="datetimeFigureOut">
              <a:rPr lang="th-TH"/>
              <a:pPr>
                <a:defRPr/>
              </a:pPr>
              <a:t>15/06/59</a:t>
            </a:fld>
            <a:endParaRPr lang="th-TH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D617-9394-4159-8F35-3A9CADB29FB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3313-025A-427E-818A-309C31EA6474}" type="datetimeFigureOut">
              <a:rPr lang="th-TH"/>
              <a:pPr>
                <a:defRPr/>
              </a:pPr>
              <a:t>15/06/59</a:t>
            </a:fld>
            <a:endParaRPr lang="th-TH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FFAF-373D-47E4-9D37-F135A452C04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6193-DA2D-4094-BE09-BFD313671EC4}" type="datetimeFigureOut">
              <a:rPr lang="th-TH"/>
              <a:pPr>
                <a:defRPr/>
              </a:pPr>
              <a:t>15/06/59</a:t>
            </a:fld>
            <a:endParaRPr lang="th-TH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EDBB2-4633-4165-BE49-DA5DF51EE41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D63C076-A044-4BFD-83D3-5B36FB9209B4}" type="datetimeFigureOut">
              <a:rPr lang="th-TH"/>
              <a:pPr>
                <a:defRPr/>
              </a:pPr>
              <a:t>15/06/59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C67D265-29CF-448A-B0DE-20537B03795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3" r:id="rId2"/>
    <p:sldLayoutId id="2147483812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13" r:id="rId9"/>
    <p:sldLayoutId id="2147483809" r:id="rId10"/>
    <p:sldLayoutId id="2147483810" r:id="rId11"/>
    <p:sldLayoutId id="21474838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155688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h-TH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สรุปผลการ</a:t>
            </a:r>
            <a:r>
              <a:rPr lang="th-TH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ดำเนินงานโครงการ ฯ </a:t>
            </a:r>
            <a:r>
              <a:rPr lang="th-TH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ปี </a:t>
            </a:r>
            <a:r>
              <a:rPr lang="th-TH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2558กองทุน</a:t>
            </a:r>
            <a:r>
              <a:rPr lang="th-TH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หลักประกัน</a:t>
            </a:r>
            <a:r>
              <a:rPr lang="th-TH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สุขภาพ                        ใน</a:t>
            </a:r>
            <a:r>
              <a:rPr lang="th-TH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ระดับท้องถิ่นหรือพื้นที่</a:t>
            </a:r>
          </a:p>
          <a:p>
            <a:pPr algn="ctr">
              <a:defRPr/>
            </a:pPr>
            <a:r>
              <a:rPr lang="th-TH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ตำบลไผ่พระ</a:t>
            </a:r>
          </a:p>
        </p:txBody>
      </p:sp>
      <p:pic>
        <p:nvPicPr>
          <p:cNvPr id="1026" name="Picture 2" descr="P10804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8462" y="4342263"/>
            <a:ext cx="3267075" cy="2327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20150626_0847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84552"/>
            <a:ext cx="2644696" cy="185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 descr="C:\Documents and Settings\acer\My Documents\My Pictures\Picture\11281771_885205881517473_70286227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84552"/>
            <a:ext cx="2664296" cy="1850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42844" y="857232"/>
            <a:ext cx="8786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สรุปรายงานผลทางการเงินของโครงการ ฯ ประจำปี 2558</a:t>
            </a:r>
            <a:endParaRPr lang="th-TH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7504" y="1484784"/>
            <a:ext cx="8786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จำนวนทั้งสิ้น 10 โครงการ เป็นเงินทั้งสิ้น 228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710 บาท</a:t>
            </a:r>
            <a:endParaRPr lang="th-TH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91" r="3090" b="8168"/>
          <a:stretch/>
        </p:blipFill>
        <p:spPr bwMode="auto">
          <a:xfrm>
            <a:off x="683568" y="2192670"/>
            <a:ext cx="7704856" cy="375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6115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501174" y="644495"/>
            <a:ext cx="7023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กิจกรรม </a:t>
            </a:r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1 ต.ค.</a:t>
            </a:r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57 - 30</a:t>
            </a:r>
            <a:r>
              <a:rPr lang="th-TH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ก.ย.</a:t>
            </a:r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58)</a:t>
            </a:r>
            <a:endParaRPr lang="th-TH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2267744" y="1836113"/>
            <a:ext cx="4073077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ประเภทที่ 1 จำนวน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9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โครงการ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91" r="3090" b="8168"/>
          <a:stretch/>
        </p:blipFill>
        <p:spPr bwMode="auto">
          <a:xfrm>
            <a:off x="539552" y="2636912"/>
            <a:ext cx="7704856" cy="375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43139" y="1692097"/>
            <a:ext cx="4361109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ประเภทที่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2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-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โครงการ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01174" y="572487"/>
            <a:ext cx="7023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กิจกรรม </a:t>
            </a:r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1 ต.ค.</a:t>
            </a:r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57 - 30</a:t>
            </a:r>
            <a:r>
              <a:rPr lang="th-TH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ก.ย.</a:t>
            </a:r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58)</a:t>
            </a:r>
            <a:endParaRPr lang="th-TH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91" r="3090" b="8168"/>
          <a:stretch/>
        </p:blipFill>
        <p:spPr bwMode="auto">
          <a:xfrm>
            <a:off x="611560" y="2552710"/>
            <a:ext cx="7704856" cy="375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43139" y="1692097"/>
            <a:ext cx="4361109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ประเภทที่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3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โครงการ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01174" y="572487"/>
            <a:ext cx="7023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กิจกรรม </a:t>
            </a:r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1 ต.ค.</a:t>
            </a:r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57 - 30</a:t>
            </a:r>
            <a:r>
              <a:rPr lang="th-TH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ก.ย.</a:t>
            </a:r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58)</a:t>
            </a:r>
            <a:endParaRPr lang="th-TH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91" r="3090" b="8168"/>
          <a:stretch/>
        </p:blipFill>
        <p:spPr bwMode="auto">
          <a:xfrm>
            <a:off x="528987" y="2564904"/>
            <a:ext cx="7704856" cy="375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43139" y="1692097"/>
            <a:ext cx="4361109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ประเภทที่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4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-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โครงการ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01174" y="572487"/>
            <a:ext cx="7023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กิจกรรม </a:t>
            </a:r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1 ต.ค.</a:t>
            </a:r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57 - 30</a:t>
            </a:r>
            <a:r>
              <a:rPr lang="th-TH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ก.ย.</a:t>
            </a:r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58)</a:t>
            </a:r>
            <a:endParaRPr lang="th-TH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91" r="3090" b="8168"/>
          <a:stretch/>
        </p:blipFill>
        <p:spPr bwMode="auto">
          <a:xfrm>
            <a:off x="611560" y="2492896"/>
            <a:ext cx="7704856" cy="375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สี่เหลี่ยมมุมมน 4"/>
          <p:cNvSpPr/>
          <p:nvPr/>
        </p:nvSpPr>
        <p:spPr>
          <a:xfrm>
            <a:off x="1001529" y="1509294"/>
            <a:ext cx="7429552" cy="30718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ภาพโครงการของกองทุน ฯ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ประจำปี 2558 </a:t>
            </a:r>
            <a:endParaRPr lang="th-TH" sz="5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จำนวนทั้งหมด 10 โครงการ</a:t>
            </a:r>
            <a:endParaRPr lang="th-TH" sz="5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1331640" y="404664"/>
            <a:ext cx="6552728" cy="1238385"/>
          </a:xfrm>
          <a:solidFill>
            <a:srgbClr val="FFFF99"/>
          </a:solidFill>
          <a:ln w="57150" cmpd="thinThick">
            <a:solidFill>
              <a:srgbClr val="99CC00"/>
            </a:solidFill>
          </a:ln>
        </p:spPr>
        <p:txBody>
          <a:bodyPr/>
          <a:lstStyle/>
          <a:p>
            <a:pPr algn="ctr" eaLnBrk="1" hangingPunct="1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โครงการจัดบริการอาชีวอนามัยภาคเกษตรกรรม ประจำปี 2558                     </a:t>
            </a:r>
          </a:p>
        </p:txBody>
      </p:sp>
      <p:sp>
        <p:nvSpPr>
          <p:cNvPr id="2" name="plant"/>
          <p:cNvSpPr>
            <a:spLocks noEditPoints="1" noChangeArrowheads="1"/>
          </p:cNvSpPr>
          <p:nvPr/>
        </p:nvSpPr>
        <p:spPr bwMode="auto">
          <a:xfrm>
            <a:off x="7668344" y="0"/>
            <a:ext cx="720080" cy="72008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plant"/>
          <p:cNvSpPr>
            <a:spLocks noEditPoints="1" noChangeArrowheads="1"/>
          </p:cNvSpPr>
          <p:nvPr/>
        </p:nvSpPr>
        <p:spPr bwMode="auto">
          <a:xfrm>
            <a:off x="743850" y="1054699"/>
            <a:ext cx="720080" cy="72008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098" name="Picture 30" descr="C:\Documents and Settings\acer\My Documents\My Pictures\Picture\11167668_551167831688171_832957036702426387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8843" y="1745603"/>
            <a:ext cx="2905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1" descr="C:\Documents and Settings\acer\My Documents\My Pictures\Picture\11271180_551168005021487_112591409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994" y="1745603"/>
            <a:ext cx="31813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C:\Documents and Settings\acer\My Documents\My Pictures\Picture\11301599_551167955021492_27899924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8842" y="4221089"/>
            <a:ext cx="291812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Documents and Settings\acer\My Documents\My Pictures\Picture\11289929_551168028354818_204039603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316835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642910" y="865175"/>
            <a:ext cx="7786742" cy="1277941"/>
          </a:xfrm>
          <a:solidFill>
            <a:srgbClr val="FFFF99"/>
          </a:solidFill>
          <a:ln w="57150" cmpd="thinThick">
            <a:solidFill>
              <a:srgbClr val="99CC00"/>
            </a:solidFill>
          </a:ln>
        </p:spPr>
        <p:txBody>
          <a:bodyPr/>
          <a:lstStyle/>
          <a:p>
            <a:pPr algn="ctr"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โครงการปรับเปลี่ยนพฤติกรรมสุขภาพในกลุ่มเสี่ยงโรคเบาหวาน ประจำปี 2558</a:t>
            </a:r>
          </a:p>
        </p:txBody>
      </p:sp>
      <p:pic>
        <p:nvPicPr>
          <p:cNvPr id="51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043" y="2293933"/>
            <a:ext cx="3209925" cy="21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93934"/>
            <a:ext cx="3384376" cy="214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3" descr="C:\Documents and Settings\acer\My Documents\My Pictures\Picture\11216423_548190491985905_164564199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043" y="4653136"/>
            <a:ext cx="323500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1" descr="C:\Documents and Settings\acer\My Documents\My Pictures\Picture\11118425_548191151985839_106234271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845" y="4653136"/>
            <a:ext cx="338437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/>
            </a:gs>
            <a:gs pos="100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0"/>
          <p:cNvSpPr>
            <a:spLocks noChangeArrowheads="1"/>
          </p:cNvSpPr>
          <p:nvPr/>
        </p:nvSpPr>
        <p:spPr bwMode="auto">
          <a:xfrm>
            <a:off x="285150" y="980728"/>
            <a:ext cx="8607330" cy="144016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99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2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โครงการออกหน่วยเคลื่อนที่ให้บริการตรวจรักษาประชาชน ประจำปี  2558</a:t>
            </a:r>
            <a:endParaRPr lang="th-TH" sz="42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20150729_1302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740" y="2564904"/>
            <a:ext cx="36732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5" descr="G:\ประชาคม หมู่ 2 ต ไผ่พระ\DSC04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76765"/>
            <a:ext cx="3954036" cy="200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SC044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18186"/>
            <a:ext cx="3672408" cy="185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DSC045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41874"/>
            <a:ext cx="3954036" cy="180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"/>
          <p:cNvSpPr>
            <a:spLocks noChangeArrowheads="1"/>
          </p:cNvSpPr>
          <p:nvPr/>
        </p:nvSpPr>
        <p:spPr bwMode="auto">
          <a:xfrm>
            <a:off x="1142976" y="857233"/>
            <a:ext cx="6929437" cy="1347632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99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h-TH" sz="3200" b="1" dirty="0" smtClean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โครงการตรวจคัดกรองมะเร็งปากมดลูกและมะเร็งเต้านม</a:t>
            </a:r>
          </a:p>
          <a:p>
            <a:pPr algn="ctr"/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ประจำปี  2558</a:t>
            </a:r>
          </a:p>
          <a:p>
            <a:pPr algn="ctr"/>
            <a:endParaRPr lang="th-TH" sz="32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2" name="Picture 2" descr="12242240_174224776258773_1776764947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302515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12273172_174224759592108_1393520758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686" y="2708919"/>
            <a:ext cx="331236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5349" y="1136639"/>
            <a:ext cx="2808287" cy="792163"/>
          </a:xfrm>
          <a:solidFill>
            <a:srgbClr val="FFFF99"/>
          </a:solidFill>
          <a:ln w="38100" cmpd="dbl">
            <a:solidFill>
              <a:srgbClr val="99CC0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5400" dirty="0">
                <a:latin typeface="TH SarabunPSK" pitchFamily="34" charset="-34"/>
                <a:cs typeface="TH SarabunPSK" pitchFamily="34" charset="-34"/>
              </a:rPr>
              <a:t>ลักษณะที่ตั้ง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533656"/>
            <a:ext cx="8569325" cy="1752600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th-TH" sz="3700" b="1" dirty="0" smtClean="0">
                <a:latin typeface="Batang" pitchFamily="18" charset="-127"/>
                <a:cs typeface="JasmineUPC" pitchFamily="18" charset="-34"/>
              </a:rPr>
              <a:t>	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ตั้งอยู่เลขที่  23/1 หมู่ที่  3   ตำบลกกแก้วบูรพา               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        อำเภอบางไทร    จังหวัดพระนครศรีอยุธยา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-71470" y="4462476"/>
            <a:ext cx="85693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 dirty="0">
                <a:cs typeface="JasmineUPC" pitchFamily="18" charset="-34"/>
              </a:rPr>
              <a:t>	</a:t>
            </a:r>
            <a:r>
              <a:rPr lang="th-TH" sz="4800" b="1" dirty="0" smtClean="0">
                <a:cs typeface="JasmineUPC" pitchFamily="18" charset="-34"/>
              </a:rPr>
              <a:t>         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เนื้อที่ 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31.974 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ตาราง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กิโลเมตร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43608" y="908720"/>
            <a:ext cx="7128792" cy="642942"/>
          </a:xfrm>
          <a:solidFill>
            <a:srgbClr val="FFFF99"/>
          </a:solidFill>
          <a:ln w="57150" cmpd="thinThick">
            <a:solidFill>
              <a:srgbClr val="99CC00"/>
            </a:solidFill>
          </a:ln>
        </p:spPr>
        <p:txBody>
          <a:bodyPr/>
          <a:lstStyle/>
          <a:p>
            <a:pPr algn="ctr" eaLnBrk="1" hangingPunct="1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โครงการกำจัดเหาในเด็กหญิงวัยเรียน  ประจำปี 2558</a:t>
            </a:r>
          </a:p>
        </p:txBody>
      </p:sp>
      <p:pic>
        <p:nvPicPr>
          <p:cNvPr id="31747" name="Picture 3" descr="F:\งานกองทุน สปสช\รูปสำหรับนิเทศกองทุนฯ 2555\_MG_4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4787563"/>
            <a:ext cx="24688800" cy="164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IMG_64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10246"/>
            <a:ext cx="31940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IMG_64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067" y="2200101"/>
            <a:ext cx="3322637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46668" y="980728"/>
            <a:ext cx="8317820" cy="1166378"/>
          </a:xfrm>
          <a:solidFill>
            <a:srgbClr val="FFFF99"/>
          </a:solidFill>
          <a:ln w="57150" cmpd="thinThick">
            <a:solidFill>
              <a:srgbClr val="99CC00"/>
            </a:solidFill>
          </a:ln>
        </p:spPr>
        <p:txBody>
          <a:bodyPr/>
          <a:lstStyle/>
          <a:p>
            <a:pPr algn="ctr" eaLnBrk="1" hangingPunct="1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โครงการดูแลผู้สูงอายุ  ผู้พิการ และผู้ป่วยโรคเรื้อรังที่นอนติดเตียง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ประจำปี  2558</a:t>
            </a:r>
          </a:p>
        </p:txBody>
      </p:sp>
      <p:pic>
        <p:nvPicPr>
          <p:cNvPr id="31747" name="Picture 3" descr="F:\งานกองทุน สปสช\รูปสำหรับนิเทศกองทุนฯ 2555\_MG_4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4787563"/>
            <a:ext cx="24688800" cy="164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20150811_152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53136"/>
            <a:ext cx="3152775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20150811_1519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39157"/>
            <a:ext cx="3200400" cy="209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20150811_1520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319087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27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9450" algn="r"/>
              </a:tabLst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639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9224" name="Picture 8" descr="20151015_13475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743" y="4648199"/>
            <a:ext cx="3178721" cy="202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61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55576" y="836712"/>
            <a:ext cx="7704856" cy="1094370"/>
          </a:xfrm>
          <a:solidFill>
            <a:srgbClr val="FFFF99"/>
          </a:solidFill>
          <a:ln w="57150" cmpd="thinThick">
            <a:solidFill>
              <a:srgbClr val="99CC00"/>
            </a:solidFill>
          </a:ln>
        </p:spPr>
        <p:txBody>
          <a:bodyPr/>
          <a:lstStyle/>
          <a:p>
            <a:pPr algn="ctr" eaLnBrk="1" hangingPunct="1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โครงการรณรงค์ป้องกันและควบคุมโรคติดต่อในชุมชน ประจำปี  2558</a:t>
            </a:r>
          </a:p>
        </p:txBody>
      </p:sp>
      <p:pic>
        <p:nvPicPr>
          <p:cNvPr id="31747" name="Picture 3" descr="F:\งานกองทุน สปสช\รูปสำหรับนิเทศกองทุนฯ 2555\_MG_4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4787563"/>
            <a:ext cx="24688800" cy="164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P10804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204864"/>
            <a:ext cx="338437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P10804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458367" cy="22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20150626_0851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581127"/>
            <a:ext cx="3384376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20150626_0847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345836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61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55576" y="894470"/>
            <a:ext cx="7704856" cy="1094370"/>
          </a:xfrm>
          <a:solidFill>
            <a:srgbClr val="FFFF99"/>
          </a:solidFill>
          <a:ln w="57150" cmpd="thinThick">
            <a:solidFill>
              <a:srgbClr val="99CC00"/>
            </a:solidFill>
          </a:ln>
        </p:spPr>
        <p:txBody>
          <a:bodyPr/>
          <a:lstStyle/>
          <a:p>
            <a:pPr algn="ctr" eaLnBrk="1" hangingPunct="1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โครงการคุ้มครองผู้บริโภคด้านอาหาร  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ประจำปี  2558</a:t>
            </a:r>
          </a:p>
        </p:txBody>
      </p:sp>
      <p:pic>
        <p:nvPicPr>
          <p:cNvPr id="31747" name="Picture 3" descr="F:\งานกองทุน สปสช\รูปสำหรับนิเทศกองทุนฯ 2555\_MG_4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4787563"/>
            <a:ext cx="24688800" cy="164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20140807_1020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076" y="4463950"/>
            <a:ext cx="3359696" cy="213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SC006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972" y="2132857"/>
            <a:ext cx="33528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C:\Users\computer\Documents\IMG_7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497" y="4463950"/>
            <a:ext cx="3219450" cy="213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DSC006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336" y="2132857"/>
            <a:ext cx="3276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6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55576" y="836712"/>
            <a:ext cx="7704856" cy="1094370"/>
          </a:xfrm>
          <a:solidFill>
            <a:srgbClr val="FFFF99"/>
          </a:solidFill>
          <a:ln w="57150" cmpd="thinThick">
            <a:solidFill>
              <a:srgbClr val="99CC00"/>
            </a:solidFill>
          </a:ln>
        </p:spPr>
        <p:txBody>
          <a:bodyPr/>
          <a:lstStyle/>
          <a:p>
            <a:pPr algn="ctr" eaLnBrk="1" hangingPunct="1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โครงการดูแลส่งเสริมสุขภาพหญิงก่อนคลอดและหลังคลอดและเด็กแรกเกิด   ประจำปี  2558</a:t>
            </a:r>
          </a:p>
        </p:txBody>
      </p:sp>
      <p:pic>
        <p:nvPicPr>
          <p:cNvPr id="31747" name="Picture 3" descr="F:\งานกองทุน สปสช\รูปสำหรับนิเทศกองทุนฯ 2555\_MG_4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4787563"/>
            <a:ext cx="24688800" cy="164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20150819_094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7"/>
            <a:ext cx="3086100" cy="214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      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24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534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      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6154" name="Picture 10" descr="20150811_1548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1051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20150819_0926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9557" y="4509120"/>
            <a:ext cx="30861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52400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      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52400" y="507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52400" y="7686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      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6159" name="Picture 15" descr="20150831_1252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102" y="2132856"/>
            <a:ext cx="30861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6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55576" y="836712"/>
            <a:ext cx="7704856" cy="1094370"/>
          </a:xfrm>
          <a:solidFill>
            <a:srgbClr val="FFFF99"/>
          </a:solidFill>
          <a:ln w="57150" cmpd="thinThick">
            <a:solidFill>
              <a:srgbClr val="99CC00"/>
            </a:solidFill>
          </a:ln>
        </p:spPr>
        <p:txBody>
          <a:bodyPr/>
          <a:lstStyle/>
          <a:p>
            <a:pPr algn="ctr" eaLnBrk="1" hangingPunct="1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โครงการตรวจคัดกรองโรคเบาหวานและความดันโลหิตสูงประจำปี  2558</a:t>
            </a:r>
          </a:p>
        </p:txBody>
      </p:sp>
      <p:pic>
        <p:nvPicPr>
          <p:cNvPr id="31747" name="Picture 3" descr="F:\งานกองทุน สปสช\รูปสำหรับนิเทศกองทุนฯ 2555\_MG_4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4787563"/>
            <a:ext cx="24688800" cy="164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C:\Documents and Settings\acer\My Documents\My Pictures\Picture\11281771_885205881517473_7028622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169171" cy="219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:\Documents and Settings\acer\My Documents\My Pictures\Picture\11253811_885205864850808_55335514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3200399" cy="1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C:\Documents and Settings\acer\My Documents\My Pictures\Picture\11311721_885205771517484_293118875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97152"/>
            <a:ext cx="316917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:\DSC004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3200400" cy="21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6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1496978"/>
            <a:ext cx="82809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EB2DDD"/>
                </a:solidFill>
                <a:latin typeface="TH SarabunPSK" pitchFamily="34" charset="-34"/>
                <a:cs typeface="TH SarabunPSK" pitchFamily="34" charset="-34"/>
              </a:rPr>
              <a:t>เมื่อวันที่ 9 กุมภาพันธ์  2559 ได้มีคณะติดตามผลการดำเนินงานกองทุนหลักประกันสุขภาพระดับท้องถิ่นหรือพื้นที่</a:t>
            </a:r>
          </a:p>
          <a:p>
            <a:pPr algn="ctr"/>
            <a:r>
              <a:rPr lang="th-TH" sz="2000" b="1" dirty="0" smtClean="0">
                <a:solidFill>
                  <a:srgbClr val="EB2DDD"/>
                </a:solidFill>
                <a:latin typeface="TH SarabunPSK" pitchFamily="34" charset="-34"/>
                <a:cs typeface="TH SarabunPSK" pitchFamily="34" charset="-34"/>
              </a:rPr>
              <a:t>นำโดย  สำนักงานสาธารณสุขจังหวัดพระนครศรีอยุธยา</a:t>
            </a:r>
            <a:endParaRPr lang="th-TH" sz="2000" b="1" dirty="0">
              <a:solidFill>
                <a:srgbClr val="EB2DDD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 descr="D:\ซัมซุงแพม\20160209_1308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41404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ซัมซุงแพม\20160209_130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1404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85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ซัมซุงแพม\20160527_100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1383159"/>
            <a:ext cx="82809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EB2DDD"/>
                </a:solidFill>
                <a:latin typeface="TH SarabunPSK" pitchFamily="34" charset="-34"/>
                <a:cs typeface="TH SarabunPSK" pitchFamily="34" charset="-34"/>
              </a:rPr>
              <a:t>การประชุมพิจารณาโครงการประจำปีงบประมาณ 2559</a:t>
            </a:r>
            <a:endParaRPr lang="th-TH" sz="2400" b="1" dirty="0">
              <a:solidFill>
                <a:srgbClr val="EB2DDD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 descr="D:\ซัมซุงแพม\20151229_1320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132856"/>
            <a:ext cx="4169569" cy="2880320"/>
          </a:xfrm>
          <a:prstGeom prst="rect">
            <a:avLst/>
          </a:prstGeom>
          <a:noFill/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xmlns="" val="15743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11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3704059"/>
            <a:ext cx="9001125" cy="1381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ศูนย์การเรียนรู้กองทุนหลักประกันสุขภาพตำบลไผ่พระ</a:t>
            </a:r>
          </a:p>
          <a:p>
            <a:pPr algn="ctr" eaLnBrk="1" hangingPunct="1">
              <a:lnSpc>
                <a:spcPct val="80000"/>
              </a:lnSpc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อำเภอบางไทร    จังหวัดพระนครศรีอยุธยา</a:t>
            </a:r>
          </a:p>
          <a:p>
            <a:pPr algn="ctr" eaLnBrk="1" hangingPunct="1">
              <a:lnSpc>
                <a:spcPct val="80000"/>
              </a:lnSpc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เบอร์โทร  035-787026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5504" y="1439884"/>
            <a:ext cx="1996616" cy="199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071802" y="1071546"/>
            <a:ext cx="3311527" cy="922338"/>
          </a:xfrm>
          <a:ln w="57150" cmpd="thinThick">
            <a:solidFill>
              <a:srgbClr val="99CC00"/>
            </a:solidFill>
          </a:ln>
        </p:spPr>
        <p:txBody>
          <a:bodyPr/>
          <a:lstStyle/>
          <a:p>
            <a:pPr algn="ctr" eaLnBrk="1" hangingPunct="1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เขตการปกครอง</a:t>
            </a: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2000232" y="2496917"/>
            <a:ext cx="5286412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มีจำนวนทั้งหมด  3  ตำบล 18  หมู่บ้าน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57158" y="3639925"/>
            <a:ext cx="4143404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ตำบลกกแก้วบูรพา  6  หมู่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500298" y="4640057"/>
            <a:ext cx="4143404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ตำบลบ้านเกาะ   2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,3,5,6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หมู่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714876" y="3639925"/>
            <a:ext cx="4143404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ตำบลไผ่พระ 8 หมู่</a:t>
            </a:r>
          </a:p>
        </p:txBody>
      </p:sp>
      <p:pic>
        <p:nvPicPr>
          <p:cNvPr id="2050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0877" y="5286388"/>
            <a:ext cx="1381603" cy="138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\Microsoft Office\MEDIA\CAGCAT10\j019553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1475842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71868" y="1135053"/>
            <a:ext cx="2089150" cy="936625"/>
          </a:xfrm>
          <a:solidFill>
            <a:srgbClr val="FFFF99"/>
          </a:solidFill>
          <a:ln w="57150" cmpd="thinThick">
            <a:solidFill>
              <a:srgbClr val="99CC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ภูมิประเทศ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7188" y="2619391"/>
            <a:ext cx="8569325" cy="3095625"/>
          </a:xfrm>
        </p:spPr>
        <p:txBody>
          <a:bodyPr/>
          <a:lstStyle/>
          <a:p>
            <a:pPr marR="0" algn="l" eaLnBrk="1" hangingPunct="1"/>
            <a:r>
              <a:rPr lang="th-TH" sz="4400" b="1" dirty="0" smtClean="0">
                <a:solidFill>
                  <a:srgbClr val="77D9E8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b="1" dirty="0" smtClean="0">
                <a:solidFill>
                  <a:srgbClr val="03495C"/>
                </a:solidFill>
                <a:latin typeface="TH SarabunPSK" pitchFamily="34" charset="-34"/>
                <a:cs typeface="TH SarabunPSK" pitchFamily="34" charset="-34"/>
              </a:rPr>
              <a:t>เป็นที่ราบลุ่ม ส่วนใหญ่ใช้ประโยชน์ในการทำนาทำสวนเพราะมีน้ำอุดมสมบูรณ์ตลอดปี</a:t>
            </a:r>
          </a:p>
          <a:p>
            <a:pPr marR="0" algn="l" eaLnBrk="1" hangingPunct="1"/>
            <a:r>
              <a:rPr lang="th-TH" sz="4400" b="1" dirty="0" smtClean="0">
                <a:solidFill>
                  <a:srgbClr val="03495C"/>
                </a:solidFill>
                <a:latin typeface="TH SarabunPSK" pitchFamily="34" charset="-34"/>
                <a:cs typeface="TH SarabunPSK" pitchFamily="34" charset="-34"/>
              </a:rPr>
              <a:t>	และพื้นที่บางส่วนเป็นโรงงานอุตสาหกรรม  </a:t>
            </a:r>
          </a:p>
        </p:txBody>
      </p:sp>
      <p:pic>
        <p:nvPicPr>
          <p:cNvPr id="3074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48735"/>
            <a:ext cx="2247581" cy="16926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\Microsoft Office\MEDIA\CAGCAT10\j014940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1391198" cy="1656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098675" cy="777875"/>
          </a:xfrm>
          <a:ln w="57150" cmpd="thinThick">
            <a:solidFill>
              <a:srgbClr val="339966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ประชากร</a:t>
            </a:r>
          </a:p>
        </p:txBody>
      </p:sp>
      <p:pic>
        <p:nvPicPr>
          <p:cNvPr id="12291" name="Picture 2" descr="R03_16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4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14375" y="1714500"/>
            <a:ext cx="79216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/>
              <a:t> </a:t>
            </a:r>
            <a:r>
              <a:rPr lang="th-TH" sz="4000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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จำนวนประชากร  จำนวน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5,250 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คน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จำนวนครัวเรือน 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54  ครัวเรือน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th-TH" sz="4000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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ประกอบอาชีพเกษตรกรรม  รับจ้าง และค้าขาย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th-TH" sz="4000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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ส่วนใหญ่นับถือศาสนา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พุทธ  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11544" y="492111"/>
            <a:ext cx="2089150" cy="936625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99CC00"/>
            </a:solidFill>
          </a:ln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5400" b="1" dirty="0">
                <a:latin typeface="TH SarabunPSK" pitchFamily="34" charset="-34"/>
                <a:ea typeface="+mj-ea"/>
                <a:cs typeface="TH SarabunPSK" pitchFamily="34" charset="-34"/>
              </a:rPr>
              <a:t>ประชากร</a:t>
            </a:r>
          </a:p>
        </p:txBody>
      </p:sp>
      <p:pic>
        <p:nvPicPr>
          <p:cNvPr id="4099" name="Picture 3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0728" y="4437111"/>
            <a:ext cx="1687736" cy="2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53" t="1384" r="30306" b="3651"/>
          <a:stretch/>
        </p:blipFill>
        <p:spPr bwMode="auto">
          <a:xfrm rot="5400000">
            <a:off x="2276102" y="-379062"/>
            <a:ext cx="4833935" cy="7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79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3399">
                <a:alpha val="24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h-TH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h-TH"/>
          </a:p>
        </p:txBody>
      </p:sp>
      <p:sp>
        <p:nvSpPr>
          <p:cNvPr id="13342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h-TH"/>
          </a:p>
        </p:txBody>
      </p:sp>
      <p:pic>
        <p:nvPicPr>
          <p:cNvPr id="6" name="รูปภาพ 5"/>
          <p:cNvPicPr/>
          <p:nvPr/>
        </p:nvPicPr>
        <p:blipFill rotWithShape="1">
          <a:blip r:embed="rId2"/>
          <a:srcRect l="28608" t="32544" r="27648" b="23647"/>
          <a:stretch/>
        </p:blipFill>
        <p:spPr bwMode="auto">
          <a:xfrm>
            <a:off x="1619672" y="1772816"/>
            <a:ext cx="5832649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992341"/>
            <a:ext cx="8352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/>
              <a:t>รายชื่อคณะกรรมการกองทุนหลักประกันสุขภาพในระดับท้องถิ่นหรือพื้นที่  </a:t>
            </a:r>
            <a:r>
              <a:rPr lang="th-TH" sz="2600" dirty="0" err="1" smtClean="0"/>
              <a:t>อบต</a:t>
            </a:r>
            <a:r>
              <a:rPr lang="th-TH" sz="2600" dirty="0" smtClean="0"/>
              <a:t>.ไผ่พระ</a:t>
            </a:r>
            <a:endParaRPr lang="th-TH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2410630"/>
          </a:xfrm>
        </p:spPr>
        <p:txBody>
          <a:bodyPr/>
          <a:lstStyle/>
          <a:p>
            <a:pPr algn="ctr" eaLnBrk="1" hangingPunct="1"/>
            <a:r>
              <a:rPr lang="th-TH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สรุปผลการดำเนินงานกองทุนฯ </a:t>
            </a:r>
            <a:br>
              <a:rPr lang="th-TH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ประจำปีงบประมาณ 2558</a:t>
            </a:r>
          </a:p>
        </p:txBody>
      </p:sp>
      <p:pic>
        <p:nvPicPr>
          <p:cNvPr id="1026" name="Picture 2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873" y="4558221"/>
            <a:ext cx="2297631" cy="23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836712"/>
            <a:ext cx="2232248" cy="19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357158" y="728473"/>
            <a:ext cx="85011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แผนภูมิแสดงการใช้จ่ายเงินงบประมาณกองทุนหลักประกันสุขภาพในระดับพื้นที่ในการจัดกิจกรรม  ปีงบประมาณ  2558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46" r="2431" b="7602"/>
          <a:stretch/>
        </p:blipFill>
        <p:spPr bwMode="auto">
          <a:xfrm>
            <a:off x="683568" y="1844824"/>
            <a:ext cx="7848872" cy="384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2326</TotalTime>
  <Words>356</Words>
  <Application>Microsoft Office PowerPoint</Application>
  <PresentationFormat>นำเสนอทางหน้าจอ (4:3)</PresentationFormat>
  <Paragraphs>62</Paragraphs>
  <Slides>29</Slides>
  <Notes>0</Notes>
  <HiddenSlides>1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  <vt:variant>
        <vt:lpstr>การนำเสนอแบบกำหนดเอง</vt:lpstr>
      </vt:variant>
      <vt:variant>
        <vt:i4>1</vt:i4>
      </vt:variant>
    </vt:vector>
  </HeadingPairs>
  <TitlesOfParts>
    <vt:vector size="31" baseType="lpstr">
      <vt:lpstr>Flow</vt:lpstr>
      <vt:lpstr>ภาพนิ่ง 1</vt:lpstr>
      <vt:lpstr>ลักษณะที่ตั้ง</vt:lpstr>
      <vt:lpstr>เขตการปกครอง</vt:lpstr>
      <vt:lpstr>ภูมิประเทศ</vt:lpstr>
      <vt:lpstr>ประชากร</vt:lpstr>
      <vt:lpstr>ภาพนิ่ง 6</vt:lpstr>
      <vt:lpstr>ภาพนิ่ง 7</vt:lpstr>
      <vt:lpstr>สรุปผลการดำเนินงานกองทุนฯ  ประจำปีงบประมาณ 2558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โครงการจัดบริการอาชีวอนามัยภาคเกษตรกรรม ประจำปี 2558                     </vt:lpstr>
      <vt:lpstr>โครงการปรับเปลี่ยนพฤติกรรมสุขภาพในกลุ่มเสี่ยงโรคเบาหวาน ประจำปี 2558</vt:lpstr>
      <vt:lpstr>ภาพนิ่ง 18</vt:lpstr>
      <vt:lpstr>ภาพนิ่ง 19</vt:lpstr>
      <vt:lpstr>โครงการกำจัดเหาในเด็กหญิงวัยเรียน  ประจำปี 2558</vt:lpstr>
      <vt:lpstr>โครงการดูแลผู้สูงอายุ  ผู้พิการ และผู้ป่วยโรคเรื้อรังที่นอนติดเตียง ประจำปี  2558</vt:lpstr>
      <vt:lpstr>โครงการรณรงค์ป้องกันและควบคุมโรคติดต่อในชุมชน ประจำปี  2558</vt:lpstr>
      <vt:lpstr>โครงการคุ้มครองผู้บริโภคด้านอาหาร   ประจำปี  2558</vt:lpstr>
      <vt:lpstr>โครงการดูแลส่งเสริมสุขภาพหญิงก่อนคลอดและหลังคลอดและเด็กแรกเกิด   ประจำปี  2558</vt:lpstr>
      <vt:lpstr>โครงการตรวจคัดกรองโรคเบาหวานและความดันโลหิตสูงประจำปี  2558</vt:lpstr>
      <vt:lpstr>ภาพนิ่ง 26</vt:lpstr>
      <vt:lpstr>ภาพนิ่ง 27</vt:lpstr>
      <vt:lpstr>ภาพนิ่ง 28</vt:lpstr>
      <vt:lpstr>ภาพนิ่ง 29</vt:lpstr>
      <vt:lpstr>การนำเสนอแบบกำหนดเอง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nantawan</cp:lastModifiedBy>
  <cp:revision>249</cp:revision>
  <dcterms:created xsi:type="dcterms:W3CDTF">2012-09-19T03:23:37Z</dcterms:created>
  <dcterms:modified xsi:type="dcterms:W3CDTF">2016-06-15T07:44:25Z</dcterms:modified>
</cp:coreProperties>
</file>