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34"/>
  </p:notesMasterIdLst>
  <p:handoutMasterIdLst>
    <p:handoutMasterId r:id="rId35"/>
  </p:handoutMasterIdLst>
  <p:sldIdLst>
    <p:sldId id="317" r:id="rId2"/>
    <p:sldId id="328" r:id="rId3"/>
    <p:sldId id="330" r:id="rId4"/>
    <p:sldId id="260" r:id="rId5"/>
    <p:sldId id="332" r:id="rId6"/>
    <p:sldId id="318" r:id="rId7"/>
    <p:sldId id="298" r:id="rId8"/>
    <p:sldId id="300" r:id="rId9"/>
    <p:sldId id="326" r:id="rId10"/>
    <p:sldId id="331" r:id="rId11"/>
    <p:sldId id="333" r:id="rId12"/>
    <p:sldId id="334" r:id="rId13"/>
    <p:sldId id="335" r:id="rId14"/>
    <p:sldId id="279" r:id="rId15"/>
    <p:sldId id="268" r:id="rId16"/>
    <p:sldId id="319" r:id="rId17"/>
    <p:sldId id="314" r:id="rId18"/>
    <p:sldId id="320" r:id="rId19"/>
    <p:sldId id="270" r:id="rId20"/>
    <p:sldId id="272" r:id="rId21"/>
    <p:sldId id="267" r:id="rId22"/>
    <p:sldId id="274" r:id="rId23"/>
    <p:sldId id="304" r:id="rId24"/>
    <p:sldId id="321" r:id="rId25"/>
    <p:sldId id="312" r:id="rId26"/>
    <p:sldId id="322" r:id="rId27"/>
    <p:sldId id="324" r:id="rId28"/>
    <p:sldId id="310" r:id="rId29"/>
    <p:sldId id="323" r:id="rId30"/>
    <p:sldId id="325" r:id="rId31"/>
    <p:sldId id="327" r:id="rId32"/>
    <p:sldId id="305" r:id="rId33"/>
  </p:sldIdLst>
  <p:sldSz cx="9144000" cy="6858000" type="screen4x3"/>
  <p:notesSz cx="6858000" cy="9945688"/>
  <p:defaultTextStyle>
    <a:defPPr>
      <a:defRPr lang="th-TH"/>
    </a:defPPr>
    <a:lvl1pPr marL="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1F3E4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ลักษณะสีปานกลาง 2 - เน้น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4381" autoAdjust="0"/>
    <p:restoredTop sz="92308" autoAdjust="0"/>
  </p:normalViewPr>
  <p:slideViewPr>
    <p:cSldViewPr>
      <p:cViewPr>
        <p:scale>
          <a:sx n="70" d="100"/>
          <a:sy n="70" d="100"/>
        </p:scale>
        <p:origin x="-558" y="-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ัวกระดาษ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FE5C67-BFD3-4411-A422-78B13A27D188}" type="datetimeFigureOut">
              <a:rPr lang="th-TH" smtClean="0"/>
              <a:pPr/>
              <a:t>15/06/59</a:t>
            </a:fld>
            <a:endParaRPr lang="th-TH"/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2"/>
          </p:nvPr>
        </p:nvSpPr>
        <p:spPr>
          <a:xfrm>
            <a:off x="0" y="9447213"/>
            <a:ext cx="29718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3"/>
          </p:nvPr>
        </p:nvSpPr>
        <p:spPr>
          <a:xfrm>
            <a:off x="3884613" y="9447213"/>
            <a:ext cx="29718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D259B0-D2B5-480B-B7B4-E83A57B16E35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xmlns="" val="217771533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ัวกระดาษ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C8FD20-9551-4D83-B2FB-FF9BD28BE9AE}" type="datetimeFigureOut">
              <a:rPr lang="th-TH" smtClean="0"/>
              <a:pPr/>
              <a:t>15/06/59</a:t>
            </a:fld>
            <a:endParaRPr lang="th-TH"/>
          </a:p>
        </p:txBody>
      </p:sp>
      <p:sp>
        <p:nvSpPr>
          <p:cNvPr id="4" name="ตัวแทนรูปบนภาพนิ่ง 3"/>
          <p:cNvSpPr>
            <a:spLocks noGrp="1" noRot="1" noChangeAspect="1"/>
          </p:cNvSpPr>
          <p:nvPr>
            <p:ph type="sldImg" idx="2"/>
          </p:nvPr>
        </p:nvSpPr>
        <p:spPr>
          <a:xfrm>
            <a:off x="942975" y="746125"/>
            <a:ext cx="4972050" cy="37290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h-TH"/>
          </a:p>
        </p:txBody>
      </p:sp>
      <p:sp>
        <p:nvSpPr>
          <p:cNvPr id="5" name="ตัวแทนบันทึกย่อ 4"/>
          <p:cNvSpPr>
            <a:spLocks noGrp="1"/>
          </p:cNvSpPr>
          <p:nvPr>
            <p:ph type="body" sz="quarter" idx="3"/>
          </p:nvPr>
        </p:nvSpPr>
        <p:spPr>
          <a:xfrm>
            <a:off x="685800" y="4724400"/>
            <a:ext cx="5486400" cy="44751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4"/>
          </p:nvPr>
        </p:nvSpPr>
        <p:spPr>
          <a:xfrm>
            <a:off x="0" y="9447213"/>
            <a:ext cx="29718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5"/>
          </p:nvPr>
        </p:nvSpPr>
        <p:spPr>
          <a:xfrm>
            <a:off x="3884613" y="9447213"/>
            <a:ext cx="29718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DA521F-87FF-4E1E-BAD5-808A3AA222F2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xmlns="" val="247774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DA521F-87FF-4E1E-BAD5-808A3AA222F2}" type="slidenum">
              <a:rPr lang="th-TH" smtClean="0"/>
              <a:pPr/>
              <a:t>4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xmlns="" val="18136671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สี่เหลี่ยมผืนผ้า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สี่เหลี่ยมผืนผ้า 18"/>
          <p:cNvSpPr>
            <a:spLocks noChangeArrowheads="1"/>
          </p:cNvSpPr>
          <p:nvPr/>
        </p:nvSpPr>
        <p:spPr bwMode="white">
          <a:xfrm>
            <a:off x="8991600" y="3048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สี่เหลี่ยมผืนผ้า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สี่เหลี่ยมผืนผ้า 15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สี่เหลี่ยมผืนผ้า 11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ชื่อเรื่องรอง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th-TH" smtClean="0"/>
              <a:t>คลิกเพื่อแก้ไขลักษณะชื่อเรื่องรองต้นแบบ</a:t>
            </a:r>
            <a:endParaRPr kumimoji="0" lang="en-US"/>
          </a:p>
        </p:txBody>
      </p:sp>
      <p:sp>
        <p:nvSpPr>
          <p:cNvPr id="28" name="ตัวแทนวันที่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8B521-1BF7-4A89-97E6-195809119897}" type="datetimeFigureOut">
              <a:rPr lang="th-TH" smtClean="0"/>
              <a:pPr/>
              <a:t>15/06/59</a:t>
            </a:fld>
            <a:endParaRPr lang="th-TH"/>
          </a:p>
        </p:txBody>
      </p:sp>
      <p:sp>
        <p:nvSpPr>
          <p:cNvPr id="17" name="ตัวแทนท้ายกระดาษ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เชื่อมต่อตรง 6"/>
          <p:cNvSpPr>
            <a:spLocks noChangeShapeType="1"/>
          </p:cNvSpPr>
          <p:nvPr/>
        </p:nvSpPr>
        <p:spPr bwMode="auto">
          <a:xfrm>
            <a:off x="155448" y="2420112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สี่เหลี่ยมผืนผ้า 9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วงรี 12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วงรี 13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ตัวแทนหมายเลขภาพนิ่ง 28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77670C9E-0001-4392-93AE-B4103FBB5CC7}" type="slidenum">
              <a:rPr lang="th-TH" smtClean="0"/>
              <a:pPr/>
              <a:t>‹#›</a:t>
            </a:fld>
            <a:endParaRPr lang="th-TH"/>
          </a:p>
        </p:txBody>
      </p:sp>
      <p:sp>
        <p:nvSpPr>
          <p:cNvPr id="8" name="ชื่อเรื่อง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 anchor="b"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 smtClean="0"/>
              <a:t>ระดับที่สอง</a:t>
            </a:r>
          </a:p>
          <a:p>
            <a:pPr lvl="2" eaLnBrk="1" latinLnBrk="0" hangingPunct="1"/>
            <a:r>
              <a:rPr lang="th-TH" smtClean="0"/>
              <a:t>ระดับที่สาม</a:t>
            </a:r>
          </a:p>
          <a:p>
            <a:pPr lvl="3" eaLnBrk="1" latinLnBrk="0" hangingPunct="1"/>
            <a:r>
              <a:rPr lang="th-TH" smtClean="0"/>
              <a:t>ระดับที่สี่</a:t>
            </a:r>
          </a:p>
          <a:p>
            <a:pPr lvl="4" eaLnBrk="1" latinLnBrk="0" hangingPunct="1"/>
            <a:r>
              <a:rPr lang="th-TH" smtClean="0"/>
              <a:t>ระดับที่ห้า</a:t>
            </a:r>
            <a:endParaRPr kumimoji="0" lang="en-US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8B521-1BF7-4A89-97E6-195809119897}" type="datetimeFigureOut">
              <a:rPr lang="th-TH" smtClean="0"/>
              <a:pPr/>
              <a:t>15/06/59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670C9E-0001-4392-93AE-B4103FBB5CC7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สี่เหลี่ยมผืนผ้า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สี่เหลี่ยมผืนผ้า 7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สี่เหลี่ยมผืนผ้า 8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สี่เหลี่ยมผืนผ้า 9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สี่เหลี่ยมผืนผ้า 10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สี่เหลี่ยมผืนผ้า 11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ตัวเชื่อมต่อตรง 12"/>
          <p:cNvSpPr>
            <a:spLocks noChangeShapeType="1"/>
          </p:cNvSpPr>
          <p:nvPr/>
        </p:nvSpPr>
        <p:spPr bwMode="auto">
          <a:xfrm rot="5400000">
            <a:off x="4021836" y="3278124"/>
            <a:ext cx="624535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วงรี 13"/>
          <p:cNvSpPr/>
          <p:nvPr/>
        </p:nvSpPr>
        <p:spPr>
          <a:xfrm>
            <a:off x="6839712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วงรี 14"/>
          <p:cNvSpPr/>
          <p:nvPr/>
        </p:nvSpPr>
        <p:spPr>
          <a:xfrm>
            <a:off x="6934200" y="3020251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>
          <a:xfrm>
            <a:off x="6915912" y="3009901"/>
            <a:ext cx="457200" cy="441325"/>
          </a:xfrm>
        </p:spPr>
        <p:txBody>
          <a:bodyPr/>
          <a:lstStyle/>
          <a:p>
            <a:fld id="{77670C9E-0001-4392-93AE-B4103FBB5CC7}" type="slidenum">
              <a:rPr lang="th-TH" smtClean="0"/>
              <a:pPr/>
              <a:t>‹#›</a:t>
            </a:fld>
            <a:endParaRPr lang="th-TH"/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 eaLnBrk="1" latinLnBrk="0" hangingPunct="1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 smtClean="0"/>
              <a:t>ระดับที่สอง</a:t>
            </a:r>
          </a:p>
          <a:p>
            <a:pPr lvl="2" eaLnBrk="1" latinLnBrk="0" hangingPunct="1"/>
            <a:r>
              <a:rPr lang="th-TH" smtClean="0"/>
              <a:t>ระดับที่สาม</a:t>
            </a:r>
          </a:p>
          <a:p>
            <a:pPr lvl="3" eaLnBrk="1" latinLnBrk="0" hangingPunct="1"/>
            <a:r>
              <a:rPr lang="th-TH" smtClean="0"/>
              <a:t>ระดับที่สี่</a:t>
            </a:r>
          </a:p>
          <a:p>
            <a:pPr lvl="4" eaLnBrk="1" latinLnBrk="0" hangingPunct="1"/>
            <a:r>
              <a:rPr lang="th-TH" smtClean="0"/>
              <a:t>ระดับที่ห้า</a:t>
            </a:r>
            <a:endParaRPr kumimoji="0" lang="en-US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8B521-1BF7-4A89-97E6-195809119897}" type="datetimeFigureOut">
              <a:rPr lang="th-TH" smtClean="0"/>
              <a:pPr/>
              <a:t>15/06/59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/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8B521-1BF7-4A89-97E6-195809119897}" type="datetimeFigureOut">
              <a:rPr lang="th-TH" smtClean="0"/>
              <a:pPr/>
              <a:t>15/06/59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>
          <a:xfrm>
            <a:off x="4361688" y="1026372"/>
            <a:ext cx="457200" cy="441325"/>
          </a:xfrm>
        </p:spPr>
        <p:txBody>
          <a:bodyPr/>
          <a:lstStyle/>
          <a:p>
            <a:fld id="{77670C9E-0001-4392-93AE-B4103FBB5CC7}" type="slidenum">
              <a:rPr lang="th-TH" smtClean="0"/>
              <a:pPr/>
              <a:t>‹#›</a:t>
            </a:fld>
            <a:endParaRPr lang="th-TH"/>
          </a:p>
        </p:txBody>
      </p:sp>
      <p:sp>
        <p:nvSpPr>
          <p:cNvPr id="8" name="ตัวแทนเนื้อหา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 eaLnBrk="1" latinLnBrk="0" hangingPunct="1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 smtClean="0"/>
              <a:t>ระดับที่สอง</a:t>
            </a:r>
          </a:p>
          <a:p>
            <a:pPr lvl="2" eaLnBrk="1" latinLnBrk="0" hangingPunct="1"/>
            <a:r>
              <a:rPr lang="th-TH" smtClean="0"/>
              <a:t>ระดับที่สาม</a:t>
            </a:r>
          </a:p>
          <a:p>
            <a:pPr lvl="3" eaLnBrk="1" latinLnBrk="0" hangingPunct="1"/>
            <a:r>
              <a:rPr lang="th-TH" smtClean="0"/>
              <a:t>ระดับที่สี่</a:t>
            </a:r>
          </a:p>
          <a:p>
            <a:pPr lvl="4" eaLnBrk="1" latinLnBrk="0" hangingPunct="1"/>
            <a:r>
              <a:rPr lang="th-TH" smtClean="0"/>
              <a:t>ระดับที่ห้า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สี่เหลี่ยมผืนผ้า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สี่เหลี่ยมผืนผ้า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สี่เหลี่ยมผืนผ้า 15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สี่เหลี่ยมผืนผ้า 17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สี่เหลี่ยมผืนผ้า 18"/>
          <p:cNvSpPr>
            <a:spLocks noChangeArrowheads="1"/>
          </p:cNvSpPr>
          <p:nvPr/>
        </p:nvSpPr>
        <p:spPr bwMode="white">
          <a:xfrm>
            <a:off x="152400" y="2286000"/>
            <a:ext cx="8833104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สี่เหลี่ยมผืนผ้า 11"/>
          <p:cNvSpPr>
            <a:spLocks noChangeArrowheads="1"/>
          </p:cNvSpPr>
          <p:nvPr/>
        </p:nvSpPr>
        <p:spPr bwMode="auto">
          <a:xfrm>
            <a:off x="155448" y="142352"/>
            <a:ext cx="8833104" cy="213969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 anchor="t"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13" name="สี่เหลี่ยมผืนผ้า 12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สี่เหลี่ยมผืนผ้า 13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8B521-1BF7-4A89-97E6-195809119897}" type="datetimeFigureOut">
              <a:rPr lang="th-TH" smtClean="0"/>
              <a:pPr/>
              <a:t>15/06/59</a:t>
            </a:fld>
            <a:endParaRPr lang="th-TH"/>
          </a:p>
        </p:txBody>
      </p:sp>
      <p:sp>
        <p:nvSpPr>
          <p:cNvPr id="8" name="ตัวเชื่อมต่อตรง 7"/>
          <p:cNvSpPr>
            <a:spLocks noChangeShapeType="1"/>
          </p:cNvSpPr>
          <p:nvPr/>
        </p:nvSpPr>
        <p:spPr bwMode="auto">
          <a:xfrm>
            <a:off x="152400" y="2438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วงรี 9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วงรี 10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77670C9E-0001-4392-93AE-B4103FBB5CC7}" type="slidenum">
              <a:rPr lang="th-TH" smtClean="0"/>
              <a:pPr/>
              <a:t>‹#›</a:t>
            </a:fld>
            <a:endParaRPr lang="th-TH"/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>
          <a:xfrm>
            <a:off x="5791200" y="6409944"/>
            <a:ext cx="3044952" cy="365760"/>
          </a:xfrm>
        </p:spPr>
        <p:txBody>
          <a:bodyPr/>
          <a:lstStyle/>
          <a:p>
            <a:fld id="{E458B521-1BF7-4A89-97E6-195809119897}" type="datetimeFigureOut">
              <a:rPr lang="th-TH" smtClean="0"/>
              <a:pPr/>
              <a:t>15/06/59</a:t>
            </a:fld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670C9E-0001-4392-93AE-B4103FBB5CC7}" type="slidenum">
              <a:rPr lang="th-TH" smtClean="0"/>
              <a:pPr/>
              <a:t>‹#›</a:t>
            </a:fld>
            <a:endParaRPr lang="th-TH"/>
          </a:p>
        </p:txBody>
      </p:sp>
      <p:sp>
        <p:nvSpPr>
          <p:cNvPr id="8" name="ตัวเชื่อมต่อตรง 7"/>
          <p:cNvSpPr>
            <a:spLocks noChangeShapeType="1"/>
          </p:cNvSpPr>
          <p:nvPr/>
        </p:nvSpPr>
        <p:spPr bwMode="auto">
          <a:xfrm flipV="1">
            <a:off x="4563080" y="1575652"/>
            <a:ext cx="8921" cy="4819557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ตัวแทนเนื้อหา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 smtClean="0"/>
              <a:t>ระดับที่สอง</a:t>
            </a:r>
          </a:p>
          <a:p>
            <a:pPr lvl="2" eaLnBrk="1" latinLnBrk="0" hangingPunct="1"/>
            <a:r>
              <a:rPr lang="th-TH" smtClean="0"/>
              <a:t>ระดับที่สาม</a:t>
            </a:r>
          </a:p>
          <a:p>
            <a:pPr lvl="3" eaLnBrk="1" latinLnBrk="0" hangingPunct="1"/>
            <a:r>
              <a:rPr lang="th-TH" smtClean="0"/>
              <a:t>ระดับที่สี่</a:t>
            </a:r>
          </a:p>
          <a:p>
            <a:pPr lvl="4" eaLnBrk="1" latinLnBrk="0" hangingPunct="1"/>
            <a:r>
              <a:rPr lang="th-TH" smtClean="0"/>
              <a:t>ระดับที่ห้า</a:t>
            </a:r>
            <a:endParaRPr kumimoji="0" lang="en-US"/>
          </a:p>
        </p:txBody>
      </p:sp>
      <p:sp>
        <p:nvSpPr>
          <p:cNvPr id="12" name="ตัวแทนเนื้อหา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 smtClean="0"/>
              <a:t>ระดับที่สอง</a:t>
            </a:r>
          </a:p>
          <a:p>
            <a:pPr lvl="2" eaLnBrk="1" latinLnBrk="0" hangingPunct="1"/>
            <a:r>
              <a:rPr lang="th-TH" smtClean="0"/>
              <a:t>ระดับที่สาม</a:t>
            </a:r>
          </a:p>
          <a:p>
            <a:pPr lvl="3" eaLnBrk="1" latinLnBrk="0" hangingPunct="1"/>
            <a:r>
              <a:rPr lang="th-TH" smtClean="0"/>
              <a:t>ระดับที่สี่</a:t>
            </a:r>
          </a:p>
          <a:p>
            <a:pPr lvl="4" eaLnBrk="1" latinLnBrk="0" hangingPunct="1"/>
            <a:r>
              <a:rPr lang="th-TH" smtClean="0"/>
              <a:t>ระดับที่ห้า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ตัวเชื่อมต่อตรง 9"/>
          <p:cNvSpPr>
            <a:spLocks noChangeShapeType="1"/>
          </p:cNvSpPr>
          <p:nvPr/>
        </p:nvSpPr>
        <p:spPr bwMode="auto">
          <a:xfrm flipV="1">
            <a:off x="4572000" y="2200275"/>
            <a:ext cx="0" cy="418795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สี่เหลี่ยมผืนผ้า 19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สี่เหลี่ยมผืนผ้า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1" name="สี่เหลี่ยมผืนผ้า 20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2" name="สี่เหลี่ยมผืนผ้า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สี่เหลี่ยมผืนผ้า 10"/>
          <p:cNvSpPr/>
          <p:nvPr/>
        </p:nvSpPr>
        <p:spPr>
          <a:xfrm>
            <a:off x="152400" y="1371600"/>
            <a:ext cx="8833104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สี่เหลี่ยมผืนผ้า 12"/>
          <p:cNvSpPr>
            <a:spLocks noChangeArrowheads="1"/>
          </p:cNvSpPr>
          <p:nvPr/>
        </p:nvSpPr>
        <p:spPr bwMode="auto">
          <a:xfrm>
            <a:off x="145923" y="6391656"/>
            <a:ext cx="8833104" cy="31089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7" name="ตัวแทนวันที่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8B521-1BF7-4A89-97E6-195809119897}" type="datetimeFigureOut">
              <a:rPr lang="th-TH" smtClean="0"/>
              <a:pPr/>
              <a:t>15/06/59</a:t>
            </a:fld>
            <a:endParaRPr lang="th-TH"/>
          </a:p>
        </p:txBody>
      </p:sp>
      <p:sp>
        <p:nvSpPr>
          <p:cNvPr id="8" name="ตัวแทนท้ายกระดาษ 7"/>
          <p:cNvSpPr>
            <a:spLocks noGrp="1"/>
          </p:cNvSpPr>
          <p:nvPr>
            <p:ph type="ftr" sz="quarter" idx="11"/>
          </p:nvPr>
        </p:nvSpPr>
        <p:spPr>
          <a:xfrm>
            <a:off x="304800" y="6409944"/>
            <a:ext cx="3581400" cy="365760"/>
          </a:xfrm>
        </p:spPr>
        <p:txBody>
          <a:bodyPr/>
          <a:lstStyle/>
          <a:p>
            <a:endParaRPr lang="th-TH"/>
          </a:p>
        </p:txBody>
      </p:sp>
      <p:sp>
        <p:nvSpPr>
          <p:cNvPr id="15" name="ตัวเชื่อมต่อตรง 14"/>
          <p:cNvSpPr>
            <a:spLocks noChangeShapeType="1"/>
          </p:cNvSpPr>
          <p:nvPr/>
        </p:nvSpPr>
        <p:spPr bwMode="auto">
          <a:xfrm>
            <a:off x="152400" y="128016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สี่เหลี่ยมผืนผ้า 1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4" name="ตัวแทนเนื้อหา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 eaLnBrk="1" latinLnBrk="0" hangingPunct="1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 smtClean="0"/>
              <a:t>ระดับที่สอง</a:t>
            </a:r>
          </a:p>
          <a:p>
            <a:pPr lvl="2" eaLnBrk="1" latinLnBrk="0" hangingPunct="1"/>
            <a:r>
              <a:rPr lang="th-TH" smtClean="0"/>
              <a:t>ระดับที่สาม</a:t>
            </a:r>
          </a:p>
          <a:p>
            <a:pPr lvl="3" eaLnBrk="1" latinLnBrk="0" hangingPunct="1"/>
            <a:r>
              <a:rPr lang="th-TH" smtClean="0"/>
              <a:t>ระดับที่สี่</a:t>
            </a:r>
          </a:p>
          <a:p>
            <a:pPr lvl="4" eaLnBrk="1" latinLnBrk="0" hangingPunct="1"/>
            <a:r>
              <a:rPr lang="th-TH" smtClean="0"/>
              <a:t>ระดับที่ห้า</a:t>
            </a:r>
            <a:endParaRPr kumimoji="0" lang="en-US"/>
          </a:p>
        </p:txBody>
      </p:sp>
      <p:sp>
        <p:nvSpPr>
          <p:cNvPr id="26" name="ตัวแทนเนื้อหา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 eaLnBrk="1" latinLnBrk="0" hangingPunct="1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 smtClean="0"/>
              <a:t>ระดับที่สอง</a:t>
            </a:r>
          </a:p>
          <a:p>
            <a:pPr lvl="2" eaLnBrk="1" latinLnBrk="0" hangingPunct="1"/>
            <a:r>
              <a:rPr lang="th-TH" smtClean="0"/>
              <a:t>ระดับที่สาม</a:t>
            </a:r>
          </a:p>
          <a:p>
            <a:pPr lvl="3" eaLnBrk="1" latinLnBrk="0" hangingPunct="1"/>
            <a:r>
              <a:rPr lang="th-TH" smtClean="0"/>
              <a:t>ระดับที่สี่</a:t>
            </a:r>
          </a:p>
          <a:p>
            <a:pPr lvl="4" eaLnBrk="1" latinLnBrk="0" hangingPunct="1"/>
            <a:r>
              <a:rPr lang="th-TH" smtClean="0"/>
              <a:t>ระดับที่ห้า</a:t>
            </a:r>
            <a:endParaRPr kumimoji="0" lang="en-US"/>
          </a:p>
        </p:txBody>
      </p:sp>
      <p:sp>
        <p:nvSpPr>
          <p:cNvPr id="25" name="วงรี 24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วงรี 26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ตัวแทนหมายเลขภาพนิ่ง 8"/>
          <p:cNvSpPr>
            <a:spLocks noGrp="1"/>
          </p:cNvSpPr>
          <p:nvPr>
            <p:ph type="sldNum" sz="quarter" idx="12"/>
          </p:nvPr>
        </p:nvSpPr>
        <p:spPr>
          <a:xfrm>
            <a:off x="4343400" y="1042416"/>
            <a:ext cx="457200" cy="441325"/>
          </a:xfrm>
        </p:spPr>
        <p:txBody>
          <a:bodyPr/>
          <a:lstStyle>
            <a:lvl1pPr algn="ctr">
              <a:defRPr/>
            </a:lvl1pPr>
          </a:lstStyle>
          <a:p>
            <a:fld id="{77670C9E-0001-4392-93AE-B4103FBB5CC7}" type="slidenum">
              <a:rPr lang="th-TH" smtClean="0"/>
              <a:pPr/>
              <a:t>‹#›</a:t>
            </a:fld>
            <a:endParaRPr lang="th-TH"/>
          </a:p>
        </p:txBody>
      </p:sp>
      <p:sp>
        <p:nvSpPr>
          <p:cNvPr id="23" name="ชื่อเรื่อง 22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8B521-1BF7-4A89-97E6-195809119897}" type="datetimeFigureOut">
              <a:rPr lang="th-TH" smtClean="0"/>
              <a:pPr/>
              <a:t>15/06/59</a:t>
            </a:fld>
            <a:endParaRPr lang="th-TH"/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4343400" y="1036020"/>
            <a:ext cx="457200" cy="441325"/>
          </a:xfrm>
        </p:spPr>
        <p:txBody>
          <a:bodyPr/>
          <a:lstStyle/>
          <a:p>
            <a:fld id="{77670C9E-0001-4392-93AE-B4103FBB5CC7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สี่เหลี่ยมผืนผ้า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สี่เหลี่ยมผืนผ้า 7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สี่เหลี่ยมผืนผ้า 9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สี่เหลี่ยมผืนผ้า 8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สี่เหลี่ยมผืนผ้า 4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6" name="สี่เหลี่ยมผืนผ้า 5"/>
          <p:cNvSpPr>
            <a:spLocks noChangeArrowheads="1"/>
          </p:cNvSpPr>
          <p:nvPr/>
        </p:nvSpPr>
        <p:spPr bwMode="auto">
          <a:xfrm>
            <a:off x="152400" y="158496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" name="ตัวแทนวันที่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8B521-1BF7-4A89-97E6-195809119897}" type="datetimeFigureOut">
              <a:rPr lang="th-TH" smtClean="0"/>
              <a:pPr/>
              <a:t>15/06/59</a:t>
            </a:fld>
            <a:endParaRPr lang="th-TH"/>
          </a:p>
        </p:txBody>
      </p:sp>
      <p:sp>
        <p:nvSpPr>
          <p:cNvPr id="3" name="ตัวแทนท้ายกระดา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77670C9E-0001-4392-93AE-B4103FBB5CC7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สี่เหลี่ยมผืนผ้า 18"/>
          <p:cNvSpPr>
            <a:spLocks noChangeArrowheads="1"/>
          </p:cNvSpPr>
          <p:nvPr/>
        </p:nvSpPr>
        <p:spPr bwMode="auto">
          <a:xfrm>
            <a:off x="152400" y="152400"/>
            <a:ext cx="8833104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สี่เหลี่ยมผืนผ้า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สี่เหลี่ยมผืนผ้า 17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สี่เหลี่ยมผืนผ้า 15"/>
          <p:cNvSpPr>
            <a:spLocks noChangeArrowheads="1"/>
          </p:cNvSpPr>
          <p:nvPr/>
        </p:nvSpPr>
        <p:spPr bwMode="white">
          <a:xfrm>
            <a:off x="0" y="0"/>
            <a:ext cx="9144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สี่เหลี่ยมผืนผ้า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3" name="สี่เหลี่ยมผืนผ้า 12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 anchor="b"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8" name="สี่เหลี่ยมผืนผ้า 7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ตัวเชื่อมต่อตรง 8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ตัวแทนเนื้อหา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 eaLnBrk="1" latinLnBrk="0" hangingPunct="1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 smtClean="0"/>
              <a:t>ระดับที่สอง</a:t>
            </a:r>
          </a:p>
          <a:p>
            <a:pPr lvl="2" eaLnBrk="1" latinLnBrk="0" hangingPunct="1"/>
            <a:r>
              <a:rPr lang="th-TH" smtClean="0"/>
              <a:t>ระดับที่สาม</a:t>
            </a:r>
          </a:p>
          <a:p>
            <a:pPr lvl="3" eaLnBrk="1" latinLnBrk="0" hangingPunct="1"/>
            <a:r>
              <a:rPr lang="th-TH" smtClean="0"/>
              <a:t>ระดับที่สี่</a:t>
            </a:r>
          </a:p>
          <a:p>
            <a:pPr lvl="4" eaLnBrk="1" latinLnBrk="0" hangingPunct="1"/>
            <a:r>
              <a:rPr lang="th-TH" smtClean="0"/>
              <a:t>ระดับที่ห้า</a:t>
            </a:r>
            <a:endParaRPr kumimoji="0" lang="en-US"/>
          </a:p>
        </p:txBody>
      </p:sp>
      <p:sp>
        <p:nvSpPr>
          <p:cNvPr id="10" name="วงรี 9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วงรี 10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77670C9E-0001-4392-93AE-B4103FBB5CC7}" type="slidenum">
              <a:rPr lang="th-TH" smtClean="0"/>
              <a:pPr/>
              <a:t>‹#›</a:t>
            </a:fld>
            <a:endParaRPr lang="th-TH"/>
          </a:p>
        </p:txBody>
      </p:sp>
      <p:sp>
        <p:nvSpPr>
          <p:cNvPr id="21" name="สี่เหลี่ยมผืนผ้า 20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8B521-1BF7-4A89-97E6-195809119897}" type="datetimeFigureOut">
              <a:rPr lang="th-TH" smtClean="0"/>
              <a:pPr/>
              <a:t>15/06/59</a:t>
            </a:fld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383280" cy="365760"/>
          </a:xfrm>
        </p:spPr>
        <p:txBody>
          <a:bodyPr/>
          <a:lstStyle/>
          <a:p>
            <a:endParaRPr lang="th-TH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ตัวเชื่อมต่อตรง 20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สี่เหลี่ยมผืนผ้า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สี่เหลี่ยมผืนผ้า 15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สี่เหลี่ยมผืนผ้า 16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สี่เหลี่ยมผืนผ้า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0" name="สี่เหลี่ยมผืนผ้า 19"/>
          <p:cNvSpPr>
            <a:spLocks noChangeArrowheads="1"/>
          </p:cNvSpPr>
          <p:nvPr/>
        </p:nvSpPr>
        <p:spPr bwMode="auto">
          <a:xfrm>
            <a:off x="152400" y="152400"/>
            <a:ext cx="8833104" cy="30175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สี่เหลี่ยมผืนผ้า 7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สี่เหลี่ยมผืนผ้า 14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วงรี 11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วงรี 12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/>
          <a:p>
            <a:fld id="{77670C9E-0001-4392-93AE-B4103FBB5CC7}" type="slidenum">
              <a:rPr lang="th-TH" smtClean="0"/>
              <a:pPr/>
              <a:t>‹#›</a:t>
            </a:fld>
            <a:endParaRPr lang="th-TH"/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ตัวแทนรูปภาพ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th-TH" smtClean="0"/>
              <a:t>คลิกไอคอนเพื่อเพิ่มรูปภาพ</a:t>
            </a:r>
            <a:endParaRPr kumimoji="0" lang="en-US" dirty="0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22" name="สี่เหลี่ยมผืนผ้า 21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>
          <a:xfrm>
            <a:off x="5788152" y="6404984"/>
            <a:ext cx="3044952" cy="365760"/>
          </a:xfrm>
        </p:spPr>
        <p:txBody>
          <a:bodyPr/>
          <a:lstStyle/>
          <a:p>
            <a:fld id="{E458B521-1BF7-4A89-97E6-195809119897}" type="datetimeFigureOut">
              <a:rPr lang="th-TH" smtClean="0"/>
              <a:pPr/>
              <a:t>15/06/59</a:t>
            </a:fld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584448" cy="365760"/>
          </a:xfrm>
        </p:spPr>
        <p:txBody>
          <a:bodyPr/>
          <a:lstStyle/>
          <a:p>
            <a:endParaRPr lang="th-TH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สี่เหลี่ยมผืนผ้า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สี่เหลี่ยมผืนผ้า 15"/>
          <p:cNvSpPr>
            <a:spLocks noChangeArrowheads="1"/>
          </p:cNvSpPr>
          <p:nvPr/>
        </p:nvSpPr>
        <p:spPr bwMode="white">
          <a:xfrm>
            <a:off x="0" y="0"/>
            <a:ext cx="9144000" cy="13933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สี่เหลี่ยมผืนผ้า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สี่เหลี่ยมผืนผ้า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สี่เหลี่ยมผืนผ้า 8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ตัวแทนวันที่ 13"/>
          <p:cNvSpPr>
            <a:spLocks noGrp="1"/>
          </p:cNvSpPr>
          <p:nvPr>
            <p:ph type="dt" sz="half" idx="2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fld id="{E458B521-1BF7-4A89-97E6-195809119897}" type="datetimeFigureOut">
              <a:rPr lang="th-TH" smtClean="0"/>
              <a:pPr/>
              <a:t>15/06/59</a:t>
            </a:fld>
            <a:endParaRPr lang="th-TH"/>
          </a:p>
        </p:txBody>
      </p:sp>
      <p:sp>
        <p:nvSpPr>
          <p:cNvPr id="3" name="ตัวแทนท้ายกระดาษ 2"/>
          <p:cNvSpPr>
            <a:spLocks noGrp="1"/>
          </p:cNvSpPr>
          <p:nvPr>
            <p:ph type="ftr" sz="quarter" idx="3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endParaRPr lang="th-TH"/>
          </a:p>
        </p:txBody>
      </p:sp>
      <p:sp>
        <p:nvSpPr>
          <p:cNvPr id="8" name="สี่เหลี่ยมผืนผ้า 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ตัวเชื่อมต่อตรง 9"/>
          <p:cNvSpPr>
            <a:spLocks noChangeShapeType="1"/>
          </p:cNvSpPr>
          <p:nvPr/>
        </p:nvSpPr>
        <p:spPr bwMode="auto">
          <a:xfrm>
            <a:off x="152400" y="1276743"/>
            <a:ext cx="8833104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วงรี 11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วงรี 14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ตัวแทนหมายเลขภาพนิ่ง 22"/>
          <p:cNvSpPr>
            <a:spLocks noGrp="1"/>
          </p:cNvSpPr>
          <p:nvPr>
            <p:ph type="sldNum" sz="quarter" idx="4"/>
          </p:nvPr>
        </p:nvSpPr>
        <p:spPr>
          <a:xfrm>
            <a:off x="4343400" y="1040174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77670C9E-0001-4392-93AE-B4103FBB5CC7}" type="slidenum">
              <a:rPr lang="th-TH" smtClean="0"/>
              <a:pPr/>
              <a:t>‹#›</a:t>
            </a:fld>
            <a:endParaRPr lang="th-TH"/>
          </a:p>
        </p:txBody>
      </p:sp>
      <p:sp>
        <p:nvSpPr>
          <p:cNvPr id="22" name="ตัวแทนชื่อเรื่อง 2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13" name="ตัวแทนข้อความ 1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8534400" cy="45994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th-TH" smtClean="0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kumimoji="0" lang="th-TH" smtClean="0"/>
              <a:t>ระดับที่สอง</a:t>
            </a:r>
          </a:p>
          <a:p>
            <a:pPr lvl="2" eaLnBrk="1" latinLnBrk="0" hangingPunct="1"/>
            <a:r>
              <a:rPr kumimoji="0" lang="th-TH" smtClean="0"/>
              <a:t>ระดับที่สาม</a:t>
            </a:r>
          </a:p>
          <a:p>
            <a:pPr lvl="3" eaLnBrk="1" latinLnBrk="0" hangingPunct="1"/>
            <a:r>
              <a:rPr kumimoji="0" lang="th-TH" smtClean="0"/>
              <a:t>ระดับที่สี่</a:t>
            </a:r>
          </a:p>
          <a:p>
            <a:pPr lvl="4" eaLnBrk="1" latinLnBrk="0" hangingPunct="1"/>
            <a:r>
              <a:rPr kumimoji="0" lang="th-TH" smtClean="0"/>
              <a:t>ระดับที่ห้า</a:t>
            </a:r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4.gif"/><Relationship Id="rId7" Type="http://schemas.microsoft.com/office/2007/relationships/hdphoto" Target="../media/hdphoto7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microsoft.com/office/2007/relationships/hdphoto" Target="../media/hdphoto6.wdp"/><Relationship Id="rId4" Type="http://schemas.openxmlformats.org/officeDocument/2006/relationships/image" Target="../media/image35.png"/><Relationship Id="rId9" Type="http://schemas.microsoft.com/office/2007/relationships/hdphoto" Target="../media/hdphoto8.wdp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microsoft.com/office/2007/relationships/hdphoto" Target="../media/hdphoto10.wdp"/><Relationship Id="rId2" Type="http://schemas.openxmlformats.org/officeDocument/2006/relationships/hyperlink" Target="http://www.aiglemag.com/home/wp-content/uploads/2015/04/exercise-for-senior_8.jpg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microsoft.com/office/2007/relationships/hdphoto" Target="../media/hdphoto9.wdp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microsoft.com/office/2007/relationships/hdphoto" Target="../media/hdphoto11.wdp"/><Relationship Id="rId7" Type="http://schemas.openxmlformats.org/officeDocument/2006/relationships/image" Target="../media/image44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microsoft.com/office/2007/relationships/hdphoto" Target="../media/hdphoto12.wdp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gi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microsoft.com/office/2007/relationships/hdphoto" Target="../media/hdphoto14.wdp"/><Relationship Id="rId7" Type="http://schemas.microsoft.com/office/2007/relationships/hdphoto" Target="../media/hdphoto16.wdp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microsoft.com/office/2007/relationships/hdphoto" Target="../media/hdphoto15.wdp"/><Relationship Id="rId4" Type="http://schemas.openxmlformats.org/officeDocument/2006/relationships/image" Target="../media/image49.jpeg"/><Relationship Id="rId9" Type="http://schemas.microsoft.com/office/2007/relationships/hdphoto" Target="../media/hdphoto17.wdp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7" Type="http://schemas.microsoft.com/office/2007/relationships/hdphoto" Target="../media/hdphoto20.wdp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jpeg"/><Relationship Id="rId5" Type="http://schemas.microsoft.com/office/2007/relationships/hdphoto" Target="../media/hdphoto19.wdp"/><Relationship Id="rId4" Type="http://schemas.openxmlformats.org/officeDocument/2006/relationships/image" Target="../media/image54.jpeg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21.wdp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22.wdp"/><Relationship Id="rId4" Type="http://schemas.openxmlformats.org/officeDocument/2006/relationships/image" Target="../media/image57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microsoft.com/office/2007/relationships/hdphoto" Target="../media/hdphoto23.wdp"/><Relationship Id="rId7" Type="http://schemas.openxmlformats.org/officeDocument/2006/relationships/image" Target="../media/image62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8" Type="http://schemas.microsoft.com/office/2007/relationships/hdphoto" Target="../media/hdphoto25.wdp"/><Relationship Id="rId3" Type="http://schemas.openxmlformats.org/officeDocument/2006/relationships/image" Target="../media/image66.jpeg"/><Relationship Id="rId7" Type="http://schemas.openxmlformats.org/officeDocument/2006/relationships/image" Target="../media/image69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jpeg"/><Relationship Id="rId11" Type="http://schemas.microsoft.com/office/2007/relationships/hdphoto" Target="../media/hdphoto26.wdp"/><Relationship Id="rId5" Type="http://schemas.microsoft.com/office/2007/relationships/hdphoto" Target="../media/hdphoto24.wdp"/><Relationship Id="rId10" Type="http://schemas.openxmlformats.org/officeDocument/2006/relationships/image" Target="../media/image71.png"/><Relationship Id="rId4" Type="http://schemas.openxmlformats.org/officeDocument/2006/relationships/image" Target="../media/image67.png"/><Relationship Id="rId9" Type="http://schemas.openxmlformats.org/officeDocument/2006/relationships/image" Target="../media/image70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png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jpeg"/><Relationship Id="rId5" Type="http://schemas.openxmlformats.org/officeDocument/2006/relationships/image" Target="../media/image83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10" Type="http://schemas.openxmlformats.org/officeDocument/2006/relationships/image" Target="../media/image11.jpeg"/><Relationship Id="rId4" Type="http://schemas.openxmlformats.org/officeDocument/2006/relationships/image" Target="../media/image5.jpeg"/><Relationship Id="rId9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1.wdp"/><Relationship Id="rId7" Type="http://schemas.openxmlformats.org/officeDocument/2006/relationships/image" Target="../media/image1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20.jpeg"/><Relationship Id="rId5" Type="http://schemas.microsoft.com/office/2007/relationships/hdphoto" Target="../media/hdphoto2.wdp"/><Relationship Id="rId10" Type="http://schemas.microsoft.com/office/2007/relationships/hdphoto" Target="../media/hdphoto4.wdp"/><Relationship Id="rId4" Type="http://schemas.openxmlformats.org/officeDocument/2006/relationships/image" Target="../media/image16.jpeg"/><Relationship Id="rId9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580685" y="1772816"/>
            <a:ext cx="6120680" cy="614936"/>
          </a:xfr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th-TH" sz="3200" b="1" dirty="0" smtClean="0">
                <a:solidFill>
                  <a:schemeClr val="accent6">
                    <a:lumMod val="75000"/>
                  </a:schemeClr>
                </a:solidFill>
              </a:rPr>
              <a:t>กองทุนหลักประกันสุขภาพตำบลสิงหนาท</a:t>
            </a:r>
            <a:endParaRPr lang="th-TH" sz="32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3" name="รูปภาพ 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6205" t="48284" r="42810" b="39622"/>
          <a:stretch/>
        </p:blipFill>
        <p:spPr bwMode="auto">
          <a:xfrm>
            <a:off x="3851917" y="548680"/>
            <a:ext cx="1578215" cy="976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ตัวยึดเนื้อหา 2"/>
          <p:cNvSpPr>
            <a:spLocks noGrp="1"/>
          </p:cNvSpPr>
          <p:nvPr>
            <p:ph idx="1"/>
          </p:nvPr>
        </p:nvSpPr>
        <p:spPr>
          <a:xfrm>
            <a:off x="898099" y="2996953"/>
            <a:ext cx="7485849" cy="158417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th-TH" sz="2400" b="1" u="sng" dirty="0" smtClean="0">
                <a:solidFill>
                  <a:schemeClr val="accent6">
                    <a:lumMod val="50000"/>
                  </a:schemeClr>
                </a:solidFill>
                <a:latin typeface="Angsana New" pitchFamily="18" charset="-34"/>
                <a:cs typeface="Angsana New" pitchFamily="18" charset="-34"/>
              </a:rPr>
              <a:t>ความเป็นมาของกองทุนหลักประกันสุขภาพ อบต.สิงหนาท</a:t>
            </a:r>
          </a:p>
          <a:p>
            <a:pPr marL="0" indent="0">
              <a:buNone/>
            </a:pPr>
            <a:r>
              <a:rPr lang="th-TH" sz="2400" dirty="0" smtClean="0">
                <a:solidFill>
                  <a:schemeClr val="accent6">
                    <a:lumMod val="50000"/>
                  </a:schemeClr>
                </a:solidFill>
                <a:latin typeface="Angsana New" pitchFamily="18" charset="-34"/>
                <a:cs typeface="Angsana New" pitchFamily="18" charset="-34"/>
              </a:rPr>
              <a:t>          กองทุนหลักประกันสุขภาพ อบต.สิงหนาท ได้เข้าร่วมจัดตั้งกองทุนโดยได้ทำบันทึกข้อตกลง </a:t>
            </a:r>
            <a:r>
              <a:rPr lang="en-US" sz="2400" dirty="0" smtClean="0">
                <a:solidFill>
                  <a:schemeClr val="accent6">
                    <a:lumMod val="50000"/>
                  </a:schemeClr>
                </a:solidFill>
                <a:latin typeface="Angsana New" pitchFamily="18" charset="-34"/>
                <a:cs typeface="Angsana New" pitchFamily="18" charset="-34"/>
              </a:rPr>
              <a:t>MOU</a:t>
            </a:r>
            <a:r>
              <a:rPr lang="th-TH" sz="2400" dirty="0" smtClean="0">
                <a:solidFill>
                  <a:schemeClr val="accent6">
                    <a:lumMod val="50000"/>
                  </a:schemeClr>
                </a:solidFill>
                <a:latin typeface="Angsana New" pitchFamily="18" charset="-34"/>
                <a:cs typeface="Angsana New" pitchFamily="18" charset="-34"/>
              </a:rPr>
              <a:t>   และได้รับการสนับสนุนงบประมาณครั้งแรก เมื่อวันที่ 29 มีนาคม 2553</a:t>
            </a:r>
          </a:p>
        </p:txBody>
      </p:sp>
    </p:spTree>
    <p:extLst>
      <p:ext uri="{BB962C8B-B14F-4D97-AF65-F5344CB8AC3E}">
        <p14:creationId xmlns:p14="http://schemas.microsoft.com/office/powerpoint/2010/main" xmlns="" val="601992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 3"/>
          <p:cNvSpPr/>
          <p:nvPr/>
        </p:nvSpPr>
        <p:spPr>
          <a:xfrm>
            <a:off x="395536" y="460334"/>
            <a:ext cx="8352928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h-TH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DSN ArKorn" pitchFamily="2" charset="-34"/>
                <a:cs typeface="DSN ArKorn" pitchFamily="2" charset="-34"/>
              </a:rPr>
              <a:t>การดูแลผู้สูงอายุ กลุ่มติดบ้านและกลุ่มติดเตียง </a:t>
            </a:r>
            <a:endParaRPr lang="th-TH" sz="36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DSN ArKorn" pitchFamily="2" charset="-34"/>
              <a:cs typeface="DSN ArKorn" pitchFamily="2" charset="-34"/>
            </a:endParaRPr>
          </a:p>
        </p:txBody>
      </p:sp>
      <p:pic>
        <p:nvPicPr>
          <p:cNvPr id="5" name="รูปภาพ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-194188" y="2592097"/>
            <a:ext cx="3600402" cy="24101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รูปภาพ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22796" y="3815027"/>
            <a:ext cx="2698403" cy="18063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รูปภาพ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0649" r="13136"/>
          <a:stretch/>
        </p:blipFill>
        <p:spPr>
          <a:xfrm>
            <a:off x="6060061" y="1968536"/>
            <a:ext cx="2454547" cy="36288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08237" y="1886912"/>
            <a:ext cx="2501330" cy="187599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5385017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271" t="5742" r="5389" b="11141"/>
          <a:stretch/>
        </p:blipFill>
        <p:spPr bwMode="auto">
          <a:xfrm>
            <a:off x="1210710" y="1801550"/>
            <a:ext cx="3020243" cy="19979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1060" t="3718" r="34470" b="14258"/>
          <a:stretch/>
        </p:blipFill>
        <p:spPr bwMode="auto">
          <a:xfrm>
            <a:off x="5249074" y="1700808"/>
            <a:ext cx="2922984" cy="391052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838" r="4776" b="15150"/>
          <a:stretch/>
        </p:blipFill>
        <p:spPr bwMode="auto">
          <a:xfrm>
            <a:off x="1223729" y="3970748"/>
            <a:ext cx="3007224" cy="174132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สี่เหลี่ยมผืนผ้า 1"/>
          <p:cNvSpPr/>
          <p:nvPr/>
        </p:nvSpPr>
        <p:spPr>
          <a:xfrm>
            <a:off x="6012160" y="908719"/>
            <a:ext cx="1154483" cy="64633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th-TH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ปัจจุบัน</a:t>
            </a:r>
            <a:endParaRPr lang="th-TH" sz="36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2335263" y="908720"/>
            <a:ext cx="1075936" cy="64633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th-TH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ปี 2557</a:t>
            </a:r>
            <a:endParaRPr lang="th-TH" sz="36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6420070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6891" t="9869" r="27000" b="25214"/>
          <a:stretch/>
        </p:blipFill>
        <p:spPr bwMode="auto">
          <a:xfrm>
            <a:off x="763232" y="2357141"/>
            <a:ext cx="3940943" cy="273451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736" t="5478" r="17725" b="19896"/>
          <a:stretch/>
        </p:blipFill>
        <p:spPr bwMode="auto">
          <a:xfrm>
            <a:off x="5076056" y="2357142"/>
            <a:ext cx="3788229" cy="273451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สี่เหลี่ยมผืนผ้า 3"/>
          <p:cNvSpPr/>
          <p:nvPr/>
        </p:nvSpPr>
        <p:spPr>
          <a:xfrm>
            <a:off x="2195736" y="964038"/>
            <a:ext cx="1075936" cy="64633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th-TH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ปี 2557</a:t>
            </a:r>
            <a:endParaRPr lang="th-TH" sz="36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6122226" y="997871"/>
            <a:ext cx="1154483" cy="64633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th-TH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ปัจจุบัน</a:t>
            </a:r>
            <a:endParaRPr lang="th-TH" sz="36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5772577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1879" t="3242" r="4565" b="13638"/>
          <a:stretch/>
        </p:blipFill>
        <p:spPr bwMode="auto">
          <a:xfrm>
            <a:off x="730313" y="2180634"/>
            <a:ext cx="4113124" cy="30243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7148" t="2873" r="37445" b="13604"/>
          <a:stretch/>
        </p:blipFill>
        <p:spPr bwMode="auto">
          <a:xfrm>
            <a:off x="5436096" y="2180634"/>
            <a:ext cx="2581462" cy="34236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สี่เหลี่ยมผืนผ้า 4"/>
          <p:cNvSpPr/>
          <p:nvPr/>
        </p:nvSpPr>
        <p:spPr>
          <a:xfrm>
            <a:off x="2332280" y="943852"/>
            <a:ext cx="1075936" cy="64633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th-TH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ปี 2557</a:t>
            </a:r>
            <a:endParaRPr lang="th-TH" sz="36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6300192" y="1013675"/>
            <a:ext cx="1154483" cy="64633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th-TH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ปัจจุบัน</a:t>
            </a:r>
            <a:endParaRPr lang="th-TH" sz="36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805584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สี่เหลี่ยมผืนผ้า 2"/>
          <p:cNvSpPr/>
          <p:nvPr/>
        </p:nvSpPr>
        <p:spPr>
          <a:xfrm>
            <a:off x="1995465" y="1556792"/>
            <a:ext cx="5229317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h-TH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การดำเนินงานเพื่อผู้สูงอายุ </a:t>
            </a:r>
          </a:p>
          <a:p>
            <a:pPr algn="ctr"/>
            <a:r>
              <a:rPr lang="th-TH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กลุ่มติดสังคม</a:t>
            </a:r>
            <a:endParaRPr lang="th-TH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4" name="รูปภาพ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10000" b="94500" l="2685" r="899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55776" y="3645024"/>
            <a:ext cx="4386077" cy="2943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43323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รูปภาพ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51991" y="1315659"/>
            <a:ext cx="4477551" cy="786369"/>
          </a:xfrm>
          <a:prstGeom prst="rect">
            <a:avLst/>
          </a:prstGeom>
        </p:spPr>
      </p:pic>
      <p:sp>
        <p:nvSpPr>
          <p:cNvPr id="7" name="สี่เหลี่ยมผืนผ้า 6"/>
          <p:cNvSpPr/>
          <p:nvPr/>
        </p:nvSpPr>
        <p:spPr>
          <a:xfrm>
            <a:off x="1228742" y="518319"/>
            <a:ext cx="7200800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h-TH" sz="4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DSN FreeHand" pitchFamily="2" charset="-34"/>
              </a:rPr>
              <a:t>โครงการโรงเรียนผู้สูงวัย ตำบลสิงหนาท</a:t>
            </a:r>
            <a:endParaRPr lang="th-TH" sz="4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DSN FreeHand" pitchFamily="2" charset="-34"/>
            </a:endParaRPr>
          </a:p>
        </p:txBody>
      </p:sp>
      <p:sp>
        <p:nvSpPr>
          <p:cNvPr id="10" name="สี่เหลี่ยมผืนผ้า 9"/>
          <p:cNvSpPr/>
          <p:nvPr/>
        </p:nvSpPr>
        <p:spPr>
          <a:xfrm>
            <a:off x="623940" y="4869160"/>
            <a:ext cx="7805602" cy="126188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h-TH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DSN FreeHand" pitchFamily="2" charset="-34"/>
              </a:rPr>
              <a:t>ส่งเสริมการเรียนรู้  สู่สังคมผู้สูงวัยที่เต็มไปด้วย </a:t>
            </a:r>
          </a:p>
          <a:p>
            <a:pPr algn="ctr"/>
            <a:r>
              <a:rPr lang="th-TH" sz="4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DSN FreeHand" pitchFamily="2" charset="-34"/>
              </a:rPr>
              <a:t>“รอยยิ้ม  </a:t>
            </a:r>
            <a:r>
              <a:rPr lang="th-TH" sz="4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DSN FreeHand" pitchFamily="2" charset="-34"/>
              </a:rPr>
              <a:t>ความสุข”</a:t>
            </a:r>
            <a:endParaRPr lang="th-TH" sz="32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DSN FreeHand" pitchFamily="2" charset="-34"/>
            </a:endParaRPr>
          </a:p>
        </p:txBody>
      </p:sp>
      <p:pic>
        <p:nvPicPr>
          <p:cNvPr id="1026" name="Picture 2" descr="http://www.oknation.net/blog/home/blog_data/623/6623/images/ladyday/22yc9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62121" y="1287760"/>
            <a:ext cx="2657660" cy="774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รูปภาพ 2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9945" b="99151" l="9959" r="89995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4463" t="16963" r="22257"/>
          <a:stretch/>
        </p:blipFill>
        <p:spPr>
          <a:xfrm>
            <a:off x="3779912" y="2770219"/>
            <a:ext cx="1740926" cy="2034960"/>
          </a:xfrm>
          <a:prstGeom prst="rect">
            <a:avLst/>
          </a:prstGeom>
        </p:spPr>
      </p:pic>
      <p:pic>
        <p:nvPicPr>
          <p:cNvPr id="4" name="รูปภาพ 3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ackgroundRemoval t="10000" b="90000" l="10000" r="90000">
                        <a14:foregroundMark x1="46385" y1="14979" x2="43292" y2="18072"/>
                        <a14:foregroundMark x1="43020" y1="18072" x2="41473" y2="22620"/>
                        <a14:foregroundMark x1="42246" y1="22256" x2="42747" y2="25349"/>
                        <a14:foregroundMark x1="41701" y1="25713" x2="44065" y2="31595"/>
                        <a14:foregroundMark x1="45111" y1="33354" x2="42474" y2="39903"/>
                        <a14:foregroundMark x1="44065" y1="31231" x2="44839" y2="34384"/>
                        <a14:backgroundMark x1="33652" y1="70710" x2="37835" y2="44391"/>
                        <a14:backgroundMark x1="38836" y1="45482" x2="46112" y2="37841"/>
                        <a14:backgroundMark x1="44293" y1="14979" x2="9004" y2="13948"/>
                        <a14:backgroundMark x1="32879" y1="69679" x2="10550" y2="70710"/>
                        <a14:backgroundMark x1="10823" y1="14312" x2="9777" y2="68284"/>
                        <a14:backgroundMark x1="43292" y1="40267" x2="44293" y2="35779"/>
                        <a14:backgroundMark x1="43793" y1="34688" x2="41473" y2="22256"/>
                      </a14:backgroundRemoval>
                    </a14:imgEffect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9552" y="2383543"/>
            <a:ext cx="3744416" cy="2808312"/>
          </a:xfrm>
          <a:prstGeom prst="rect">
            <a:avLst/>
          </a:prstGeom>
        </p:spPr>
      </p:pic>
      <p:pic>
        <p:nvPicPr>
          <p:cNvPr id="5" name="รูปภาพ 4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backgroundRemoval t="9521" b="89994" l="9868" r="89950">
                        <a14:foregroundMark x1="32060" y1="70649" x2="32742" y2="66646"/>
                        <a14:foregroundMark x1="32333" y1="66828" x2="29877" y2="64585"/>
                        <a14:foregroundMark x1="30787" y1="64948" x2="38427" y2="40327"/>
                        <a14:foregroundMark x1="38699" y1="40691" x2="47794" y2="35355"/>
                        <a14:foregroundMark x1="47794" y1="35355" x2="45703" y2="26137"/>
                        <a14:foregroundMark x1="46248" y1="26319" x2="46112" y2="22317"/>
                        <a14:foregroundMark x1="46248" y1="22498" x2="49750" y2="9885"/>
                        <a14:foregroundMark x1="31969" y1="70285" x2="9732" y2="72226"/>
                        <a14:foregroundMark x1="10141" y1="72408" x2="9868" y2="9703"/>
                        <a14:backgroundMark x1="9732" y1="9885" x2="49341" y2="9157"/>
                        <a14:backgroundMark x1="10141" y1="71862" x2="9231" y2="8308"/>
                        <a14:backgroundMark x1="9868" y1="10067" x2="50023" y2="9339"/>
                        <a14:backgroundMark x1="49750" y1="9885" x2="47931" y2="15767"/>
                        <a14:backgroundMark x1="47522" y1="16798" x2="45703" y2="23711"/>
                        <a14:backgroundMark x1="46385" y1="24560" x2="46248" y2="29958"/>
                        <a14:backgroundMark x1="45975" y1="23226" x2="45975" y2="27896"/>
                        <a14:backgroundMark x1="46112" y1="29109" x2="47794" y2="35173"/>
                        <a14:backgroundMark x1="47522" y1="35658" x2="41564" y2="38448"/>
                        <a14:backgroundMark x1="41564" y1="38448" x2="37153" y2="41237"/>
                        <a14:backgroundMark x1="37290" y1="40691" x2="34425" y2="52638"/>
                        <a14:backgroundMark x1="34425" y1="52456" x2="31060" y2="65616"/>
                      </a14:backgroundRemoval>
                    </a14:imgEffect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0969" t="8680" r="27755" b="13112"/>
          <a:stretch/>
        </p:blipFill>
        <p:spPr>
          <a:xfrm rot="21393806">
            <a:off x="5932253" y="2897059"/>
            <a:ext cx="1537720" cy="2185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0827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80343" y="908720"/>
            <a:ext cx="6048672" cy="58477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3200" dirty="0" smtClean="0">
                <a:solidFill>
                  <a:schemeClr val="accent6">
                    <a:lumMod val="50000"/>
                  </a:schemeClr>
                </a:solidFill>
              </a:rPr>
              <a:t>วัตถุประสงค์การจัดตั้งโรงเรียนผู้สูงวัยตำบลสิงหนาท</a:t>
            </a:r>
            <a:endParaRPr lang="th-TH" sz="32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87624" y="2276872"/>
            <a:ext cx="7272808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dirty="0" smtClean="0">
                <a:solidFill>
                  <a:schemeClr val="accent6">
                    <a:lumMod val="50000"/>
                  </a:schemeClr>
                </a:solidFill>
              </a:rPr>
              <a:t>1. เพื่อเสริมสร้างการพัฒนาตนเองและการเรียนรู้ตลอดชีวิตของผู้สูงอายุ</a:t>
            </a:r>
          </a:p>
          <a:p>
            <a:endParaRPr lang="th-TH" dirty="0" smtClean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th-TH" dirty="0" smtClean="0">
                <a:solidFill>
                  <a:schemeClr val="accent6">
                    <a:lumMod val="50000"/>
                  </a:schemeClr>
                </a:solidFill>
              </a:rPr>
              <a:t>2. เพื่อเสริมสร้างสุขภาพที่ดีของผู้สูงอายุทั้งด้านร่างกายและจิตใจ</a:t>
            </a:r>
          </a:p>
          <a:p>
            <a:endParaRPr lang="th-TH" dirty="0" smtClean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th-TH" dirty="0" smtClean="0">
                <a:solidFill>
                  <a:schemeClr val="accent6">
                    <a:lumMod val="50000"/>
                  </a:schemeClr>
                </a:solidFill>
              </a:rPr>
              <a:t>3. เพื่อให้ผู้สูงอายุได้สร้างสรรค์ประโยชน์แก่ชุมชนและสังคม</a:t>
            </a:r>
          </a:p>
          <a:p>
            <a:endParaRPr lang="th-TH" dirty="0" smtClean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th-TH" dirty="0" smtClean="0">
                <a:solidFill>
                  <a:schemeClr val="accent6">
                    <a:lumMod val="50000"/>
                  </a:schemeClr>
                </a:solidFill>
              </a:rPr>
              <a:t>4. เสริมสร้างคุณค่าทางภูมิปัญญาและวัฒนธรรมให้ดำรงสืบทอดไป</a:t>
            </a:r>
            <a:endParaRPr lang="th-TH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44212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63688" y="980728"/>
            <a:ext cx="6048672" cy="58477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3200" dirty="0" smtClean="0">
                <a:solidFill>
                  <a:schemeClr val="accent6">
                    <a:lumMod val="50000"/>
                  </a:schemeClr>
                </a:solidFill>
              </a:rPr>
              <a:t>องค์ประกอบโรงเรียนผู้สูงวัยตำบลสิงหนาท</a:t>
            </a:r>
            <a:endParaRPr lang="th-TH" sz="32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83668" y="1916832"/>
            <a:ext cx="6408712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dirty="0" smtClean="0">
                <a:solidFill>
                  <a:schemeClr val="accent6">
                    <a:lumMod val="50000"/>
                  </a:schemeClr>
                </a:solidFill>
              </a:rPr>
              <a:t>1. คณะกรรมการบริหารโรงเรียนผู้สูงวัย</a:t>
            </a:r>
            <a:endParaRPr lang="th-TH" dirty="0">
              <a:solidFill>
                <a:schemeClr val="accent6">
                  <a:lumMod val="50000"/>
                </a:schemeClr>
              </a:solidFill>
            </a:endParaRPr>
          </a:p>
          <a:p>
            <a:endParaRPr lang="th-TH" sz="800" dirty="0" smtClean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th-TH" dirty="0" smtClean="0">
                <a:solidFill>
                  <a:schemeClr val="accent6">
                    <a:lumMod val="50000"/>
                  </a:schemeClr>
                </a:solidFill>
              </a:rPr>
              <a:t>2. </a:t>
            </a:r>
            <a:r>
              <a:rPr lang="th-TH" dirty="0">
                <a:solidFill>
                  <a:schemeClr val="accent6">
                    <a:lumMod val="50000"/>
                  </a:schemeClr>
                </a:solidFill>
              </a:rPr>
              <a:t>สถานที่</a:t>
            </a:r>
            <a:r>
              <a:rPr lang="th-TH" dirty="0" smtClean="0">
                <a:solidFill>
                  <a:schemeClr val="accent6">
                    <a:lumMod val="50000"/>
                  </a:schemeClr>
                </a:solidFill>
              </a:rPr>
              <a:t>เรียน</a:t>
            </a:r>
          </a:p>
          <a:p>
            <a:endParaRPr lang="th-TH" sz="800" dirty="0" smtClean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th-TH" dirty="0" smtClean="0">
                <a:solidFill>
                  <a:schemeClr val="accent6">
                    <a:lumMod val="50000"/>
                  </a:schemeClr>
                </a:solidFill>
              </a:rPr>
              <a:t>3.</a:t>
            </a:r>
            <a:r>
              <a:rPr lang="th-TH" dirty="0">
                <a:solidFill>
                  <a:schemeClr val="accent6">
                    <a:lumMod val="50000"/>
                  </a:schemeClr>
                </a:solidFill>
              </a:rPr>
              <a:t> สมาชิกใน</a:t>
            </a:r>
            <a:r>
              <a:rPr lang="th-TH" dirty="0" smtClean="0">
                <a:solidFill>
                  <a:schemeClr val="accent6">
                    <a:lumMod val="50000"/>
                  </a:schemeClr>
                </a:solidFill>
              </a:rPr>
              <a:t>ห้องเรียน</a:t>
            </a:r>
          </a:p>
          <a:p>
            <a:endParaRPr lang="th-TH" sz="800" dirty="0" smtClean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th-TH" dirty="0" smtClean="0">
                <a:solidFill>
                  <a:schemeClr val="accent6">
                    <a:lumMod val="50000"/>
                  </a:schemeClr>
                </a:solidFill>
              </a:rPr>
              <a:t>4. หลักสูตร</a:t>
            </a:r>
          </a:p>
          <a:p>
            <a:endParaRPr lang="th-TH" sz="800" dirty="0" smtClean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th-TH" dirty="0" smtClean="0">
                <a:solidFill>
                  <a:schemeClr val="accent6">
                    <a:lumMod val="50000"/>
                  </a:schemeClr>
                </a:solidFill>
              </a:rPr>
              <a:t>5. วิทยากร </a:t>
            </a:r>
          </a:p>
          <a:p>
            <a:endParaRPr lang="th-TH" sz="800" dirty="0" smtClean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th-TH" dirty="0" smtClean="0">
                <a:solidFill>
                  <a:schemeClr val="accent6">
                    <a:lumMod val="50000"/>
                  </a:schemeClr>
                </a:solidFill>
              </a:rPr>
              <a:t>6. กฎ ระเบียบ  ข้อตกลง</a:t>
            </a:r>
          </a:p>
          <a:p>
            <a:endParaRPr lang="th-TH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7509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90565" y="332656"/>
            <a:ext cx="6552728" cy="58477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3200" dirty="0" smtClean="0"/>
              <a:t>หลักสูตรการเรียนการสอนโรงเรียนผู้สูงวัยตำบลสิงหนาท</a:t>
            </a:r>
            <a:endParaRPr lang="th-TH" sz="3200" dirty="0"/>
          </a:p>
        </p:txBody>
      </p:sp>
      <p:sp>
        <p:nvSpPr>
          <p:cNvPr id="3" name="TextBox 2"/>
          <p:cNvSpPr txBox="1"/>
          <p:nvPr/>
        </p:nvSpPr>
        <p:spPr>
          <a:xfrm>
            <a:off x="395536" y="1633161"/>
            <a:ext cx="2479206" cy="40011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th-TH" sz="2000" dirty="0" smtClean="0"/>
              <a:t>กิจกรรมสร้างเสริมสุขภาพร่างกาย</a:t>
            </a:r>
            <a:endParaRPr lang="th-TH" sz="2000" dirty="0"/>
          </a:p>
        </p:txBody>
      </p:sp>
      <p:sp>
        <p:nvSpPr>
          <p:cNvPr id="4" name="TextBox 3"/>
          <p:cNvSpPr txBox="1"/>
          <p:nvPr/>
        </p:nvSpPr>
        <p:spPr>
          <a:xfrm>
            <a:off x="3482872" y="1631084"/>
            <a:ext cx="2385272" cy="40011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2000" dirty="0" smtClean="0"/>
              <a:t>กิจกรรมสร้างเสริมสุขภาพจิตใจ</a:t>
            </a:r>
            <a:endParaRPr lang="th-TH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6695516" y="1617121"/>
            <a:ext cx="1980939" cy="40011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th-TH" sz="2000" dirty="0" smtClean="0"/>
              <a:t>กิจกรรมส่งเสริมการเรียนรู้</a:t>
            </a:r>
            <a:endParaRPr lang="th-TH" sz="2000" dirty="0"/>
          </a:p>
        </p:txBody>
      </p:sp>
      <p:pic>
        <p:nvPicPr>
          <p:cNvPr id="3074" name="Picture 2" descr="http://www.aiglemag.com/home/wp-content/uploads/2015/04/exercise-for-senior_8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86011"/>
            <a:ext cx="2592290" cy="1703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8806" b="100000" l="8992" r="100000">
                        <a14:foregroundMark x1="31092" y1="46716" x2="29664" y2="40000"/>
                        <a14:foregroundMark x1="30924" y1="42985" x2="28739" y2="20299"/>
                        <a14:foregroundMark x1="29412" y1="29701" x2="32353" y2="23731"/>
                        <a14:foregroundMark x1="21765" y1="80896" x2="38319" y2="98507"/>
                        <a14:backgroundMark x1="69412" y1="41194" x2="74622" y2="50448"/>
                        <a14:backgroundMark x1="77647" y1="48209" x2="80672" y2="48209"/>
                        <a14:backgroundMark x1="80672" y1="45821" x2="84538" y2="34179"/>
                        <a14:backgroundMark x1="28571" y1="30448" x2="31597" y2="21940"/>
                      </a14:backgroundRemoval>
                    </a14:imgEffect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900"/>
          <a:stretch/>
        </p:blipFill>
        <p:spPr bwMode="auto">
          <a:xfrm>
            <a:off x="3369979" y="2538959"/>
            <a:ext cx="2611057" cy="17889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รูปภาพ 7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ackgroundRemoval t="5967" b="100000" l="0" r="100000">
                        <a14:foregroundMark x1="4830" y1="39618" x2="2147" y2="31504"/>
                        <a14:foregroundMark x1="4293" y1="31504" x2="6440" y2="30788"/>
                        <a14:foregroundMark x1="6440" y1="30788" x2="11270" y2="31504"/>
                        <a14:foregroundMark x1="11270" y1="33174" x2="12522" y2="372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0338" r="4268"/>
          <a:stretch/>
        </p:blipFill>
        <p:spPr>
          <a:xfrm>
            <a:off x="6300192" y="2547615"/>
            <a:ext cx="2622114" cy="18419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3899854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Image result for ความรู้เรื่อง ผลิตภัณฑ์ชูกำลัง"/>
          <p:cNvSpPr>
            <a:spLocks noChangeAspect="1" noChangeArrowheads="1"/>
          </p:cNvSpPr>
          <p:nvPr/>
        </p:nvSpPr>
        <p:spPr bwMode="auto">
          <a:xfrm>
            <a:off x="152400" y="-2127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pic>
        <p:nvPicPr>
          <p:cNvPr id="7172" name="Picture 4" descr="http://f.ptcdn.info/241/017/000/1396067762-saar2-o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2013" t="49867" r="22669"/>
          <a:stretch/>
        </p:blipFill>
        <p:spPr bwMode="auto">
          <a:xfrm>
            <a:off x="4380859" y="3321527"/>
            <a:ext cx="912382" cy="2239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http://www.adswow.net/storage/content_image/18/85232/85232_1_485927170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9717" b="9716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3411"/>
          <a:stretch/>
        </p:blipFill>
        <p:spPr bwMode="auto">
          <a:xfrm>
            <a:off x="5724128" y="3022489"/>
            <a:ext cx="2958977" cy="2456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f.ptcdn.info/241/017/000/1396067762-saar2-o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0" b="100000" l="0" r="89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0000" r="76091"/>
          <a:stretch/>
        </p:blipFill>
        <p:spPr bwMode="auto">
          <a:xfrm>
            <a:off x="2641742" y="3327256"/>
            <a:ext cx="1426339" cy="2237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82" name="Picture 14" descr="ผลิตภัณฑ์เสริมอาหาร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ackgroundRemoval t="10000" b="92000" l="10000" r="100000">
                        <a14:backgroundMark x1="84667" y1="57333" x2="83333" y2="7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116632" y="2092642"/>
            <a:ext cx="4192164" cy="4192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3056318" y="1585554"/>
            <a:ext cx="3080644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2400" b="1" dirty="0" smtClean="0">
                <a:solidFill>
                  <a:schemeClr val="bg1"/>
                </a:solidFill>
                <a:latin typeface="TH NiramitIT๙" pitchFamily="2" charset="-34"/>
              </a:rPr>
              <a:t>เรื่อง ผลิตภัณฑ์อาหารเสริม</a:t>
            </a:r>
            <a:endParaRPr lang="th-TH" sz="2400" b="1" dirty="0">
              <a:solidFill>
                <a:schemeClr val="bg1"/>
              </a:solidFill>
              <a:latin typeface="TH NiramitIT๙" pitchFamily="2" charset="-34"/>
            </a:endParaRPr>
          </a:p>
        </p:txBody>
      </p:sp>
      <p:sp>
        <p:nvSpPr>
          <p:cNvPr id="9" name="สี่เหลี่ยมผืนผ้า 8"/>
          <p:cNvSpPr/>
          <p:nvPr/>
        </p:nvSpPr>
        <p:spPr>
          <a:xfrm>
            <a:off x="852079" y="303362"/>
            <a:ext cx="7104297" cy="70788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th-TH" sz="4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DSN FreeHand" pitchFamily="2" charset="-34"/>
              </a:rPr>
              <a:t>กิจกรรมสร้างเสริมสุขภาพร่างกาย</a:t>
            </a:r>
            <a:endParaRPr lang="th-TH" sz="4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DSN FreeHand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4071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ชื่อเรื่อง 1"/>
          <p:cNvSpPr>
            <a:spLocks noGrp="1"/>
          </p:cNvSpPr>
          <p:nvPr>
            <p:ph type="title"/>
          </p:nvPr>
        </p:nvSpPr>
        <p:spPr>
          <a:xfrm>
            <a:off x="1259632" y="3645024"/>
            <a:ext cx="7200800" cy="1800200"/>
          </a:xfrm>
        </p:spPr>
        <p:txBody>
          <a:bodyPr>
            <a:normAutofit fontScale="90000"/>
          </a:bodyPr>
          <a:lstStyle/>
          <a:p>
            <a:pPr marL="0" indent="0" algn="l"/>
            <a:r>
              <a:rPr lang="th-TH" sz="2000" b="1" u="sng" dirty="0" smtClean="0">
                <a:solidFill>
                  <a:schemeClr val="accent6">
                    <a:lumMod val="50000"/>
                  </a:schemeClr>
                </a:solidFill>
                <a:latin typeface="Angsana New" pitchFamily="18" charset="-34"/>
                <a:cs typeface="Angsana New" pitchFamily="18" charset="-34"/>
              </a:rPr>
              <a:t>งบประมาณ</a:t>
            </a:r>
            <a:r>
              <a:rPr lang="th-TH" sz="2000" dirty="0" smtClean="0">
                <a:solidFill>
                  <a:schemeClr val="accent6">
                    <a:lumMod val="50000"/>
                  </a:schemeClr>
                </a:solidFill>
                <a:latin typeface="Angsana New" pitchFamily="18" charset="-34"/>
                <a:cs typeface="Angsana New" pitchFamily="18" charset="-34"/>
              </a:rPr>
              <a:t/>
            </a:r>
            <a:br>
              <a:rPr lang="th-TH" sz="2000" dirty="0" smtClean="0">
                <a:solidFill>
                  <a:schemeClr val="accent6">
                    <a:lumMod val="50000"/>
                  </a:schemeClr>
                </a:solidFill>
                <a:latin typeface="Angsana New" pitchFamily="18" charset="-34"/>
                <a:cs typeface="Angsana New" pitchFamily="18" charset="-34"/>
              </a:rPr>
            </a:br>
            <a:r>
              <a:rPr lang="th-TH" sz="2000" dirty="0" smtClean="0">
                <a:solidFill>
                  <a:schemeClr val="accent6">
                    <a:lumMod val="50000"/>
                  </a:schemeClr>
                </a:solidFill>
                <a:latin typeface="Angsana New" pitchFamily="18" charset="-34"/>
                <a:cs typeface="Angsana New" pitchFamily="18" charset="-34"/>
              </a:rPr>
              <a:t>	รับจาก สปสช.     		      152,685  บาท </a:t>
            </a:r>
            <a:br>
              <a:rPr lang="th-TH" sz="2000" dirty="0" smtClean="0">
                <a:solidFill>
                  <a:schemeClr val="accent6">
                    <a:lumMod val="50000"/>
                  </a:schemeClr>
                </a:solidFill>
                <a:latin typeface="Angsana New" pitchFamily="18" charset="-34"/>
                <a:cs typeface="Angsana New" pitchFamily="18" charset="-34"/>
              </a:rPr>
            </a:br>
            <a:r>
              <a:rPr lang="th-TH" sz="2000" dirty="0" smtClean="0">
                <a:solidFill>
                  <a:schemeClr val="accent6">
                    <a:lumMod val="50000"/>
                  </a:schemeClr>
                </a:solidFill>
                <a:latin typeface="Angsana New" pitchFamily="18" charset="-34"/>
                <a:cs typeface="Angsana New" pitchFamily="18" charset="-34"/>
              </a:rPr>
              <a:t>	อบต.สมทบ          		        70,000  บาท </a:t>
            </a:r>
            <a:br>
              <a:rPr lang="th-TH" sz="2000" dirty="0" smtClean="0">
                <a:solidFill>
                  <a:schemeClr val="accent6">
                    <a:lumMod val="50000"/>
                  </a:schemeClr>
                </a:solidFill>
                <a:latin typeface="Angsana New" pitchFamily="18" charset="-34"/>
                <a:cs typeface="Angsana New" pitchFamily="18" charset="-34"/>
              </a:rPr>
            </a:br>
            <a:r>
              <a:rPr lang="th-TH" sz="2000" dirty="0" smtClean="0">
                <a:solidFill>
                  <a:schemeClr val="accent6">
                    <a:lumMod val="50000"/>
                  </a:schemeClr>
                </a:solidFill>
                <a:latin typeface="Angsana New" pitchFamily="18" charset="-34"/>
                <a:cs typeface="Angsana New" pitchFamily="18" charset="-34"/>
              </a:rPr>
              <a:t>		รวมเป็นเงิน                               222,685  บาท </a:t>
            </a:r>
            <a:r>
              <a:rPr lang="th-TH" sz="2200" b="1" dirty="0" smtClean="0">
                <a:solidFill>
                  <a:schemeClr val="accent6">
                    <a:lumMod val="50000"/>
                  </a:schemeClr>
                </a:solidFill>
                <a:latin typeface="Angsana New" pitchFamily="18" charset="-34"/>
                <a:cs typeface="Angsana New" pitchFamily="18" charset="-34"/>
              </a:rPr>
              <a:t/>
            </a:r>
            <a:br>
              <a:rPr lang="th-TH" sz="2200" b="1" dirty="0" smtClean="0">
                <a:solidFill>
                  <a:schemeClr val="accent6">
                    <a:lumMod val="50000"/>
                  </a:schemeClr>
                </a:solidFill>
                <a:latin typeface="Angsana New" pitchFamily="18" charset="-34"/>
                <a:cs typeface="Angsana New" pitchFamily="18" charset="-34"/>
              </a:rPr>
            </a:br>
            <a:r>
              <a:rPr lang="th-TH" sz="2200" b="1" dirty="0" smtClean="0">
                <a:solidFill>
                  <a:schemeClr val="accent6">
                    <a:lumMod val="50000"/>
                  </a:schemeClr>
                </a:solidFill>
                <a:latin typeface="Angsana New" pitchFamily="18" charset="-34"/>
                <a:cs typeface="Angsana New" pitchFamily="18" charset="-34"/>
              </a:rPr>
              <a:t/>
            </a:r>
            <a:br>
              <a:rPr lang="th-TH" sz="2200" b="1" dirty="0" smtClean="0">
                <a:solidFill>
                  <a:schemeClr val="accent6">
                    <a:lumMod val="50000"/>
                  </a:schemeClr>
                </a:solidFill>
                <a:latin typeface="Angsana New" pitchFamily="18" charset="-34"/>
                <a:cs typeface="Angsana New" pitchFamily="18" charset="-34"/>
              </a:rPr>
            </a:br>
            <a:endParaRPr lang="th-TH" sz="2200" b="1" dirty="0" smtClean="0">
              <a:solidFill>
                <a:schemeClr val="accent6">
                  <a:lumMod val="50000"/>
                </a:schemeClr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5" name="ชื่อเรื่อง 1"/>
          <p:cNvSpPr txBox="1">
            <a:spLocks/>
          </p:cNvSpPr>
          <p:nvPr/>
        </p:nvSpPr>
        <p:spPr>
          <a:xfrm>
            <a:off x="1619672" y="404664"/>
            <a:ext cx="5616624" cy="614936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anchor="b">
            <a:normAutofit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3300" kern="1200">
                <a:solidFill>
                  <a:schemeClr val="accent3">
                    <a:shade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h-TH" sz="3200" b="1" dirty="0" smtClean="0">
                <a:solidFill>
                  <a:schemeClr val="accent6">
                    <a:lumMod val="75000"/>
                  </a:schemeClr>
                </a:solidFill>
              </a:rPr>
              <a:t>กองทุนหลักประกันสุขภาพตำบลสิงหนาท</a:t>
            </a:r>
            <a:endParaRPr lang="th-TH" sz="32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7" name="ชื่อเรื่อง 1"/>
          <p:cNvSpPr txBox="1">
            <a:spLocks/>
          </p:cNvSpPr>
          <p:nvPr/>
        </p:nvSpPr>
        <p:spPr>
          <a:xfrm>
            <a:off x="1115616" y="1844824"/>
            <a:ext cx="7200800" cy="1584176"/>
          </a:xfrm>
          <a:prstGeom prst="rect">
            <a:avLst/>
          </a:prstGeom>
        </p:spPr>
        <p:txBody>
          <a:bodyPr vert="horz" anchor="b">
            <a:noAutofit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3300" kern="1200">
                <a:solidFill>
                  <a:schemeClr val="accent3">
                    <a:shade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th-TH" sz="2000" b="1" u="sng" dirty="0" smtClean="0">
                <a:solidFill>
                  <a:schemeClr val="accent6">
                    <a:lumMod val="50000"/>
                  </a:schemeClr>
                </a:solidFill>
                <a:latin typeface="Angsana New" pitchFamily="18" charset="-34"/>
                <a:cs typeface="Angsana New" pitchFamily="18" charset="-34"/>
              </a:rPr>
              <a:t>คณะทำงาน</a:t>
            </a:r>
          </a:p>
          <a:p>
            <a:pPr algn="l"/>
            <a:r>
              <a:rPr lang="th-TH" sz="2000" dirty="0" smtClean="0">
                <a:solidFill>
                  <a:schemeClr val="accent6">
                    <a:lumMod val="50000"/>
                  </a:schemeClr>
                </a:solidFill>
                <a:latin typeface="Angsana New" pitchFamily="18" charset="-34"/>
                <a:cs typeface="Angsana New" pitchFamily="18" charset="-34"/>
              </a:rPr>
              <a:t>1. คณะกรรมการบริหารกองทุนหลักประกันสุขภาพ อบต.สิงหนาท   จำนวน  14 คน</a:t>
            </a:r>
            <a:br>
              <a:rPr lang="th-TH" sz="2000" dirty="0" smtClean="0">
                <a:solidFill>
                  <a:schemeClr val="accent6">
                    <a:lumMod val="50000"/>
                  </a:schemeClr>
                </a:solidFill>
                <a:latin typeface="Angsana New" pitchFamily="18" charset="-34"/>
                <a:cs typeface="Angsana New" pitchFamily="18" charset="-34"/>
              </a:rPr>
            </a:br>
            <a:r>
              <a:rPr lang="th-TH" sz="2000" dirty="0" smtClean="0">
                <a:solidFill>
                  <a:schemeClr val="accent6">
                    <a:lumMod val="50000"/>
                  </a:schemeClr>
                </a:solidFill>
                <a:latin typeface="Angsana New" pitchFamily="18" charset="-34"/>
                <a:cs typeface="Angsana New" pitchFamily="18" charset="-34"/>
              </a:rPr>
              <a:t>2. คณะอนุกรรมการฝ่ายแผนงาน/โครงการ   จำนวน  8  คน  </a:t>
            </a:r>
            <a:br>
              <a:rPr lang="th-TH" sz="2000" dirty="0" smtClean="0">
                <a:solidFill>
                  <a:schemeClr val="accent6">
                    <a:lumMod val="50000"/>
                  </a:schemeClr>
                </a:solidFill>
                <a:latin typeface="Angsana New" pitchFamily="18" charset="-34"/>
                <a:cs typeface="Angsana New" pitchFamily="18" charset="-34"/>
              </a:rPr>
            </a:br>
            <a:r>
              <a:rPr lang="th-TH" sz="2000" dirty="0" smtClean="0">
                <a:solidFill>
                  <a:schemeClr val="accent6">
                    <a:lumMod val="50000"/>
                  </a:schemeClr>
                </a:solidFill>
                <a:latin typeface="Angsana New" pitchFamily="18" charset="-34"/>
                <a:cs typeface="Angsana New" pitchFamily="18" charset="-34"/>
              </a:rPr>
              <a:t>3. คณะอนุกรรมการฝ่ายการเงิน การคลัง  จำนวน  3 คน</a:t>
            </a:r>
            <a:endParaRPr lang="th-TH" sz="2000" b="1" dirty="0" smtClean="0">
              <a:solidFill>
                <a:schemeClr val="accent6">
                  <a:lumMod val="50000"/>
                </a:schemeClr>
              </a:solidFill>
              <a:latin typeface="Angsana New" pitchFamily="18" charset="-34"/>
              <a:cs typeface="Angsana New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10521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s://www.doctor.or.th/sites/default/files/SAVE042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735" t="8772" r="3816" b="8899"/>
          <a:stretch/>
        </p:blipFill>
        <p:spPr bwMode="auto">
          <a:xfrm>
            <a:off x="1186539" y="1868978"/>
            <a:ext cx="6998166" cy="4248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550785" y="433768"/>
            <a:ext cx="6264696" cy="461665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2400" b="1" dirty="0" smtClean="0">
                <a:solidFill>
                  <a:schemeClr val="bg1"/>
                </a:solidFill>
                <a:latin typeface="TH NiramitIT๙" pitchFamily="2" charset="-34"/>
                <a:cs typeface="TH NiramitIT๙" pitchFamily="2" charset="-34"/>
              </a:rPr>
              <a:t>เรื่อง การบริหารร่างกาย การนวดแผนไทย สำหรับผู้สูงอายุ</a:t>
            </a:r>
            <a:endParaRPr lang="th-TH" sz="2400" b="1" dirty="0">
              <a:solidFill>
                <a:schemeClr val="bg1"/>
              </a:solidFill>
              <a:latin typeface="TH NiramitIT๙" pitchFamily="2" charset="-34"/>
              <a:cs typeface="TH NiramitIT๙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33222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2" name="Picture 8" descr="http://www.diokorat.in.th/disacn2014/images/compost/98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9592" y="404664"/>
            <a:ext cx="7496175" cy="5619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588838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915816" y="355998"/>
            <a:ext cx="3176023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2400" b="1" dirty="0" smtClean="0">
                <a:solidFill>
                  <a:schemeClr val="bg1"/>
                </a:solidFill>
                <a:latin typeface="TH NiramitIT๙" pitchFamily="2" charset="-34"/>
              </a:rPr>
              <a:t>โภชนาการสำหรับผู้สูงอายุ</a:t>
            </a:r>
            <a:endParaRPr lang="th-TH" sz="2400" b="1" dirty="0">
              <a:solidFill>
                <a:schemeClr val="bg1"/>
              </a:solidFill>
              <a:latin typeface="TH NiramitIT๙" pitchFamily="2" charset="-34"/>
            </a:endParaRPr>
          </a:p>
        </p:txBody>
      </p:sp>
      <p:pic>
        <p:nvPicPr>
          <p:cNvPr id="4098" name="Picture 2" descr="14114582891411458302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56097" y="1536177"/>
            <a:ext cx="5760640" cy="4566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213576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11760" y="404664"/>
            <a:ext cx="4412202" cy="52322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b="1" dirty="0" smtClean="0">
                <a:solidFill>
                  <a:schemeClr val="bg1"/>
                </a:solidFill>
                <a:latin typeface="TH NiramitIT๙" pitchFamily="2" charset="-34"/>
              </a:rPr>
              <a:t>กิจกรรมการแข่งขันกีฬาผู้สูงอายุ</a:t>
            </a:r>
            <a:endParaRPr lang="th-TH" b="1" dirty="0">
              <a:solidFill>
                <a:schemeClr val="bg1"/>
              </a:solidFill>
              <a:latin typeface="TH NiramitIT๙" pitchFamily="2" charset="-34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29885" y="1470095"/>
            <a:ext cx="2860465" cy="21453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5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7" name="Picture 3" descr="C:\Users\Administrator.2RC987QIHBK3M1E\Pictures\โรงเรียนผู้สูงอายุ\รูปกิจกรรมของเบียร์\ห้องเรียนผู้สูงอายุ เดือน พ.ค.59\DSCF583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03648" y="3861048"/>
            <a:ext cx="2880320" cy="21602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5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78600" y="1475332"/>
            <a:ext cx="2905368" cy="21790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5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" name="รูปภาพ 3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29885" y="3868494"/>
            <a:ext cx="2860465" cy="21453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5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4098317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Image result for ความรู้เรื่อง ผลิตภัณฑ์ชูกำลัง"/>
          <p:cNvSpPr>
            <a:spLocks noChangeAspect="1" noChangeArrowheads="1"/>
          </p:cNvSpPr>
          <p:nvPr/>
        </p:nvSpPr>
        <p:spPr bwMode="auto">
          <a:xfrm>
            <a:off x="152400" y="-2127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sp>
        <p:nvSpPr>
          <p:cNvPr id="12" name="TextBox 11"/>
          <p:cNvSpPr txBox="1"/>
          <p:nvPr/>
        </p:nvSpPr>
        <p:spPr>
          <a:xfrm>
            <a:off x="2771800" y="1556792"/>
            <a:ext cx="3656708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2400" b="1" dirty="0" smtClean="0">
                <a:solidFill>
                  <a:schemeClr val="bg1"/>
                </a:solidFill>
                <a:latin typeface="TH NiramitIT๙" pitchFamily="2" charset="-34"/>
              </a:rPr>
              <a:t>เรื่อง การจัดการความเครียดและอารมณ์</a:t>
            </a:r>
            <a:endParaRPr lang="th-TH" sz="2400" b="1" dirty="0">
              <a:solidFill>
                <a:schemeClr val="bg1"/>
              </a:solidFill>
              <a:latin typeface="TH NiramitIT๙" pitchFamily="2" charset="-34"/>
            </a:endParaRPr>
          </a:p>
        </p:txBody>
      </p:sp>
      <p:sp>
        <p:nvSpPr>
          <p:cNvPr id="9" name="สี่เหลี่ยมผืนผ้า 8"/>
          <p:cNvSpPr/>
          <p:nvPr/>
        </p:nvSpPr>
        <p:spPr>
          <a:xfrm>
            <a:off x="852079" y="303362"/>
            <a:ext cx="7805602" cy="70788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th-TH" sz="4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DSN FreeHand" pitchFamily="2" charset="-34"/>
              </a:rPr>
              <a:t>กิจกรรมสร้างเสริมสุขภาพใจ</a:t>
            </a:r>
            <a:endParaRPr lang="th-TH" sz="4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DSN FreeHand" pitchFamily="2" charset="-34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892" t="7625" r="4883" b="15001"/>
          <a:stretch/>
        </p:blipFill>
        <p:spPr bwMode="auto">
          <a:xfrm>
            <a:off x="1445879" y="2422443"/>
            <a:ext cx="6452566" cy="32180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5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xmlns="" val="2544759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095836" y="404664"/>
            <a:ext cx="2952328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b="1" dirty="0" smtClean="0">
                <a:solidFill>
                  <a:schemeClr val="bg1"/>
                </a:solidFill>
                <a:latin typeface="TH NiramitIT๙" pitchFamily="2" charset="-34"/>
              </a:rPr>
              <a:t>กิจกรรมนันทนาการ</a:t>
            </a:r>
            <a:endParaRPr lang="th-TH" b="1" dirty="0">
              <a:solidFill>
                <a:schemeClr val="bg1"/>
              </a:solidFill>
              <a:latin typeface="TH NiramitIT๙" pitchFamily="2" charset="-34"/>
            </a:endParaRPr>
          </a:p>
        </p:txBody>
      </p:sp>
      <p:pic>
        <p:nvPicPr>
          <p:cNvPr id="2" name="รูปภาพ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9027"/>
          <a:stretch/>
        </p:blipFill>
        <p:spPr>
          <a:xfrm rot="5400000">
            <a:off x="4819038" y="2749914"/>
            <a:ext cx="5175670" cy="23573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รูปภาพ 5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r="25917"/>
          <a:stretch/>
        </p:blipFill>
        <p:spPr>
          <a:xfrm>
            <a:off x="741015" y="1340768"/>
            <a:ext cx="2174801" cy="52188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รูปภาพ 7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31840" y="1395869"/>
            <a:ext cx="2880320" cy="51205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3249112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6286" r="8817"/>
          <a:stretch/>
        </p:blipFill>
        <p:spPr>
          <a:xfrm>
            <a:off x="323528" y="1954557"/>
            <a:ext cx="4234949" cy="27810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5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900"/>
          <a:stretch/>
        </p:blipFill>
        <p:spPr bwMode="auto">
          <a:xfrm>
            <a:off x="4735015" y="1954559"/>
            <a:ext cx="4059130" cy="27810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5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4" name="TextBox 3"/>
          <p:cNvSpPr txBox="1"/>
          <p:nvPr/>
        </p:nvSpPr>
        <p:spPr>
          <a:xfrm>
            <a:off x="2771800" y="404664"/>
            <a:ext cx="3384376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b="1" dirty="0" smtClean="0">
                <a:solidFill>
                  <a:schemeClr val="bg1"/>
                </a:solidFill>
                <a:latin typeface="TH NiramitIT๙" pitchFamily="2" charset="-34"/>
              </a:rPr>
              <a:t>กิจกรรมเข้าจังหวะ</a:t>
            </a:r>
            <a:endParaRPr lang="th-TH" b="1" dirty="0">
              <a:solidFill>
                <a:schemeClr val="bg1"/>
              </a:solidFill>
              <a:latin typeface="TH NiramitIT๙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72767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59831" y="404663"/>
            <a:ext cx="3079031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b="1" dirty="0" smtClean="0">
                <a:solidFill>
                  <a:schemeClr val="bg1"/>
                </a:solidFill>
                <a:latin typeface="TH NiramitIT๙" pitchFamily="2" charset="-34"/>
              </a:rPr>
              <a:t>กิจกรรมซุกสุข</a:t>
            </a:r>
            <a:endParaRPr lang="th-TH" b="1" dirty="0">
              <a:solidFill>
                <a:schemeClr val="bg1"/>
              </a:solidFill>
              <a:latin typeface="TH NiramitIT๙" pitchFamily="2" charset="-34"/>
            </a:endParaRPr>
          </a:p>
        </p:txBody>
      </p:sp>
      <p:sp>
        <p:nvSpPr>
          <p:cNvPr id="3" name="รูปหกเหลี่ยม 2"/>
          <p:cNvSpPr/>
          <p:nvPr/>
        </p:nvSpPr>
        <p:spPr>
          <a:xfrm>
            <a:off x="971600" y="1519321"/>
            <a:ext cx="1944216" cy="1656184"/>
          </a:xfrm>
          <a:prstGeom prst="hexagon">
            <a:avLst/>
          </a:prstGeom>
          <a:blipFill>
            <a:blip r:embed="rId2">
              <a:extLst>
                <a:ext uri="{BEBA8EAE-BF5A-486C-A8C5-ECC9F3942E4B}">
                  <a14:imgProps xmlns:a14="http://schemas.microsoft.com/office/drawing/2010/main" xmlns="">
                    <a14:imgLayer r:embed="rId3">
                      <a14:imgEffect>
                        <a14:brightnessContrast bright="20000" contrast="-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5" name="รูปหกเหลี่ยม 4"/>
          <p:cNvSpPr/>
          <p:nvPr/>
        </p:nvSpPr>
        <p:spPr>
          <a:xfrm>
            <a:off x="6261045" y="3789040"/>
            <a:ext cx="1944216" cy="1656184"/>
          </a:xfrm>
          <a:prstGeom prst="hexagon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" name="รูปหกเหลี่ยม 3"/>
          <p:cNvSpPr/>
          <p:nvPr/>
        </p:nvSpPr>
        <p:spPr>
          <a:xfrm>
            <a:off x="1529519" y="3789040"/>
            <a:ext cx="1872208" cy="1584176"/>
          </a:xfrm>
          <a:prstGeom prst="hexagon">
            <a:avLst/>
          </a:prstGeom>
          <a:blipFill>
            <a:blip r:embed="rId5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9" name="รูปหกเหลี่ยม 8"/>
          <p:cNvSpPr/>
          <p:nvPr/>
        </p:nvSpPr>
        <p:spPr>
          <a:xfrm>
            <a:off x="3792589" y="4581128"/>
            <a:ext cx="1944216" cy="1656184"/>
          </a:xfrm>
          <a:prstGeom prst="hexagon">
            <a:avLst/>
          </a:prstGeom>
          <a:blipFill>
            <a:blip r:embed="rId6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0" name="รูปหกเหลี่ยม 9"/>
          <p:cNvSpPr/>
          <p:nvPr/>
        </p:nvSpPr>
        <p:spPr>
          <a:xfrm>
            <a:off x="6588224" y="1454173"/>
            <a:ext cx="1944216" cy="1656184"/>
          </a:xfrm>
          <a:prstGeom prst="hexagon">
            <a:avLst/>
          </a:prstGeom>
          <a:blipFill>
            <a:blip r:embed="rId7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8" name="วงรี 7"/>
          <p:cNvSpPr/>
          <p:nvPr/>
        </p:nvSpPr>
        <p:spPr>
          <a:xfrm>
            <a:off x="3401727" y="2151475"/>
            <a:ext cx="2716944" cy="1917763"/>
          </a:xfrm>
          <a:prstGeom prst="ellipse">
            <a:avLst/>
          </a:prstGeom>
          <a:blipFill>
            <a:blip r:embed="rId8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xmlns="" val="1635070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/data/content/25059/cms/e_aeijlnorz24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67076" y="4295233"/>
            <a:ext cx="3756403" cy="205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059832" y="1484784"/>
            <a:ext cx="3168352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b="1" dirty="0" smtClean="0">
                <a:solidFill>
                  <a:schemeClr val="bg1"/>
                </a:solidFill>
                <a:latin typeface="TH NiramitIT๙" pitchFamily="2" charset="-34"/>
              </a:rPr>
              <a:t>กฎหมายน่ารู้สำหรับผู้สูงอายุ</a:t>
            </a:r>
            <a:endParaRPr lang="th-TH" b="1" dirty="0">
              <a:solidFill>
                <a:schemeClr val="bg1"/>
              </a:solidFill>
              <a:latin typeface="TH NiramitIT๙" pitchFamily="2" charset="-34"/>
            </a:endParaRPr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2070719" y="332656"/>
            <a:ext cx="5328592" cy="63094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th-TH" sz="3500" b="1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DSN FreeHand" pitchFamily="2" charset="-34"/>
              </a:rPr>
              <a:t>กิจกรรมเสริมสร้างการเรียนรู้</a:t>
            </a:r>
            <a:endParaRPr lang="th-TH" sz="3500" b="1" dirty="0">
              <a:ln w="1905"/>
              <a:solidFill>
                <a:schemeClr val="accent6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DSN FreeHand" pitchFamily="2" charset="-34"/>
            </a:endParaRPr>
          </a:p>
        </p:txBody>
      </p:sp>
      <p:sp>
        <p:nvSpPr>
          <p:cNvPr id="2" name="สี่เหลี่ยมผืนผ้า 1"/>
          <p:cNvSpPr/>
          <p:nvPr/>
        </p:nvSpPr>
        <p:spPr>
          <a:xfrm>
            <a:off x="611560" y="2584500"/>
            <a:ext cx="4608512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h-TH" sz="3600" b="1" cap="none" spc="0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การให้ที่ดินและบ้านแก่บุตรหลาน</a:t>
            </a:r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4467076" y="3230831"/>
            <a:ext cx="3419431" cy="86177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h-TH" sz="5000" b="1" cap="none" spc="0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การทำพินัยกรรม</a:t>
            </a:r>
          </a:p>
        </p:txBody>
      </p:sp>
      <p:sp>
        <p:nvSpPr>
          <p:cNvPr id="7" name="สี่เหลี่ยมผืนผ้า 6"/>
          <p:cNvSpPr/>
          <p:nvPr/>
        </p:nvSpPr>
        <p:spPr>
          <a:xfrm>
            <a:off x="1115616" y="3942150"/>
            <a:ext cx="3227912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h-TH" sz="3600" b="1" cap="none" spc="0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การทำสัญญาค้ำประกัน</a:t>
            </a:r>
          </a:p>
        </p:txBody>
      </p:sp>
    </p:spTree>
    <p:extLst>
      <p:ext uri="{BB962C8B-B14F-4D97-AF65-F5344CB8AC3E}">
        <p14:creationId xmlns:p14="http://schemas.microsoft.com/office/powerpoint/2010/main" xmlns="" val="1655213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339623" y="332656"/>
            <a:ext cx="4520641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b="1" dirty="0" smtClean="0">
                <a:solidFill>
                  <a:schemeClr val="bg1"/>
                </a:solidFill>
                <a:latin typeface="TH NiramitIT๙" pitchFamily="2" charset="-34"/>
              </a:rPr>
              <a:t> การประหยัดพลังงาน/พลังงานทดแทน</a:t>
            </a:r>
            <a:endParaRPr lang="th-TH" b="1" dirty="0">
              <a:solidFill>
                <a:schemeClr val="bg1"/>
              </a:solidFill>
              <a:latin typeface="TH NiramitIT๙" pitchFamily="2" charset="-34"/>
            </a:endParaRPr>
          </a:p>
        </p:txBody>
      </p:sp>
      <p:pic>
        <p:nvPicPr>
          <p:cNvPr id="7173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6028" t="33996" r="44834" b="24508"/>
          <a:stretch/>
        </p:blipFill>
        <p:spPr bwMode="auto">
          <a:xfrm>
            <a:off x="402654" y="1412776"/>
            <a:ext cx="3486980" cy="27920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รูปภาพ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31259"/>
          <a:stretch/>
        </p:blipFill>
        <p:spPr>
          <a:xfrm>
            <a:off x="4308127" y="1861056"/>
            <a:ext cx="2268252" cy="18955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2198" t="30356" r="30726" b="37501"/>
          <a:stretch/>
        </p:blipFill>
        <p:spPr bwMode="auto">
          <a:xfrm>
            <a:off x="6588163" y="1861056"/>
            <a:ext cx="2169620" cy="18742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รูปภาพ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0402" r="18419"/>
          <a:stretch/>
        </p:blipFill>
        <p:spPr>
          <a:xfrm>
            <a:off x="3851470" y="4922496"/>
            <a:ext cx="2337744" cy="12808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2" descr="G:\ \DSCF3710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ackgroundRemoval t="0" b="100000" l="18125" r="9979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099" t="1980"/>
          <a:stretch/>
        </p:blipFill>
        <p:spPr bwMode="auto">
          <a:xfrm>
            <a:off x="402654" y="4857670"/>
            <a:ext cx="1352854" cy="12766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G:\ \DSCF3715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9190" t="26620" r="21050" b="22769"/>
          <a:stretch/>
        </p:blipFill>
        <p:spPr bwMode="auto">
          <a:xfrm>
            <a:off x="2151749" y="4750336"/>
            <a:ext cx="1672946" cy="15324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 xmlns="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470" t="26507" r="1491" b="11201"/>
          <a:stretch/>
        </p:blipFill>
        <p:spPr bwMode="auto">
          <a:xfrm>
            <a:off x="5868144" y="4635964"/>
            <a:ext cx="3507383" cy="17612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153674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มุมมน 1"/>
          <p:cNvSpPr/>
          <p:nvPr/>
        </p:nvSpPr>
        <p:spPr>
          <a:xfrm>
            <a:off x="350401" y="2483151"/>
            <a:ext cx="2376263" cy="432048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dirty="0" smtClean="0">
                <a:solidFill>
                  <a:srgbClr val="002060"/>
                </a:solidFill>
              </a:rPr>
              <a:t>กลุ่มโรคติดต่อ/ทั่วไป</a:t>
            </a:r>
            <a:endParaRPr lang="th-TH" dirty="0">
              <a:solidFill>
                <a:srgbClr val="002060"/>
              </a:solidFill>
            </a:endParaRPr>
          </a:p>
        </p:txBody>
      </p:sp>
      <p:sp>
        <p:nvSpPr>
          <p:cNvPr id="3" name="สี่เหลี่ยมผืนผ้ามุมมน 2"/>
          <p:cNvSpPr/>
          <p:nvPr/>
        </p:nvSpPr>
        <p:spPr>
          <a:xfrm>
            <a:off x="350401" y="1567654"/>
            <a:ext cx="1656184" cy="432048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dirty="0" smtClean="0">
                <a:solidFill>
                  <a:srgbClr val="002060"/>
                </a:solidFill>
              </a:rPr>
              <a:t>กลุ่มเด็ก</a:t>
            </a:r>
            <a:endParaRPr lang="th-TH" dirty="0">
              <a:solidFill>
                <a:srgbClr val="002060"/>
              </a:solidFill>
            </a:endParaRPr>
          </a:p>
        </p:txBody>
      </p:sp>
      <p:sp>
        <p:nvSpPr>
          <p:cNvPr id="4" name="สี่เหลี่ยมผืนผ้ามุมมน 3"/>
          <p:cNvSpPr/>
          <p:nvPr/>
        </p:nvSpPr>
        <p:spPr>
          <a:xfrm>
            <a:off x="350401" y="3376029"/>
            <a:ext cx="1656184" cy="432048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1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dirty="0" smtClean="0">
                <a:solidFill>
                  <a:srgbClr val="002060"/>
                </a:solidFill>
              </a:rPr>
              <a:t>กลุ่มผู้สูงอายุ</a:t>
            </a:r>
            <a:endParaRPr lang="th-TH" dirty="0"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742682" y="1476482"/>
            <a:ext cx="62730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dirty="0" smtClean="0"/>
              <a:t>จำนวน 1 โครงการ งบประมาณ     10,000 บาท</a:t>
            </a:r>
            <a:endParaRPr lang="th-TH" dirty="0"/>
          </a:p>
        </p:txBody>
      </p:sp>
      <p:sp>
        <p:nvSpPr>
          <p:cNvPr id="7" name="TextBox 6"/>
          <p:cNvSpPr txBox="1"/>
          <p:nvPr/>
        </p:nvSpPr>
        <p:spPr>
          <a:xfrm>
            <a:off x="3059832" y="2428813"/>
            <a:ext cx="49663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dirty="0" smtClean="0">
                <a:sym typeface="Monotype Sorts"/>
              </a:rPr>
              <a:t>จำนวน 2 โครงการ  งบประมาณ   78,000 บาท</a:t>
            </a:r>
            <a:endParaRPr lang="th-TH" dirty="0"/>
          </a:p>
        </p:txBody>
      </p:sp>
      <p:sp>
        <p:nvSpPr>
          <p:cNvPr id="8" name="TextBox 7"/>
          <p:cNvSpPr txBox="1"/>
          <p:nvPr/>
        </p:nvSpPr>
        <p:spPr>
          <a:xfrm>
            <a:off x="2881768" y="3376029"/>
            <a:ext cx="60486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dirty="0" smtClean="0"/>
              <a:t>จำนวน 5 โครงการ </a:t>
            </a:r>
            <a:r>
              <a:rPr lang="th-TH" dirty="0"/>
              <a:t> </a:t>
            </a:r>
            <a:r>
              <a:rPr lang="th-TH" dirty="0" smtClean="0"/>
              <a:t>งบประมาณรวม 169,000 บาท</a:t>
            </a:r>
          </a:p>
        </p:txBody>
      </p:sp>
      <p:sp>
        <p:nvSpPr>
          <p:cNvPr id="10" name="ชื่อเรื่อง 1"/>
          <p:cNvSpPr txBox="1">
            <a:spLocks/>
          </p:cNvSpPr>
          <p:nvPr/>
        </p:nvSpPr>
        <p:spPr>
          <a:xfrm>
            <a:off x="350401" y="440838"/>
            <a:ext cx="8326055" cy="827922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h-TH" sz="2800" b="1" dirty="0" smtClean="0">
                <a:latin typeface="TH SarabunPSK" pitchFamily="34" charset="-34"/>
                <a:cs typeface="+mn-cs"/>
              </a:rPr>
              <a:t>โครงการตามแผนการดำเนินงานกองทุนหลักประกันสุขภาพ ประจำปี 2559</a:t>
            </a:r>
          </a:p>
          <a:p>
            <a:endParaRPr lang="th-TH" sz="2800" b="1" dirty="0">
              <a:latin typeface="TH SarabunPSK" pitchFamily="34" charset="-34"/>
              <a:cs typeface="+mn-cs"/>
            </a:endParaRPr>
          </a:p>
        </p:txBody>
      </p:sp>
      <p:sp>
        <p:nvSpPr>
          <p:cNvPr id="9" name="สี่เหลี่ยมผืนผ้ามุมมน 8"/>
          <p:cNvSpPr/>
          <p:nvPr/>
        </p:nvSpPr>
        <p:spPr>
          <a:xfrm>
            <a:off x="350401" y="4414302"/>
            <a:ext cx="2141979" cy="432048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1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dirty="0" smtClean="0">
                <a:solidFill>
                  <a:srgbClr val="002060"/>
                </a:solidFill>
              </a:rPr>
              <a:t>การบริหารจัดการ</a:t>
            </a:r>
            <a:endParaRPr lang="th-TH" dirty="0">
              <a:solidFill>
                <a:srgbClr val="00206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907635" y="4368716"/>
            <a:ext cx="60486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dirty="0" smtClean="0"/>
              <a:t>จำนวน 2 โครงการ </a:t>
            </a:r>
            <a:r>
              <a:rPr lang="th-TH" dirty="0"/>
              <a:t> </a:t>
            </a:r>
            <a:r>
              <a:rPr lang="th-TH" dirty="0" smtClean="0"/>
              <a:t>งบประมาณรวม 20,000  บาท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10440" y="5229200"/>
            <a:ext cx="60486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dirty="0" smtClean="0"/>
              <a:t>งบประมาณทั้งสิ้น  277,000</a:t>
            </a:r>
          </a:p>
          <a:p>
            <a:r>
              <a:rPr lang="th-TH" dirty="0" smtClean="0"/>
              <a:t>งบประมาณด้านผู้สูงอายุ คิดเป็นร้อยละ 61.01 </a:t>
            </a:r>
          </a:p>
        </p:txBody>
      </p:sp>
    </p:spTree>
    <p:extLst>
      <p:ext uri="{BB962C8B-B14F-4D97-AF65-F5344CB8AC3E}">
        <p14:creationId xmlns:p14="http://schemas.microsoft.com/office/powerpoint/2010/main" xmlns="" val="3934940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76096" y="404664"/>
            <a:ext cx="4520641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b="1" dirty="0" smtClean="0">
                <a:solidFill>
                  <a:schemeClr val="bg1"/>
                </a:solidFill>
                <a:latin typeface="TH NiramitIT๙" pitchFamily="2" charset="-34"/>
              </a:rPr>
              <a:t> การปฏิบัติตนเมื่อเกิดสาธารณภัย</a:t>
            </a:r>
            <a:endParaRPr lang="th-TH" b="1" dirty="0">
              <a:solidFill>
                <a:schemeClr val="bg1"/>
              </a:solidFill>
              <a:latin typeface="TH NiramitIT๙" pitchFamily="2" charset="-34"/>
            </a:endParaRPr>
          </a:p>
        </p:txBody>
      </p:sp>
      <p:pic>
        <p:nvPicPr>
          <p:cNvPr id="9220" name="Picture 4" descr="http://prathom.swu.ac.th/gallery_2554/gallerry_2555/12-december/17/800x600/DSC_011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662969"/>
            <a:ext cx="3085003" cy="204767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6757" t="26871" r="32032" b="23665"/>
          <a:stretch/>
        </p:blipFill>
        <p:spPr bwMode="auto">
          <a:xfrm>
            <a:off x="1361530" y="3833107"/>
            <a:ext cx="3085003" cy="20818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3" name="Picture 7" descr="http://www.tmd.go.th/info/images/photos/pic_danger0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55865" y="3833107"/>
            <a:ext cx="3157011" cy="21526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25" name="Picture 9" descr="http://www.springnews.co.th/wp-content/uploads/filecenter/6-5-2557%2011-23-08(1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65545688" y="-1165225"/>
            <a:ext cx="47625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26" name="Picture 10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030" t="54708" r="48797" b="12181"/>
          <a:stretch/>
        </p:blipFill>
        <p:spPr bwMode="auto">
          <a:xfrm>
            <a:off x="1456325" y="1659687"/>
            <a:ext cx="2999281" cy="19648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662752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7584" y="1402022"/>
            <a:ext cx="3621558" cy="27161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รูปภาพ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40437" y="1376509"/>
            <a:ext cx="3635896" cy="272692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4" name="รูปภาพ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65706" y="4259276"/>
            <a:ext cx="2345313" cy="17589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รูปภาพ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26195" y="4241831"/>
            <a:ext cx="2321782" cy="17413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TextBox 6"/>
          <p:cNvSpPr txBox="1"/>
          <p:nvPr/>
        </p:nvSpPr>
        <p:spPr>
          <a:xfrm>
            <a:off x="2864336" y="404664"/>
            <a:ext cx="3622750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b="1" dirty="0" smtClean="0">
                <a:solidFill>
                  <a:schemeClr val="bg1"/>
                </a:solidFill>
                <a:latin typeface="TH NiramitIT๙" pitchFamily="2" charset="-34"/>
              </a:rPr>
              <a:t>ภาษาอังกฤษเพื่อการสื่อสาร</a:t>
            </a:r>
            <a:endParaRPr lang="th-TH" b="1" dirty="0">
              <a:solidFill>
                <a:schemeClr val="bg1"/>
              </a:solidFill>
              <a:latin typeface="TH NiramitIT๙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80386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3825" y="899395"/>
            <a:ext cx="1964433" cy="2952328"/>
          </a:xfrm>
          <a:prstGeom prst="rect">
            <a:avLst/>
          </a:prstGeom>
        </p:spPr>
      </p:pic>
      <p:pic>
        <p:nvPicPr>
          <p:cNvPr id="5" name="รูปภาพ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69294" y="908720"/>
            <a:ext cx="1979033" cy="2952328"/>
          </a:xfrm>
          <a:prstGeom prst="rect">
            <a:avLst/>
          </a:prstGeom>
        </p:spPr>
      </p:pic>
      <p:pic>
        <p:nvPicPr>
          <p:cNvPr id="6" name="รูปภาพ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48264" y="899395"/>
            <a:ext cx="1968219" cy="2952328"/>
          </a:xfrm>
          <a:prstGeom prst="rect">
            <a:avLst/>
          </a:prstGeom>
        </p:spPr>
      </p:pic>
      <p:pic>
        <p:nvPicPr>
          <p:cNvPr id="7" name="รูปภาพ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4990" r="9880"/>
          <a:stretch/>
        </p:blipFill>
        <p:spPr>
          <a:xfrm>
            <a:off x="4199731" y="899395"/>
            <a:ext cx="2748533" cy="2938644"/>
          </a:xfrm>
          <a:prstGeom prst="rect">
            <a:avLst/>
          </a:prstGeom>
        </p:spPr>
      </p:pic>
      <p:sp>
        <p:nvSpPr>
          <p:cNvPr id="2" name="สี่เหลี่ยมผืนผ้า 1"/>
          <p:cNvSpPr/>
          <p:nvPr/>
        </p:nvSpPr>
        <p:spPr>
          <a:xfrm>
            <a:off x="2612734" y="4141796"/>
            <a:ext cx="4166299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h-TH" sz="72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ขอบคุณค่ะ</a:t>
            </a:r>
            <a:endParaRPr lang="th-TH" sz="72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1026" name="Picture 2" descr="https://lh3.googleusercontent.com/-BYCn3xGbyAk/VTNkoxjpVGI/AAAAAAAAAyQ/byzlyTwmoMk/w506-h422/1013473_790025924413550_1818701069728317860_n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48264" y="4402399"/>
            <a:ext cx="1402363" cy="1168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s://lh3.googleusercontent.com/-BYCn3xGbyAk/VTNkoxjpVGI/AAAAAAAAAyQ/byzlyTwmoMk/w506-h422/1013473_790025924413550_1818701069728317860_n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46525" y="4349592"/>
            <a:ext cx="1402363" cy="1168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540130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รูปภาพ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2061135"/>
            <a:ext cx="1938731" cy="2914155"/>
          </a:xfrm>
          <a:prstGeom prst="rect">
            <a:avLst/>
          </a:prstGeom>
        </p:spPr>
      </p:pic>
      <p:pic>
        <p:nvPicPr>
          <p:cNvPr id="6" name="รูปภาพ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106345" y="2061135"/>
            <a:ext cx="2019538" cy="3029307"/>
          </a:xfrm>
          <a:prstGeom prst="rect">
            <a:avLst/>
          </a:prstGeom>
        </p:spPr>
      </p:pic>
      <p:pic>
        <p:nvPicPr>
          <p:cNvPr id="7" name="รูปภาพ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40152" y="4975290"/>
            <a:ext cx="3185730" cy="1913542"/>
          </a:xfrm>
          <a:prstGeom prst="rect">
            <a:avLst/>
          </a:prstGeom>
        </p:spPr>
      </p:pic>
      <p:pic>
        <p:nvPicPr>
          <p:cNvPr id="8" name="รูปภาพ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13010" y="4983832"/>
            <a:ext cx="2838450" cy="1905000"/>
          </a:xfrm>
          <a:prstGeom prst="rect">
            <a:avLst/>
          </a:prstGeom>
        </p:spPr>
      </p:pic>
      <p:pic>
        <p:nvPicPr>
          <p:cNvPr id="4100" name="Picture 4" descr="http://www.hfocus.org/sites/default/files/styles/large/public/picture_cover/51477_20_3_15.jpg?itok=PWV8VK0o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612" y="4975290"/>
            <a:ext cx="3124829" cy="1882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://www.sarakadee.com/blog/oneton/wp-content/uploads/2014/09/630_1378621217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15323" y="17022"/>
            <a:ext cx="3406854" cy="2044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Image result for ผู้สูงอายุ แข็งแรง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7022"/>
            <a:ext cx="3071753" cy="2044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http://www.redcross.or.th/sites/default/files/u14/18_11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44821" y="17022"/>
            <a:ext cx="3081061" cy="2050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ชื่อเรื่อง 1"/>
          <p:cNvSpPr txBox="1">
            <a:spLocks/>
          </p:cNvSpPr>
          <p:nvPr/>
        </p:nvSpPr>
        <p:spPr>
          <a:xfrm>
            <a:off x="2267744" y="2564904"/>
            <a:ext cx="4680520" cy="1201681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h-TH" sz="4000" b="1" dirty="0" smtClean="0">
                <a:solidFill>
                  <a:schemeClr val="accent5">
                    <a:lumMod val="50000"/>
                  </a:schemeClr>
                </a:solidFill>
                <a:latin typeface="TH SarabunPSK" pitchFamily="34" charset="-34"/>
                <a:cs typeface="+mn-cs"/>
              </a:rPr>
              <a:t>การดำเนินงานด้านผู้สูงอายุ </a:t>
            </a:r>
          </a:p>
          <a:p>
            <a:r>
              <a:rPr lang="th-TH" sz="4000" b="1" dirty="0" smtClean="0">
                <a:solidFill>
                  <a:schemeClr val="accent5">
                    <a:lumMod val="50000"/>
                  </a:schemeClr>
                </a:solidFill>
                <a:latin typeface="TH SarabunPSK" pitchFamily="34" charset="-34"/>
                <a:cs typeface="+mn-cs"/>
              </a:rPr>
              <a:t>ปีงบประมาณ  2559</a:t>
            </a:r>
          </a:p>
          <a:p>
            <a:endParaRPr lang="th-TH" sz="3200" b="1" dirty="0">
              <a:latin typeface="TH SarabunPSK" pitchFamily="34" charset="-34"/>
              <a:cs typeface="+mn-cs"/>
            </a:endParaRPr>
          </a:p>
        </p:txBody>
      </p:sp>
      <p:pic>
        <p:nvPicPr>
          <p:cNvPr id="13" name="Picture 8" descr="Image result for ผู้สูงอายุ แข็งแรง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4566" y="31224"/>
            <a:ext cx="3071753" cy="2044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608555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953" t="4010" r="13253" b="12123"/>
          <a:stretch/>
        </p:blipFill>
        <p:spPr bwMode="auto">
          <a:xfrm>
            <a:off x="790133" y="954765"/>
            <a:ext cx="7619619" cy="4392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0174160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Image result for ผู้สูงอายุ แข็งแรง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7584" y="2132856"/>
            <a:ext cx="1917045" cy="12757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" name="รูปภาพ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656" t="22943" r="24328" b="9477"/>
          <a:stretch/>
        </p:blipFill>
        <p:spPr>
          <a:xfrm>
            <a:off x="3724929" y="2118498"/>
            <a:ext cx="1872209" cy="12900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9762" t="28932" r="27455" b="31252"/>
          <a:stretch/>
        </p:blipFill>
        <p:spPr bwMode="auto">
          <a:xfrm>
            <a:off x="6538940" y="2103862"/>
            <a:ext cx="1872209" cy="13047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7" name="TextBox 6"/>
          <p:cNvSpPr txBox="1"/>
          <p:nvPr/>
        </p:nvSpPr>
        <p:spPr>
          <a:xfrm>
            <a:off x="2320773" y="369941"/>
            <a:ext cx="4680520" cy="52322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b="1" dirty="0" smtClean="0">
                <a:solidFill>
                  <a:schemeClr val="accent6">
                    <a:lumMod val="50000"/>
                  </a:schemeClr>
                </a:solidFill>
              </a:rPr>
              <a:t>การแบ่งกลุ่มผู้สูงอายุตำบลสิงหนาท</a:t>
            </a:r>
            <a:endParaRPr lang="th-TH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76115" y="3861048"/>
            <a:ext cx="1629012" cy="175432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dirty="0" smtClean="0"/>
              <a:t>กลุ่มติดสังคม</a:t>
            </a:r>
          </a:p>
          <a:p>
            <a:pPr algn="ctr"/>
            <a:r>
              <a:rPr lang="th-TH" sz="2000" dirty="0" smtClean="0"/>
              <a:t>ชาย 215 คน</a:t>
            </a:r>
          </a:p>
          <a:p>
            <a:pPr algn="ctr"/>
            <a:r>
              <a:rPr lang="th-TH" sz="2000" dirty="0" smtClean="0"/>
              <a:t>หญิง 263 คน</a:t>
            </a:r>
          </a:p>
          <a:p>
            <a:pPr algn="ctr"/>
            <a:r>
              <a:rPr lang="th-TH" sz="2000" dirty="0" smtClean="0"/>
              <a:t>รวม 478 คน</a:t>
            </a:r>
          </a:p>
          <a:p>
            <a:pPr algn="ctr"/>
            <a:r>
              <a:rPr lang="th-TH" sz="2000" dirty="0" smtClean="0"/>
              <a:t>คิดเป็นร้อยละ 90.40</a:t>
            </a:r>
            <a:endParaRPr lang="th-TH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3864892" y="3861048"/>
            <a:ext cx="1750611" cy="175432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dirty="0" smtClean="0"/>
              <a:t>กลุ่มติดบ้าน</a:t>
            </a:r>
          </a:p>
          <a:p>
            <a:pPr algn="ctr"/>
            <a:r>
              <a:rPr lang="th-TH" sz="2000" dirty="0" smtClean="0"/>
              <a:t>ชาย 12 คน</a:t>
            </a:r>
          </a:p>
          <a:p>
            <a:pPr algn="ctr"/>
            <a:r>
              <a:rPr lang="th-TH" sz="2000" dirty="0" smtClean="0"/>
              <a:t>หญิง 32 คน</a:t>
            </a:r>
          </a:p>
          <a:p>
            <a:pPr algn="ctr"/>
            <a:r>
              <a:rPr lang="th-TH" sz="2000" dirty="0" smtClean="0"/>
              <a:t>รวม 44 คน </a:t>
            </a:r>
          </a:p>
          <a:p>
            <a:pPr algn="ctr"/>
            <a:r>
              <a:rPr lang="th-TH" sz="2000" dirty="0" smtClean="0"/>
              <a:t>คิดเป็นร้อยละ 8.45</a:t>
            </a:r>
            <a:endParaRPr lang="th-TH" sz="2000" dirty="0"/>
          </a:p>
        </p:txBody>
      </p:sp>
      <p:sp>
        <p:nvSpPr>
          <p:cNvPr id="10" name="TextBox 9"/>
          <p:cNvSpPr txBox="1"/>
          <p:nvPr/>
        </p:nvSpPr>
        <p:spPr>
          <a:xfrm>
            <a:off x="6565806" y="3861048"/>
            <a:ext cx="1629012" cy="175432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dirty="0" smtClean="0"/>
              <a:t>กลุ่มติดเตียง</a:t>
            </a:r>
          </a:p>
          <a:p>
            <a:pPr algn="ctr"/>
            <a:r>
              <a:rPr lang="th-TH" sz="2000" dirty="0" smtClean="0"/>
              <a:t>ชาย 5 คน</a:t>
            </a:r>
          </a:p>
          <a:p>
            <a:pPr algn="ctr"/>
            <a:r>
              <a:rPr lang="th-TH" sz="2000" dirty="0" smtClean="0"/>
              <a:t>หญิง  1 คน</a:t>
            </a:r>
          </a:p>
          <a:p>
            <a:pPr algn="ctr"/>
            <a:r>
              <a:rPr lang="th-TH" sz="2000" dirty="0" smtClean="0"/>
              <a:t>รวม </a:t>
            </a:r>
            <a:r>
              <a:rPr lang="th-TH" sz="2000" dirty="0"/>
              <a:t>6</a:t>
            </a:r>
            <a:r>
              <a:rPr lang="th-TH" sz="2000" dirty="0" smtClean="0"/>
              <a:t> คน</a:t>
            </a:r>
          </a:p>
          <a:p>
            <a:pPr algn="ctr"/>
            <a:r>
              <a:rPr lang="th-TH" sz="2000" dirty="0" smtClean="0"/>
              <a:t>คิดเป็นร้อยละ 1.15</a:t>
            </a:r>
            <a:endParaRPr lang="th-TH" sz="2000" dirty="0"/>
          </a:p>
        </p:txBody>
      </p:sp>
    </p:spTree>
    <p:extLst>
      <p:ext uri="{BB962C8B-B14F-4D97-AF65-F5344CB8AC3E}">
        <p14:creationId xmlns:p14="http://schemas.microsoft.com/office/powerpoint/2010/main" xmlns="" val="705151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สี่เหลี่ยมผืนผ้ามุมมน 2"/>
          <p:cNvSpPr/>
          <p:nvPr/>
        </p:nvSpPr>
        <p:spPr>
          <a:xfrm>
            <a:off x="493286" y="4149080"/>
            <a:ext cx="2118189" cy="432048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dirty="0" smtClean="0">
                <a:solidFill>
                  <a:srgbClr val="002060"/>
                </a:solidFill>
              </a:rPr>
              <a:t>รพสต./อสม. </a:t>
            </a:r>
            <a:r>
              <a:rPr lang="th-TH" dirty="0" err="1" smtClean="0">
                <a:solidFill>
                  <a:srgbClr val="002060"/>
                </a:solidFill>
              </a:rPr>
              <a:t>อผส</a:t>
            </a:r>
            <a:r>
              <a:rPr lang="th-TH" dirty="0" smtClean="0">
                <a:solidFill>
                  <a:srgbClr val="002060"/>
                </a:solidFill>
              </a:rPr>
              <a:t>.</a:t>
            </a:r>
            <a:endParaRPr lang="th-TH" dirty="0">
              <a:solidFill>
                <a:srgbClr val="002060"/>
              </a:solidFill>
            </a:endParaRPr>
          </a:p>
        </p:txBody>
      </p:sp>
      <p:sp>
        <p:nvSpPr>
          <p:cNvPr id="4" name="สี่เหลี่ยมผืนผ้ามุมมน 3"/>
          <p:cNvSpPr/>
          <p:nvPr/>
        </p:nvSpPr>
        <p:spPr>
          <a:xfrm>
            <a:off x="467544" y="2204864"/>
            <a:ext cx="1728192" cy="864096"/>
          </a:xfrm>
          <a:prstGeom prst="round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002060"/>
                </a:solidFill>
              </a:rPr>
              <a:t>ข้อมูล/ปัญหา</a:t>
            </a:r>
            <a:endParaRPr lang="th-TH" dirty="0">
              <a:ln w="17780" cmpd="sng">
                <a:solidFill>
                  <a:schemeClr val="tx1"/>
                </a:solidFill>
                <a:prstDash val="solid"/>
                <a:miter lim="800000"/>
              </a:ln>
              <a:solidFill>
                <a:srgbClr val="002060"/>
              </a:solidFill>
            </a:endParaRPr>
          </a:p>
        </p:txBody>
      </p:sp>
      <p:sp>
        <p:nvSpPr>
          <p:cNvPr id="5" name="สี่เหลี่ยมผืนผ้ามุมมน 4"/>
          <p:cNvSpPr/>
          <p:nvPr/>
        </p:nvSpPr>
        <p:spPr>
          <a:xfrm>
            <a:off x="2902533" y="2171495"/>
            <a:ext cx="2607872" cy="864096"/>
          </a:xfrm>
          <a:prstGeom prst="round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002060"/>
                </a:solidFill>
              </a:rPr>
              <a:t>วางแผน/เสนอโครงการ</a:t>
            </a:r>
            <a:endParaRPr lang="th-TH" dirty="0">
              <a:ln w="17780" cmpd="sng">
                <a:solidFill>
                  <a:schemeClr val="tx1"/>
                </a:solidFill>
                <a:prstDash val="solid"/>
                <a:miter lim="800000"/>
              </a:ln>
              <a:solidFill>
                <a:srgbClr val="002060"/>
              </a:solidFill>
            </a:endParaRPr>
          </a:p>
        </p:txBody>
      </p:sp>
      <p:sp>
        <p:nvSpPr>
          <p:cNvPr id="6" name="สี่เหลี่ยมผืนผ้ามุมมน 5"/>
          <p:cNvSpPr/>
          <p:nvPr/>
        </p:nvSpPr>
        <p:spPr>
          <a:xfrm>
            <a:off x="6372200" y="2204864"/>
            <a:ext cx="2016224" cy="864096"/>
          </a:xfrm>
          <a:prstGeom prst="round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002060"/>
                </a:solidFill>
              </a:rPr>
              <a:t>อนุมัติงบประมาณ</a:t>
            </a:r>
            <a:endParaRPr lang="th-TH" dirty="0">
              <a:ln w="17780" cmpd="sng">
                <a:solidFill>
                  <a:schemeClr val="tx1"/>
                </a:solidFill>
                <a:prstDash val="solid"/>
                <a:miter lim="800000"/>
              </a:ln>
              <a:solidFill>
                <a:srgbClr val="002060"/>
              </a:solidFill>
            </a:endParaRPr>
          </a:p>
        </p:txBody>
      </p:sp>
      <p:sp>
        <p:nvSpPr>
          <p:cNvPr id="7" name="สี่เหลี่ยมผืนผ้ามุมมน 6"/>
          <p:cNvSpPr/>
          <p:nvPr/>
        </p:nvSpPr>
        <p:spPr>
          <a:xfrm>
            <a:off x="2946110" y="4149080"/>
            <a:ext cx="2788524" cy="432048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dirty="0" smtClean="0">
                <a:solidFill>
                  <a:srgbClr val="002060"/>
                </a:solidFill>
              </a:rPr>
              <a:t>อบต./รพสต./อสม./ชมรม</a:t>
            </a:r>
            <a:endParaRPr lang="th-TH" dirty="0">
              <a:solidFill>
                <a:srgbClr val="002060"/>
              </a:solidFill>
            </a:endParaRPr>
          </a:p>
        </p:txBody>
      </p:sp>
      <p:sp>
        <p:nvSpPr>
          <p:cNvPr id="8" name="สี่เหลี่ยมผืนผ้ามุมมน 7"/>
          <p:cNvSpPr/>
          <p:nvPr/>
        </p:nvSpPr>
        <p:spPr>
          <a:xfrm>
            <a:off x="6192793" y="4143008"/>
            <a:ext cx="2520280" cy="432048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dirty="0" smtClean="0">
                <a:solidFill>
                  <a:srgbClr val="002060"/>
                </a:solidFill>
              </a:rPr>
              <a:t>คณะกรรมการกองทุนฯ</a:t>
            </a:r>
            <a:endParaRPr lang="th-TH" dirty="0">
              <a:solidFill>
                <a:srgbClr val="002060"/>
              </a:solidFill>
            </a:endParaRPr>
          </a:p>
        </p:txBody>
      </p:sp>
      <p:cxnSp>
        <p:nvCxnSpPr>
          <p:cNvPr id="10" name="ลูกศรเชื่อมต่อแบบตรง 9"/>
          <p:cNvCxnSpPr/>
          <p:nvPr/>
        </p:nvCxnSpPr>
        <p:spPr>
          <a:xfrm flipV="1">
            <a:off x="1339447" y="3246344"/>
            <a:ext cx="0" cy="773673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ลูกศรเชื่อมต่อแบบตรง 10"/>
          <p:cNvCxnSpPr/>
          <p:nvPr/>
        </p:nvCxnSpPr>
        <p:spPr>
          <a:xfrm flipH="1" flipV="1">
            <a:off x="4206465" y="3205734"/>
            <a:ext cx="4" cy="85489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ลูกศรเชื่อมต่อแบบตรง 11"/>
          <p:cNvCxnSpPr/>
          <p:nvPr/>
        </p:nvCxnSpPr>
        <p:spPr>
          <a:xfrm flipV="1">
            <a:off x="7380312" y="3205736"/>
            <a:ext cx="0" cy="85488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" name="ลูกศรเชื่อมต่อแบบตรง 16"/>
          <p:cNvCxnSpPr/>
          <p:nvPr/>
        </p:nvCxnSpPr>
        <p:spPr>
          <a:xfrm>
            <a:off x="2251435" y="2645915"/>
            <a:ext cx="520365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8" name="ลูกศรเชื่อมต่อแบบตรง 17"/>
          <p:cNvCxnSpPr/>
          <p:nvPr/>
        </p:nvCxnSpPr>
        <p:spPr>
          <a:xfrm flipV="1">
            <a:off x="5544721" y="2653275"/>
            <a:ext cx="648072" cy="1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8" name="สี่เหลี่ยมผืนผ้ามุมมน 27"/>
          <p:cNvSpPr/>
          <p:nvPr/>
        </p:nvSpPr>
        <p:spPr>
          <a:xfrm>
            <a:off x="653611" y="5093401"/>
            <a:ext cx="2016224" cy="648072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002060"/>
                </a:solidFill>
              </a:rPr>
              <a:t>การดำเนินงาน</a:t>
            </a:r>
            <a:endParaRPr lang="th-TH" dirty="0">
              <a:ln w="17780" cmpd="sng">
                <a:solidFill>
                  <a:schemeClr val="tx1"/>
                </a:solidFill>
                <a:prstDash val="solid"/>
                <a:miter lim="800000"/>
              </a:ln>
              <a:solidFill>
                <a:srgbClr val="002060"/>
              </a:solidFill>
            </a:endParaRPr>
          </a:p>
        </p:txBody>
      </p:sp>
      <p:sp>
        <p:nvSpPr>
          <p:cNvPr id="29" name="สี่เหลี่ยมผืนผ้ามุมมน 28"/>
          <p:cNvSpPr/>
          <p:nvPr/>
        </p:nvSpPr>
        <p:spPr>
          <a:xfrm>
            <a:off x="3080232" y="5201413"/>
            <a:ext cx="2931928" cy="432048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dirty="0" smtClean="0">
                <a:solidFill>
                  <a:srgbClr val="002060"/>
                </a:solidFill>
              </a:rPr>
              <a:t>รพสต. + อสม. อผส + อบต.</a:t>
            </a:r>
            <a:endParaRPr lang="th-TH" dirty="0">
              <a:solidFill>
                <a:srgbClr val="002060"/>
              </a:solidFill>
            </a:endParaRPr>
          </a:p>
        </p:txBody>
      </p:sp>
      <p:sp>
        <p:nvSpPr>
          <p:cNvPr id="35" name="ชื่อเรื่อง 1"/>
          <p:cNvSpPr txBox="1">
            <a:spLocks/>
          </p:cNvSpPr>
          <p:nvPr/>
        </p:nvSpPr>
        <p:spPr>
          <a:xfrm>
            <a:off x="1979712" y="431510"/>
            <a:ext cx="5021802" cy="54006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 fontScale="6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h-TH" sz="5800" b="1" dirty="0" smtClean="0">
                <a:solidFill>
                  <a:schemeClr val="accent6">
                    <a:lumMod val="75000"/>
                  </a:schemeClr>
                </a:solidFill>
                <a:latin typeface="TH SarabunPSK" pitchFamily="34" charset="-34"/>
                <a:cs typeface="+mn-cs"/>
              </a:rPr>
              <a:t>การจัดทำแผนดำเนินงานด้านผู้สูงอายุ</a:t>
            </a:r>
          </a:p>
          <a:p>
            <a:endParaRPr lang="th-TH" sz="3600" b="1" dirty="0">
              <a:solidFill>
                <a:schemeClr val="accent6">
                  <a:lumMod val="75000"/>
                </a:schemeClr>
              </a:solidFill>
              <a:latin typeface="TH SarabunPSK" pitchFamily="34" charset="-3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17923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มุมมน 1"/>
          <p:cNvSpPr/>
          <p:nvPr/>
        </p:nvSpPr>
        <p:spPr>
          <a:xfrm>
            <a:off x="707766" y="3458294"/>
            <a:ext cx="1728193" cy="432048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dirty="0" smtClean="0">
                <a:solidFill>
                  <a:srgbClr val="002060"/>
                </a:solidFill>
              </a:rPr>
              <a:t>กลุ่มติดบ้าน</a:t>
            </a:r>
            <a:endParaRPr lang="th-TH" dirty="0">
              <a:solidFill>
                <a:srgbClr val="002060"/>
              </a:solidFill>
            </a:endParaRPr>
          </a:p>
        </p:txBody>
      </p:sp>
      <p:sp>
        <p:nvSpPr>
          <p:cNvPr id="3" name="สี่เหลี่ยมผืนผ้ามุมมน 2"/>
          <p:cNvSpPr/>
          <p:nvPr/>
        </p:nvSpPr>
        <p:spPr>
          <a:xfrm>
            <a:off x="693840" y="2263643"/>
            <a:ext cx="1656184" cy="432048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dirty="0" smtClean="0">
                <a:solidFill>
                  <a:srgbClr val="002060"/>
                </a:solidFill>
              </a:rPr>
              <a:t>กลุ่มติดสังคม</a:t>
            </a:r>
            <a:endParaRPr lang="th-TH" dirty="0">
              <a:solidFill>
                <a:srgbClr val="002060"/>
              </a:solidFill>
            </a:endParaRPr>
          </a:p>
        </p:txBody>
      </p:sp>
      <p:sp>
        <p:nvSpPr>
          <p:cNvPr id="4" name="สี่เหลี่ยมผืนผ้ามุมมน 3"/>
          <p:cNvSpPr/>
          <p:nvPr/>
        </p:nvSpPr>
        <p:spPr>
          <a:xfrm>
            <a:off x="707766" y="4410547"/>
            <a:ext cx="1779656" cy="432048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1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dirty="0" smtClean="0">
                <a:solidFill>
                  <a:srgbClr val="002060"/>
                </a:solidFill>
              </a:rPr>
              <a:t>กลุ่มติดเตียง</a:t>
            </a:r>
            <a:endParaRPr lang="th-TH" dirty="0"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721440" y="2002613"/>
            <a:ext cx="627302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dirty="0" smtClean="0">
                <a:sym typeface="Monotype Sorts"/>
              </a:rPr>
              <a:t> </a:t>
            </a:r>
            <a:r>
              <a:rPr lang="th-TH" dirty="0" smtClean="0"/>
              <a:t>โครงการโรงเรียนผู้สูงอายุ</a:t>
            </a:r>
          </a:p>
          <a:p>
            <a:r>
              <a:rPr lang="th-TH" dirty="0" smtClean="0">
                <a:sym typeface="Monotype Sorts"/>
              </a:rPr>
              <a:t> โครงการส่งเสริมความรู้เรื่องพ้นภัยข้อเข้าเสื่อมด้วยวิถีชุมชน</a:t>
            </a:r>
            <a:endParaRPr lang="th-TH" dirty="0"/>
          </a:p>
        </p:txBody>
      </p:sp>
      <p:sp>
        <p:nvSpPr>
          <p:cNvPr id="7" name="TextBox 6"/>
          <p:cNvSpPr txBox="1"/>
          <p:nvPr/>
        </p:nvSpPr>
        <p:spPr>
          <a:xfrm>
            <a:off x="2700503" y="3544326"/>
            <a:ext cx="62979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dirty="0" smtClean="0">
                <a:sym typeface="Monotype Sorts"/>
              </a:rPr>
              <a:t> </a:t>
            </a:r>
            <a:r>
              <a:rPr lang="th-TH" dirty="0" smtClean="0"/>
              <a:t>โครงการส่งเสริมความปลอดภัยสำหรับผู้สูงอายุ ผู้พิการ</a:t>
            </a:r>
            <a:endParaRPr lang="th-TH" dirty="0"/>
          </a:p>
        </p:txBody>
      </p:sp>
      <p:sp>
        <p:nvSpPr>
          <p:cNvPr id="8" name="TextBox 7"/>
          <p:cNvSpPr txBox="1"/>
          <p:nvPr/>
        </p:nvSpPr>
        <p:spPr>
          <a:xfrm>
            <a:off x="2700503" y="4415349"/>
            <a:ext cx="6048672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Monotype Sorts" pitchFamily="2" charset="2"/>
              <a:buChar char="u"/>
            </a:pPr>
            <a:r>
              <a:rPr lang="th-TH" dirty="0" smtClean="0"/>
              <a:t>โครงการมอบความห่วงใยให้ผู้สูงอายุ ผู้พิการและผู้ป่วยติดเตียง</a:t>
            </a:r>
          </a:p>
          <a:p>
            <a:pPr marL="457200" indent="-457200">
              <a:buFont typeface="Monotype Sorts" pitchFamily="2" charset="2"/>
              <a:buChar char="u"/>
            </a:pPr>
            <a:r>
              <a:rPr lang="th-TH" dirty="0" smtClean="0"/>
              <a:t>โครงการด้วยรัก ห่วงใย ใส่ใจ ผู้สูงอายุ ผู้ป่วยติดเตียง </a:t>
            </a:r>
          </a:p>
          <a:p>
            <a:r>
              <a:rPr lang="th-TH" sz="2000" dirty="0"/>
              <a:t> </a:t>
            </a:r>
            <a:r>
              <a:rPr lang="th-TH" sz="2000" dirty="0" smtClean="0"/>
              <a:t>       (</a:t>
            </a:r>
            <a:r>
              <a:rPr lang="en-US" sz="2000" dirty="0" smtClean="0"/>
              <a:t>By Care giver</a:t>
            </a:r>
            <a:r>
              <a:rPr lang="th-TH" sz="2000" dirty="0" smtClean="0"/>
              <a:t>)</a:t>
            </a:r>
          </a:p>
        </p:txBody>
      </p:sp>
      <p:sp>
        <p:nvSpPr>
          <p:cNvPr id="10" name="ชื่อเรื่อง 1"/>
          <p:cNvSpPr txBox="1">
            <a:spLocks/>
          </p:cNvSpPr>
          <p:nvPr/>
        </p:nvSpPr>
        <p:spPr>
          <a:xfrm>
            <a:off x="2095944" y="764704"/>
            <a:ext cx="5021802" cy="72025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h-TH" sz="3500" b="1" dirty="0" smtClean="0">
                <a:solidFill>
                  <a:schemeClr val="accent6">
                    <a:lumMod val="75000"/>
                  </a:schemeClr>
                </a:solidFill>
                <a:latin typeface="TH SarabunPSK" pitchFamily="34" charset="-34"/>
                <a:cs typeface="+mn-cs"/>
              </a:rPr>
              <a:t>โครงการเพื่อผู้สูงอายุ ปี 2559</a:t>
            </a:r>
          </a:p>
          <a:p>
            <a:endParaRPr lang="th-TH" sz="3500" b="1" dirty="0">
              <a:solidFill>
                <a:schemeClr val="accent6">
                  <a:lumMod val="75000"/>
                </a:schemeClr>
              </a:solidFill>
              <a:latin typeface="TH SarabunPSK" pitchFamily="34" charset="-3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64309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395536" y="460334"/>
            <a:ext cx="8352928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h-TH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DSN ArKorn" pitchFamily="2" charset="-34"/>
                <a:cs typeface="DSN ArKorn" pitchFamily="2" charset="-34"/>
              </a:rPr>
              <a:t>การดูแลผู้สูงอายุ กลุ่มติดบ้านและกลุ่มติดเตียง </a:t>
            </a:r>
            <a:endParaRPr lang="th-TH" sz="36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DSN ArKorn" pitchFamily="2" charset="-34"/>
              <a:cs typeface="DSN ArKorn" pitchFamily="2" charset="-34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962" t="6294" r="22108" b="17638"/>
          <a:stretch/>
        </p:blipFill>
        <p:spPr bwMode="auto">
          <a:xfrm>
            <a:off x="6156176" y="1556792"/>
            <a:ext cx="2400331" cy="17253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3" name="Picture 5" descr="C:\Users\Administrator.2RC987QIHBK3M1E\Pictures\กิจกรรมเยี่ยมบ้าน\หมู่ 6\6.นายจีรศักดิ์ พึ่งโต (3)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1534" t="5983" r="8613" b="35970"/>
          <a:stretch/>
        </p:blipFill>
        <p:spPr bwMode="auto">
          <a:xfrm>
            <a:off x="3491880" y="1556626"/>
            <a:ext cx="2362150" cy="17180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4013" t="23959" r="46784" b="35983"/>
          <a:stretch/>
        </p:blipFill>
        <p:spPr bwMode="auto">
          <a:xfrm>
            <a:off x="755576" y="3535650"/>
            <a:ext cx="2437165" cy="18794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0380" t="7845" r="21743" b="31252"/>
          <a:stretch/>
        </p:blipFill>
        <p:spPr bwMode="auto">
          <a:xfrm>
            <a:off x="755576" y="1549358"/>
            <a:ext cx="2412377" cy="17253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" name="รูปภาพ 2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 xmlns="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1182"/>
          <a:stretch/>
        </p:blipFill>
        <p:spPr>
          <a:xfrm>
            <a:off x="3469420" y="3563862"/>
            <a:ext cx="2384610" cy="18794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รูปภาพ 4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629" b="11201"/>
          <a:stretch/>
        </p:blipFill>
        <p:spPr>
          <a:xfrm>
            <a:off x="6125086" y="3569966"/>
            <a:ext cx="2431421" cy="18889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4289880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เทศบาล">
  <a:themeElements>
    <a:clrScheme name="ปลายสุด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เทศบาล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เทศบาล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ฤดูใบไม้ผลิ</Template>
  <TotalTime>3611</TotalTime>
  <Words>576</Words>
  <Application>Microsoft Office PowerPoint</Application>
  <PresentationFormat>นำเสนอทางหน้าจอ (4:3)</PresentationFormat>
  <Paragraphs>112</Paragraphs>
  <Slides>32</Slides>
  <Notes>1</Notes>
  <HiddenSlides>0</HiddenSlides>
  <MMClips>0</MMClips>
  <ScaleCrop>false</ScaleCrop>
  <HeadingPairs>
    <vt:vector size="4" baseType="variant">
      <vt:variant>
        <vt:lpstr>ชุดรูปแบบ</vt:lpstr>
      </vt:variant>
      <vt:variant>
        <vt:i4>1</vt:i4>
      </vt:variant>
      <vt:variant>
        <vt:lpstr>ชื่อเรื่องภาพนิ่ง</vt:lpstr>
      </vt:variant>
      <vt:variant>
        <vt:i4>32</vt:i4>
      </vt:variant>
    </vt:vector>
  </HeadingPairs>
  <TitlesOfParts>
    <vt:vector size="33" baseType="lpstr">
      <vt:lpstr>เทศบาล</vt:lpstr>
      <vt:lpstr>กองทุนหลักประกันสุขภาพตำบลสิงหนาท</vt:lpstr>
      <vt:lpstr>งบประมาณ  รับจาก สปสช.             152,685  บาท   อบต.สมทบ                    70,000  บาท    รวมเป็นเงิน                               222,685  บาท   </vt:lpstr>
      <vt:lpstr>ภาพนิ่ง 3</vt:lpstr>
      <vt:lpstr>ภาพนิ่ง 4</vt:lpstr>
      <vt:lpstr>ภาพนิ่ง 5</vt:lpstr>
      <vt:lpstr>ภาพนิ่ง 6</vt:lpstr>
      <vt:lpstr>ภาพนิ่ง 7</vt:lpstr>
      <vt:lpstr>ภาพนิ่ง 8</vt:lpstr>
      <vt:lpstr>ภาพนิ่ง 9</vt:lpstr>
      <vt:lpstr>ภาพนิ่ง 10</vt:lpstr>
      <vt:lpstr>ภาพนิ่ง 11</vt:lpstr>
      <vt:lpstr>ภาพนิ่ง 12</vt:lpstr>
      <vt:lpstr>ภาพนิ่ง 13</vt:lpstr>
      <vt:lpstr>ภาพนิ่ง 14</vt:lpstr>
      <vt:lpstr>ภาพนิ่ง 15</vt:lpstr>
      <vt:lpstr>ภาพนิ่ง 16</vt:lpstr>
      <vt:lpstr>ภาพนิ่ง 17</vt:lpstr>
      <vt:lpstr>ภาพนิ่ง 18</vt:lpstr>
      <vt:lpstr>ภาพนิ่ง 19</vt:lpstr>
      <vt:lpstr>ภาพนิ่ง 20</vt:lpstr>
      <vt:lpstr>ภาพนิ่ง 21</vt:lpstr>
      <vt:lpstr>ภาพนิ่ง 22</vt:lpstr>
      <vt:lpstr>ภาพนิ่ง 23</vt:lpstr>
      <vt:lpstr>ภาพนิ่ง 24</vt:lpstr>
      <vt:lpstr>ภาพนิ่ง 25</vt:lpstr>
      <vt:lpstr>ภาพนิ่ง 26</vt:lpstr>
      <vt:lpstr>ภาพนิ่ง 27</vt:lpstr>
      <vt:lpstr>ภาพนิ่ง 28</vt:lpstr>
      <vt:lpstr>ภาพนิ่ง 29</vt:lpstr>
      <vt:lpstr>ภาพนิ่ง 30</vt:lpstr>
      <vt:lpstr>ภาพนิ่ง 31</vt:lpstr>
      <vt:lpstr>ภาพนิ่ง 32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งานนำเสนอ PowerPoint</dc:title>
  <dc:creator>Windows User</dc:creator>
  <cp:lastModifiedBy>nantawan</cp:lastModifiedBy>
  <cp:revision>254</cp:revision>
  <cp:lastPrinted>2016-06-14T09:43:17Z</cp:lastPrinted>
  <dcterms:created xsi:type="dcterms:W3CDTF">2016-01-26T07:47:21Z</dcterms:created>
  <dcterms:modified xsi:type="dcterms:W3CDTF">2016-06-15T07:41:12Z</dcterms:modified>
</cp:coreProperties>
</file>