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notesMasterIdLst>
    <p:notesMasterId r:id="rId32"/>
  </p:notesMasterIdLst>
  <p:handoutMasterIdLst>
    <p:handoutMasterId r:id="rId33"/>
  </p:handoutMasterIdLst>
  <p:sldIdLst>
    <p:sldId id="272" r:id="rId2"/>
    <p:sldId id="313" r:id="rId3"/>
    <p:sldId id="315" r:id="rId4"/>
    <p:sldId id="300" r:id="rId5"/>
    <p:sldId id="301" r:id="rId6"/>
    <p:sldId id="307" r:id="rId7"/>
    <p:sldId id="308" r:id="rId8"/>
    <p:sldId id="306" r:id="rId9"/>
    <p:sldId id="267" r:id="rId10"/>
    <p:sldId id="355" r:id="rId11"/>
    <p:sldId id="352" r:id="rId12"/>
    <p:sldId id="310" r:id="rId13"/>
    <p:sldId id="350" r:id="rId14"/>
    <p:sldId id="351" r:id="rId15"/>
    <p:sldId id="353" r:id="rId16"/>
    <p:sldId id="354" r:id="rId17"/>
    <p:sldId id="320" r:id="rId18"/>
    <p:sldId id="309" r:id="rId19"/>
    <p:sldId id="324" r:id="rId20"/>
    <p:sldId id="322" r:id="rId21"/>
    <p:sldId id="318" r:id="rId22"/>
    <p:sldId id="328" r:id="rId23"/>
    <p:sldId id="344" r:id="rId24"/>
    <p:sldId id="323" r:id="rId25"/>
    <p:sldId id="325" r:id="rId26"/>
    <p:sldId id="341" r:id="rId27"/>
    <p:sldId id="319" r:id="rId28"/>
    <p:sldId id="349" r:id="rId29"/>
    <p:sldId id="346" r:id="rId30"/>
    <p:sldId id="329" r:id="rId31"/>
  </p:sldIdLst>
  <p:sldSz cx="9144000" cy="6858000" type="screen4x3"/>
  <p:notesSz cx="6742113" cy="9872663"/>
  <p:defaultTextStyle>
    <a:defPPr>
      <a:defRPr lang="th-TH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  <p:clrMru>
    <a:srgbClr val="CC0EA3"/>
    <a:srgbClr val="C31F65"/>
    <a:srgbClr val="66CCFF"/>
    <a:srgbClr val="66FF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675" autoAdjust="0"/>
    <p:restoredTop sz="94729" autoAdjust="0"/>
  </p:normalViewPr>
  <p:slideViewPr>
    <p:cSldViewPr>
      <p:cViewPr>
        <p:scale>
          <a:sx n="70" d="100"/>
          <a:sy n="70" d="100"/>
        </p:scale>
        <p:origin x="-158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EBAA78-F07A-4F90-85D1-A58CA31921B9}" type="doc">
      <dgm:prSet loTypeId="urn:microsoft.com/office/officeart/2005/8/layout/chevron2" loCatId="list" qsTypeId="urn:microsoft.com/office/officeart/2005/8/quickstyle/3d3" qsCatId="3D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3775D46A-B2C6-4249-B55A-454F34077382}">
      <dgm:prSet phldrT="[ข้อความ]" custT="1"/>
      <dgm:spPr/>
      <dgm:t>
        <a:bodyPr/>
        <a:lstStyle/>
        <a:p>
          <a:r>
            <a:rPr lang="en-US" sz="7200" b="1" dirty="0" smtClean="0">
              <a:solidFill>
                <a:srgbClr val="00B050"/>
              </a:solidFill>
              <a:latin typeface="Angsana New" pitchFamily="18" charset="-34"/>
              <a:cs typeface="Angsana New" pitchFamily="18" charset="-34"/>
            </a:rPr>
            <a:t>DHS</a:t>
          </a:r>
          <a:endParaRPr lang="en-US" sz="7200" b="1" dirty="0">
            <a:solidFill>
              <a:srgbClr val="00B050"/>
            </a:solidFill>
            <a:latin typeface="Angsana New" pitchFamily="18" charset="-34"/>
            <a:cs typeface="Angsana New" pitchFamily="18" charset="-34"/>
          </a:endParaRPr>
        </a:p>
      </dgm:t>
    </dgm:pt>
    <dgm:pt modelId="{63A52267-4078-4A5C-9081-96E8A8D45BA7}" type="parTrans" cxnId="{65FBA3A2-0093-470B-A4F5-0005E8A9479F}">
      <dgm:prSet/>
      <dgm:spPr/>
      <dgm:t>
        <a:bodyPr/>
        <a:lstStyle/>
        <a:p>
          <a:endParaRPr lang="en-US"/>
        </a:p>
      </dgm:t>
    </dgm:pt>
    <dgm:pt modelId="{2354D54B-74B9-423D-9138-1FF2B0C38320}" type="sibTrans" cxnId="{65FBA3A2-0093-470B-A4F5-0005E8A9479F}">
      <dgm:prSet/>
      <dgm:spPr/>
      <dgm:t>
        <a:bodyPr/>
        <a:lstStyle/>
        <a:p>
          <a:endParaRPr lang="en-US"/>
        </a:p>
      </dgm:t>
    </dgm:pt>
    <dgm:pt modelId="{C5EAB9FB-8FF3-480E-966F-0DCDCAE129E3}">
      <dgm:prSet phldrT="[ข้อความ]" custT="1"/>
      <dgm:spPr/>
      <dgm:t>
        <a:bodyPr/>
        <a:lstStyle/>
        <a:p>
          <a:r>
            <a:rPr lang="th-TH" sz="3600" dirty="0" smtClean="0">
              <a:latin typeface="Angsana New" pitchFamily="18" charset="-34"/>
              <a:cs typeface="Angsana New" pitchFamily="18" charset="-34"/>
            </a:rPr>
            <a:t>คลินิกแพทย์นอกเวลา รพ.สต.คานหาม</a:t>
          </a:r>
          <a:endParaRPr lang="en-US" sz="3600" dirty="0">
            <a:latin typeface="Angsana New" pitchFamily="18" charset="-34"/>
            <a:cs typeface="Angsana New" pitchFamily="18" charset="-34"/>
          </a:endParaRPr>
        </a:p>
      </dgm:t>
    </dgm:pt>
    <dgm:pt modelId="{0E00DD2D-20CC-4AA7-898E-72BF987C17C3}" type="parTrans" cxnId="{DE2220EA-A8AB-4736-9CDA-D8B2EC6F8D51}">
      <dgm:prSet/>
      <dgm:spPr/>
      <dgm:t>
        <a:bodyPr/>
        <a:lstStyle/>
        <a:p>
          <a:endParaRPr lang="en-US"/>
        </a:p>
      </dgm:t>
    </dgm:pt>
    <dgm:pt modelId="{81F1D427-299C-4A49-8F68-7E74E704C2F2}" type="sibTrans" cxnId="{DE2220EA-A8AB-4736-9CDA-D8B2EC6F8D51}">
      <dgm:prSet/>
      <dgm:spPr/>
      <dgm:t>
        <a:bodyPr/>
        <a:lstStyle/>
        <a:p>
          <a:endParaRPr lang="en-US"/>
        </a:p>
      </dgm:t>
    </dgm:pt>
    <dgm:pt modelId="{8912E98E-F64A-4F0C-8F7F-B7C447B20D6D}">
      <dgm:prSet phldrT="[ข้อความ]" custT="1"/>
      <dgm:spPr/>
      <dgm:t>
        <a:bodyPr/>
        <a:lstStyle/>
        <a:p>
          <a:r>
            <a:rPr lang="th-TH" sz="3600" dirty="0" smtClean="0">
              <a:latin typeface="Angsana New" pitchFamily="18" charset="-34"/>
              <a:cs typeface="Angsana New" pitchFamily="18" charset="-34"/>
            </a:rPr>
            <a:t>ทำให้เกิดความไว้วางใจจากชุมชน   ใกล้บ้าน ใกล้ใจ</a:t>
          </a:r>
          <a:endParaRPr lang="en-US" sz="3600" dirty="0">
            <a:latin typeface="Angsana New" pitchFamily="18" charset="-34"/>
            <a:cs typeface="Angsana New" pitchFamily="18" charset="-34"/>
          </a:endParaRPr>
        </a:p>
      </dgm:t>
    </dgm:pt>
    <dgm:pt modelId="{EDCAAA68-EC4F-48EE-A2A6-7964F2A5CFC7}" type="parTrans" cxnId="{73F35554-F7FD-4149-84C8-CBFD1FBCF180}">
      <dgm:prSet/>
      <dgm:spPr/>
      <dgm:t>
        <a:bodyPr/>
        <a:lstStyle/>
        <a:p>
          <a:endParaRPr lang="en-US"/>
        </a:p>
      </dgm:t>
    </dgm:pt>
    <dgm:pt modelId="{C60084BB-824D-496D-BD23-F2C0AC45A7AF}" type="sibTrans" cxnId="{73F35554-F7FD-4149-84C8-CBFD1FBCF180}">
      <dgm:prSet/>
      <dgm:spPr/>
      <dgm:t>
        <a:bodyPr/>
        <a:lstStyle/>
        <a:p>
          <a:endParaRPr lang="en-US"/>
        </a:p>
      </dgm:t>
    </dgm:pt>
    <dgm:pt modelId="{386787DE-2915-4A9E-926D-D100494F4A4A}">
      <dgm:prSet phldrT="[ข้อความ]" custT="1"/>
      <dgm:spPr/>
      <dgm:t>
        <a:bodyPr/>
        <a:lstStyle/>
        <a:p>
          <a:r>
            <a:rPr lang="en-US" sz="7200" b="1" dirty="0" smtClean="0">
              <a:solidFill>
                <a:srgbClr val="FF0000"/>
              </a:solidFill>
              <a:latin typeface="Angsana New" pitchFamily="18" charset="-34"/>
              <a:cs typeface="Angsana New" pitchFamily="18" charset="-34"/>
            </a:rPr>
            <a:t>NCD</a:t>
          </a:r>
          <a:endParaRPr lang="en-US" sz="7200" b="1" dirty="0">
            <a:solidFill>
              <a:srgbClr val="FF0000"/>
            </a:solidFill>
            <a:latin typeface="Angsana New" pitchFamily="18" charset="-34"/>
            <a:cs typeface="Angsana New" pitchFamily="18" charset="-34"/>
          </a:endParaRPr>
        </a:p>
      </dgm:t>
    </dgm:pt>
    <dgm:pt modelId="{AD1FD291-303E-4ACD-A622-E8DE73530D2C}" type="parTrans" cxnId="{EA38777D-48E4-4612-BD43-A5A18D165DD7}">
      <dgm:prSet/>
      <dgm:spPr/>
      <dgm:t>
        <a:bodyPr/>
        <a:lstStyle/>
        <a:p>
          <a:endParaRPr lang="en-US"/>
        </a:p>
      </dgm:t>
    </dgm:pt>
    <dgm:pt modelId="{3013098F-9ADF-4956-8B4A-7DFD9AC748D1}" type="sibTrans" cxnId="{EA38777D-48E4-4612-BD43-A5A18D165DD7}">
      <dgm:prSet/>
      <dgm:spPr/>
      <dgm:t>
        <a:bodyPr/>
        <a:lstStyle/>
        <a:p>
          <a:endParaRPr lang="en-US"/>
        </a:p>
      </dgm:t>
    </dgm:pt>
    <dgm:pt modelId="{43FC019E-7049-405A-BB72-32E41B04D5AE}">
      <dgm:prSet phldrT="[ข้อความ]" custT="1"/>
      <dgm:spPr/>
      <dgm:t>
        <a:bodyPr/>
        <a:lstStyle/>
        <a:p>
          <a:r>
            <a:rPr lang="th-TH" sz="3600" dirty="0" smtClean="0">
              <a:latin typeface="Angsana New" pitchFamily="18" charset="-34"/>
              <a:cs typeface="Angsana New" pitchFamily="18" charset="-34"/>
            </a:rPr>
            <a:t>คลินิกโรคเรื้อรัง </a:t>
          </a:r>
          <a:r>
            <a:rPr lang="th-TH" sz="3600" dirty="0" err="1" smtClean="0">
              <a:latin typeface="Angsana New" pitchFamily="18" charset="-34"/>
              <a:cs typeface="Angsana New" pitchFamily="18" charset="-34"/>
            </a:rPr>
            <a:t>ศสมช.</a:t>
          </a:r>
          <a:r>
            <a:rPr lang="th-TH" sz="3600" dirty="0" smtClean="0">
              <a:latin typeface="Angsana New" pitchFamily="18" charset="-34"/>
              <a:cs typeface="Angsana New" pitchFamily="18" charset="-34"/>
            </a:rPr>
            <a:t>  ม.4 วัดคานหาม  ทุกวันอังคาร</a:t>
          </a:r>
          <a:endParaRPr lang="en-US" sz="3600" dirty="0">
            <a:latin typeface="Angsana New" pitchFamily="18" charset="-34"/>
            <a:cs typeface="Angsana New" pitchFamily="18" charset="-34"/>
          </a:endParaRPr>
        </a:p>
      </dgm:t>
    </dgm:pt>
    <dgm:pt modelId="{6E130051-3E9B-4596-A3FA-4B1B09F6CED4}" type="parTrans" cxnId="{C91D397A-1AA8-4078-AE30-CA4C624B8C30}">
      <dgm:prSet/>
      <dgm:spPr/>
      <dgm:t>
        <a:bodyPr/>
        <a:lstStyle/>
        <a:p>
          <a:endParaRPr lang="en-US"/>
        </a:p>
      </dgm:t>
    </dgm:pt>
    <dgm:pt modelId="{26566B76-B30F-4BA5-95DE-1C80E25BD64E}" type="sibTrans" cxnId="{C91D397A-1AA8-4078-AE30-CA4C624B8C30}">
      <dgm:prSet/>
      <dgm:spPr/>
      <dgm:t>
        <a:bodyPr/>
        <a:lstStyle/>
        <a:p>
          <a:endParaRPr lang="en-US"/>
        </a:p>
      </dgm:t>
    </dgm:pt>
    <dgm:pt modelId="{484991CE-5132-4C65-B898-A93DF79C2489}">
      <dgm:prSet phldrT="[ข้อความ]" custT="1"/>
      <dgm:spPr/>
      <dgm:t>
        <a:bodyPr/>
        <a:lstStyle/>
        <a:p>
          <a:r>
            <a:rPr lang="th-TH" sz="3600" dirty="0" smtClean="0">
              <a:latin typeface="Angsana New" pitchFamily="18" charset="-34"/>
              <a:cs typeface="Angsana New" pitchFamily="18" charset="-34"/>
            </a:rPr>
            <a:t>เข้าถึงประชาชน เข้าใจชุมชน เป็นส่วนหนึ่งของชุมชน</a:t>
          </a:r>
          <a:endParaRPr lang="en-US" sz="3600" dirty="0">
            <a:latin typeface="Angsana New" pitchFamily="18" charset="-34"/>
            <a:cs typeface="Angsana New" pitchFamily="18" charset="-34"/>
          </a:endParaRPr>
        </a:p>
      </dgm:t>
    </dgm:pt>
    <dgm:pt modelId="{7180A6FB-F5F0-451E-B232-376D4411780D}" type="parTrans" cxnId="{764FB748-6E0B-4216-9F1E-B0DB1448BC46}">
      <dgm:prSet/>
      <dgm:spPr/>
      <dgm:t>
        <a:bodyPr/>
        <a:lstStyle/>
        <a:p>
          <a:endParaRPr lang="en-US"/>
        </a:p>
      </dgm:t>
    </dgm:pt>
    <dgm:pt modelId="{5BF401DF-0F6E-4AC3-8813-D83ADB0A8899}" type="sibTrans" cxnId="{764FB748-6E0B-4216-9F1E-B0DB1448BC46}">
      <dgm:prSet/>
      <dgm:spPr/>
      <dgm:t>
        <a:bodyPr/>
        <a:lstStyle/>
        <a:p>
          <a:endParaRPr lang="en-US"/>
        </a:p>
      </dgm:t>
    </dgm:pt>
    <dgm:pt modelId="{83F9D10F-B94C-4616-86AF-086DA3977C82}">
      <dgm:prSet phldrT="[ข้อความ]" custT="1"/>
      <dgm:spPr/>
      <dgm:t>
        <a:bodyPr vert="horz" anchor="t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th-TH" sz="3600" b="1" dirty="0" smtClean="0">
              <a:solidFill>
                <a:srgbClr val="CC0EA3"/>
              </a:solidFill>
              <a:latin typeface="Angsana New" pitchFamily="18" charset="-34"/>
              <a:cs typeface="Angsana New" pitchFamily="18" charset="-34"/>
            </a:rPr>
            <a:t>เยี่ยมบ้าน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th-TH" sz="3600" b="1" dirty="0" smtClean="0">
              <a:solidFill>
                <a:srgbClr val="CC0EA3"/>
              </a:solidFill>
              <a:latin typeface="Angsana New" pitchFamily="18" charset="-34"/>
              <a:cs typeface="Angsana New" pitchFamily="18" charset="-34"/>
            </a:rPr>
            <a:t>คุณภาพ</a:t>
          </a:r>
          <a:endParaRPr lang="en-US" sz="3600" b="1" dirty="0">
            <a:solidFill>
              <a:srgbClr val="CC0EA3"/>
            </a:solidFill>
            <a:latin typeface="Angsana New" pitchFamily="18" charset="-34"/>
            <a:cs typeface="Angsana New" pitchFamily="18" charset="-34"/>
          </a:endParaRPr>
        </a:p>
      </dgm:t>
    </dgm:pt>
    <dgm:pt modelId="{D5384539-440E-48CF-8A5B-94EDD5685695}" type="parTrans" cxnId="{58565C23-702E-4DAA-A2B0-D3C0CA1A205C}">
      <dgm:prSet/>
      <dgm:spPr/>
      <dgm:t>
        <a:bodyPr/>
        <a:lstStyle/>
        <a:p>
          <a:endParaRPr lang="en-US"/>
        </a:p>
      </dgm:t>
    </dgm:pt>
    <dgm:pt modelId="{4970AD5E-348C-476B-940A-55588EA73EA8}" type="sibTrans" cxnId="{58565C23-702E-4DAA-A2B0-D3C0CA1A205C}">
      <dgm:prSet/>
      <dgm:spPr/>
      <dgm:t>
        <a:bodyPr/>
        <a:lstStyle/>
        <a:p>
          <a:endParaRPr lang="en-US"/>
        </a:p>
      </dgm:t>
    </dgm:pt>
    <dgm:pt modelId="{7F05E430-D0A5-40F5-83F2-454DC3A89B98}">
      <dgm:prSet phldrT="[ข้อความ]" custT="1"/>
      <dgm:spPr/>
      <dgm:t>
        <a:bodyPr/>
        <a:lstStyle/>
        <a:p>
          <a:r>
            <a:rPr lang="th-TH" sz="3600" dirty="0" smtClean="0">
              <a:latin typeface="Angsana New" pitchFamily="18" charset="-34"/>
              <a:cs typeface="Angsana New" pitchFamily="18" charset="-34"/>
            </a:rPr>
            <a:t>เยี่ยมบ้านคุณภาพ ผู้สูงอายุ ผู้พิการ 100</a:t>
          </a:r>
          <a:r>
            <a:rPr lang="en-US" sz="3600" dirty="0" smtClean="0">
              <a:latin typeface="Angsana New" pitchFamily="18" charset="-34"/>
              <a:cs typeface="Angsana New" pitchFamily="18" charset="-34"/>
            </a:rPr>
            <a:t>%</a:t>
          </a:r>
          <a:endParaRPr lang="en-US" sz="3600" dirty="0">
            <a:latin typeface="Angsana New" pitchFamily="18" charset="-34"/>
            <a:cs typeface="Angsana New" pitchFamily="18" charset="-34"/>
          </a:endParaRPr>
        </a:p>
      </dgm:t>
    </dgm:pt>
    <dgm:pt modelId="{FF8F2E3F-4445-4B2B-AC75-2B384A0793DB}" type="parTrans" cxnId="{94141EB4-99E3-4732-AFE5-86C7A50C4A15}">
      <dgm:prSet/>
      <dgm:spPr/>
      <dgm:t>
        <a:bodyPr/>
        <a:lstStyle/>
        <a:p>
          <a:endParaRPr lang="en-US"/>
        </a:p>
      </dgm:t>
    </dgm:pt>
    <dgm:pt modelId="{328E9DA4-BF8F-4DBD-A23A-5380EE7B1A5F}" type="sibTrans" cxnId="{94141EB4-99E3-4732-AFE5-86C7A50C4A15}">
      <dgm:prSet/>
      <dgm:spPr/>
      <dgm:t>
        <a:bodyPr/>
        <a:lstStyle/>
        <a:p>
          <a:endParaRPr lang="en-US"/>
        </a:p>
      </dgm:t>
    </dgm:pt>
    <dgm:pt modelId="{CB35F84B-12FD-47EB-A76F-FC4757E611C2}">
      <dgm:prSet phldrT="[ข้อความ]" custT="1"/>
      <dgm:spPr/>
      <dgm:t>
        <a:bodyPr/>
        <a:lstStyle/>
        <a:p>
          <a:r>
            <a:rPr lang="th-TH" sz="3600" dirty="0" smtClean="0">
              <a:latin typeface="Angsana New" pitchFamily="18" charset="-34"/>
              <a:cs typeface="Angsana New" pitchFamily="18" charset="-34"/>
            </a:rPr>
            <a:t>โครงการเยี่ยมบ้านเยี่ยมใจ และแผน</a:t>
          </a:r>
          <a:r>
            <a:rPr lang="th-TH" sz="3600" dirty="0" err="1" smtClean="0">
              <a:latin typeface="Angsana New" pitchFamily="18" charset="-34"/>
              <a:cs typeface="Angsana New" pitchFamily="18" charset="-34"/>
            </a:rPr>
            <a:t>ไทยดิ</a:t>
          </a:r>
          <a:r>
            <a:rPr lang="th-TH" sz="3600" dirty="0" smtClean="0">
              <a:latin typeface="Angsana New" pitchFamily="18" charset="-34"/>
              <a:cs typeface="Angsana New" pitchFamily="18" charset="-34"/>
            </a:rPr>
            <a:t>ลิ</a:t>
          </a:r>
          <a:r>
            <a:rPr lang="th-TH" sz="3600" dirty="0" err="1" smtClean="0">
              <a:latin typeface="Angsana New" pitchFamily="18" charset="-34"/>
              <a:cs typeface="Angsana New" pitchFamily="18" charset="-34"/>
            </a:rPr>
            <a:t>เวอ</a:t>
          </a:r>
          <a:r>
            <a:rPr lang="th-TH" sz="3600" dirty="0" smtClean="0">
              <a:latin typeface="Angsana New" pitchFamily="18" charset="-34"/>
              <a:cs typeface="Angsana New" pitchFamily="18" charset="-34"/>
            </a:rPr>
            <a:t>รี</a:t>
          </a:r>
          <a:endParaRPr lang="en-US" sz="3600" dirty="0">
            <a:latin typeface="Angsana New" pitchFamily="18" charset="-34"/>
            <a:cs typeface="Angsana New" pitchFamily="18" charset="-34"/>
          </a:endParaRPr>
        </a:p>
      </dgm:t>
    </dgm:pt>
    <dgm:pt modelId="{50D07547-BF49-456B-88CE-676A3CA87717}" type="parTrans" cxnId="{AEEE2A9F-EFAA-400D-9889-4FF23F28284A}">
      <dgm:prSet/>
      <dgm:spPr/>
      <dgm:t>
        <a:bodyPr/>
        <a:lstStyle/>
        <a:p>
          <a:endParaRPr lang="en-US"/>
        </a:p>
      </dgm:t>
    </dgm:pt>
    <dgm:pt modelId="{6AFD0487-4D36-4BCC-A47C-14AA5827BC4E}" type="sibTrans" cxnId="{AEEE2A9F-EFAA-400D-9889-4FF23F28284A}">
      <dgm:prSet/>
      <dgm:spPr/>
      <dgm:t>
        <a:bodyPr/>
        <a:lstStyle/>
        <a:p>
          <a:endParaRPr lang="en-US"/>
        </a:p>
      </dgm:t>
    </dgm:pt>
    <dgm:pt modelId="{EAE5E2B5-CEAE-4821-8854-A443DAFCD6B2}" type="pres">
      <dgm:prSet presAssocID="{44EBAA78-F07A-4F90-85D1-A58CA31921B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DD82FC0-4486-4C08-BEFC-7B61CF53D2CD}" type="pres">
      <dgm:prSet presAssocID="{3775D46A-B2C6-4249-B55A-454F34077382}" presName="composite" presStyleCnt="0"/>
      <dgm:spPr/>
      <dgm:t>
        <a:bodyPr/>
        <a:lstStyle/>
        <a:p>
          <a:endParaRPr lang="th-TH"/>
        </a:p>
      </dgm:t>
    </dgm:pt>
    <dgm:pt modelId="{C9E1B890-BD20-4F14-83C3-3A62372ADE23}" type="pres">
      <dgm:prSet presAssocID="{3775D46A-B2C6-4249-B55A-454F34077382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35EFEA-3368-488B-B9C6-1185F4187EBD}" type="pres">
      <dgm:prSet presAssocID="{3775D46A-B2C6-4249-B55A-454F34077382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25477A-71EE-434B-B984-97E1460DE396}" type="pres">
      <dgm:prSet presAssocID="{2354D54B-74B9-423D-9138-1FF2B0C38320}" presName="sp" presStyleCnt="0"/>
      <dgm:spPr/>
      <dgm:t>
        <a:bodyPr/>
        <a:lstStyle/>
        <a:p>
          <a:endParaRPr lang="th-TH"/>
        </a:p>
      </dgm:t>
    </dgm:pt>
    <dgm:pt modelId="{9900F7DE-E377-4B24-8854-13F1C011E944}" type="pres">
      <dgm:prSet presAssocID="{386787DE-2915-4A9E-926D-D100494F4A4A}" presName="composite" presStyleCnt="0"/>
      <dgm:spPr/>
      <dgm:t>
        <a:bodyPr/>
        <a:lstStyle/>
        <a:p>
          <a:endParaRPr lang="th-TH"/>
        </a:p>
      </dgm:t>
    </dgm:pt>
    <dgm:pt modelId="{C7C73EC9-1DA1-4672-B9F0-42DD4F3ECE14}" type="pres">
      <dgm:prSet presAssocID="{386787DE-2915-4A9E-926D-D100494F4A4A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33B8C7-4CDE-4865-853C-0B043E1E8A53}" type="pres">
      <dgm:prSet presAssocID="{386787DE-2915-4A9E-926D-D100494F4A4A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E832BA-06DC-4C4E-9EEE-D46C24ED2CDB}" type="pres">
      <dgm:prSet presAssocID="{3013098F-9ADF-4956-8B4A-7DFD9AC748D1}" presName="sp" presStyleCnt="0"/>
      <dgm:spPr/>
      <dgm:t>
        <a:bodyPr/>
        <a:lstStyle/>
        <a:p>
          <a:endParaRPr lang="th-TH"/>
        </a:p>
      </dgm:t>
    </dgm:pt>
    <dgm:pt modelId="{6945C39F-24F8-4827-85D4-9CA284461B6C}" type="pres">
      <dgm:prSet presAssocID="{83F9D10F-B94C-4616-86AF-086DA3977C82}" presName="composite" presStyleCnt="0"/>
      <dgm:spPr/>
      <dgm:t>
        <a:bodyPr/>
        <a:lstStyle/>
        <a:p>
          <a:endParaRPr lang="th-TH"/>
        </a:p>
      </dgm:t>
    </dgm:pt>
    <dgm:pt modelId="{10D0144A-EB07-4C81-8B2C-516C0A7FBECA}" type="pres">
      <dgm:prSet presAssocID="{83F9D10F-B94C-4616-86AF-086DA3977C82}" presName="parentText" presStyleLbl="alignNode1" presStyleIdx="2" presStyleCnt="3" custLinFactNeighborY="268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613BA4-8264-4207-B93B-94B14D3F28B9}" type="pres">
      <dgm:prSet presAssocID="{83F9D10F-B94C-4616-86AF-086DA3977C82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0F908F8-2738-494D-915B-2767BEC1E37E}" type="presOf" srcId="{7F05E430-D0A5-40F5-83F2-454DC3A89B98}" destId="{06613BA4-8264-4207-B93B-94B14D3F28B9}" srcOrd="0" destOrd="0" presId="urn:microsoft.com/office/officeart/2005/8/layout/chevron2"/>
    <dgm:cxn modelId="{C91D397A-1AA8-4078-AE30-CA4C624B8C30}" srcId="{386787DE-2915-4A9E-926D-D100494F4A4A}" destId="{43FC019E-7049-405A-BB72-32E41B04D5AE}" srcOrd="0" destOrd="0" parTransId="{6E130051-3E9B-4596-A3FA-4B1B09F6CED4}" sibTransId="{26566B76-B30F-4BA5-95DE-1C80E25BD64E}"/>
    <dgm:cxn modelId="{C7CAA5B8-3C26-422A-A479-A0DB9D138C8F}" type="presOf" srcId="{CB35F84B-12FD-47EB-A76F-FC4757E611C2}" destId="{06613BA4-8264-4207-B93B-94B14D3F28B9}" srcOrd="0" destOrd="1" presId="urn:microsoft.com/office/officeart/2005/8/layout/chevron2"/>
    <dgm:cxn modelId="{DE2220EA-A8AB-4736-9CDA-D8B2EC6F8D51}" srcId="{3775D46A-B2C6-4249-B55A-454F34077382}" destId="{C5EAB9FB-8FF3-480E-966F-0DCDCAE129E3}" srcOrd="0" destOrd="0" parTransId="{0E00DD2D-20CC-4AA7-898E-72BF987C17C3}" sibTransId="{81F1D427-299C-4A49-8F68-7E74E704C2F2}"/>
    <dgm:cxn modelId="{764FB748-6E0B-4216-9F1E-B0DB1448BC46}" srcId="{386787DE-2915-4A9E-926D-D100494F4A4A}" destId="{484991CE-5132-4C65-B898-A93DF79C2489}" srcOrd="1" destOrd="0" parTransId="{7180A6FB-F5F0-451E-B232-376D4411780D}" sibTransId="{5BF401DF-0F6E-4AC3-8813-D83ADB0A8899}"/>
    <dgm:cxn modelId="{3E9C9E50-6B96-4345-B42A-2F89D1BC1D2D}" type="presOf" srcId="{43FC019E-7049-405A-BB72-32E41B04D5AE}" destId="{5833B8C7-4CDE-4865-853C-0B043E1E8A53}" srcOrd="0" destOrd="0" presId="urn:microsoft.com/office/officeart/2005/8/layout/chevron2"/>
    <dgm:cxn modelId="{94141EB4-99E3-4732-AFE5-86C7A50C4A15}" srcId="{83F9D10F-B94C-4616-86AF-086DA3977C82}" destId="{7F05E430-D0A5-40F5-83F2-454DC3A89B98}" srcOrd="0" destOrd="0" parTransId="{FF8F2E3F-4445-4B2B-AC75-2B384A0793DB}" sibTransId="{328E9DA4-BF8F-4DBD-A23A-5380EE7B1A5F}"/>
    <dgm:cxn modelId="{65FBA3A2-0093-470B-A4F5-0005E8A9479F}" srcId="{44EBAA78-F07A-4F90-85D1-A58CA31921B9}" destId="{3775D46A-B2C6-4249-B55A-454F34077382}" srcOrd="0" destOrd="0" parTransId="{63A52267-4078-4A5C-9081-96E8A8D45BA7}" sibTransId="{2354D54B-74B9-423D-9138-1FF2B0C38320}"/>
    <dgm:cxn modelId="{080E3C3A-FA0A-4BCA-9422-09E2069DB25B}" type="presOf" srcId="{44EBAA78-F07A-4F90-85D1-A58CA31921B9}" destId="{EAE5E2B5-CEAE-4821-8854-A443DAFCD6B2}" srcOrd="0" destOrd="0" presId="urn:microsoft.com/office/officeart/2005/8/layout/chevron2"/>
    <dgm:cxn modelId="{73F35554-F7FD-4149-84C8-CBFD1FBCF180}" srcId="{3775D46A-B2C6-4249-B55A-454F34077382}" destId="{8912E98E-F64A-4F0C-8F7F-B7C447B20D6D}" srcOrd="1" destOrd="0" parTransId="{EDCAAA68-EC4F-48EE-A2A6-7964F2A5CFC7}" sibTransId="{C60084BB-824D-496D-BD23-F2C0AC45A7AF}"/>
    <dgm:cxn modelId="{F8FFDC79-1758-45D0-AFDA-C643C5172507}" type="presOf" srcId="{83F9D10F-B94C-4616-86AF-086DA3977C82}" destId="{10D0144A-EB07-4C81-8B2C-516C0A7FBECA}" srcOrd="0" destOrd="0" presId="urn:microsoft.com/office/officeart/2005/8/layout/chevron2"/>
    <dgm:cxn modelId="{556EA4F2-B377-46C1-A08C-F11A4AF5765C}" type="presOf" srcId="{386787DE-2915-4A9E-926D-D100494F4A4A}" destId="{C7C73EC9-1DA1-4672-B9F0-42DD4F3ECE14}" srcOrd="0" destOrd="0" presId="urn:microsoft.com/office/officeart/2005/8/layout/chevron2"/>
    <dgm:cxn modelId="{58565C23-702E-4DAA-A2B0-D3C0CA1A205C}" srcId="{44EBAA78-F07A-4F90-85D1-A58CA31921B9}" destId="{83F9D10F-B94C-4616-86AF-086DA3977C82}" srcOrd="2" destOrd="0" parTransId="{D5384539-440E-48CF-8A5B-94EDD5685695}" sibTransId="{4970AD5E-348C-476B-940A-55588EA73EA8}"/>
    <dgm:cxn modelId="{AEEE2A9F-EFAA-400D-9889-4FF23F28284A}" srcId="{83F9D10F-B94C-4616-86AF-086DA3977C82}" destId="{CB35F84B-12FD-47EB-A76F-FC4757E611C2}" srcOrd="1" destOrd="0" parTransId="{50D07547-BF49-456B-88CE-676A3CA87717}" sibTransId="{6AFD0487-4D36-4BCC-A47C-14AA5827BC4E}"/>
    <dgm:cxn modelId="{D77F9D43-5FF2-4AF5-82B4-C7CF02A9C08D}" type="presOf" srcId="{484991CE-5132-4C65-B898-A93DF79C2489}" destId="{5833B8C7-4CDE-4865-853C-0B043E1E8A53}" srcOrd="0" destOrd="1" presId="urn:microsoft.com/office/officeart/2005/8/layout/chevron2"/>
    <dgm:cxn modelId="{99AC9E4E-8514-410E-8BF0-D04231975573}" type="presOf" srcId="{3775D46A-B2C6-4249-B55A-454F34077382}" destId="{C9E1B890-BD20-4F14-83C3-3A62372ADE23}" srcOrd="0" destOrd="0" presId="urn:microsoft.com/office/officeart/2005/8/layout/chevron2"/>
    <dgm:cxn modelId="{8237FF6C-F6E7-4119-9867-49F7F13F8D6B}" type="presOf" srcId="{8912E98E-F64A-4F0C-8F7F-B7C447B20D6D}" destId="{FE35EFEA-3368-488B-B9C6-1185F4187EBD}" srcOrd="0" destOrd="1" presId="urn:microsoft.com/office/officeart/2005/8/layout/chevron2"/>
    <dgm:cxn modelId="{FFA7A5C6-EAC9-49EA-87BF-4DEF20F27BA7}" type="presOf" srcId="{C5EAB9FB-8FF3-480E-966F-0DCDCAE129E3}" destId="{FE35EFEA-3368-488B-B9C6-1185F4187EBD}" srcOrd="0" destOrd="0" presId="urn:microsoft.com/office/officeart/2005/8/layout/chevron2"/>
    <dgm:cxn modelId="{EA38777D-48E4-4612-BD43-A5A18D165DD7}" srcId="{44EBAA78-F07A-4F90-85D1-A58CA31921B9}" destId="{386787DE-2915-4A9E-926D-D100494F4A4A}" srcOrd="1" destOrd="0" parTransId="{AD1FD291-303E-4ACD-A622-E8DE73530D2C}" sibTransId="{3013098F-9ADF-4956-8B4A-7DFD9AC748D1}"/>
    <dgm:cxn modelId="{6F10A844-2E5C-4162-9688-C72F11BB827F}" type="presParOf" srcId="{EAE5E2B5-CEAE-4821-8854-A443DAFCD6B2}" destId="{7DD82FC0-4486-4C08-BEFC-7B61CF53D2CD}" srcOrd="0" destOrd="0" presId="urn:microsoft.com/office/officeart/2005/8/layout/chevron2"/>
    <dgm:cxn modelId="{01A703B7-B956-4AF2-93EE-D33C6C82E144}" type="presParOf" srcId="{7DD82FC0-4486-4C08-BEFC-7B61CF53D2CD}" destId="{C9E1B890-BD20-4F14-83C3-3A62372ADE23}" srcOrd="0" destOrd="0" presId="urn:microsoft.com/office/officeart/2005/8/layout/chevron2"/>
    <dgm:cxn modelId="{98A541DF-6050-4478-9A6C-6E681114C985}" type="presParOf" srcId="{7DD82FC0-4486-4C08-BEFC-7B61CF53D2CD}" destId="{FE35EFEA-3368-488B-B9C6-1185F4187EBD}" srcOrd="1" destOrd="0" presId="urn:microsoft.com/office/officeart/2005/8/layout/chevron2"/>
    <dgm:cxn modelId="{115F237A-2839-4E48-A451-491145E41A58}" type="presParOf" srcId="{EAE5E2B5-CEAE-4821-8854-A443DAFCD6B2}" destId="{5B25477A-71EE-434B-B984-97E1460DE396}" srcOrd="1" destOrd="0" presId="urn:microsoft.com/office/officeart/2005/8/layout/chevron2"/>
    <dgm:cxn modelId="{4544FFCB-AC65-414E-BF12-7AE74D48D851}" type="presParOf" srcId="{EAE5E2B5-CEAE-4821-8854-A443DAFCD6B2}" destId="{9900F7DE-E377-4B24-8854-13F1C011E944}" srcOrd="2" destOrd="0" presId="urn:microsoft.com/office/officeart/2005/8/layout/chevron2"/>
    <dgm:cxn modelId="{63FCF680-A162-485F-A5B5-17E4BA26C204}" type="presParOf" srcId="{9900F7DE-E377-4B24-8854-13F1C011E944}" destId="{C7C73EC9-1DA1-4672-B9F0-42DD4F3ECE14}" srcOrd="0" destOrd="0" presId="urn:microsoft.com/office/officeart/2005/8/layout/chevron2"/>
    <dgm:cxn modelId="{F5756591-8DAA-481A-9D1A-616BCFD8B632}" type="presParOf" srcId="{9900F7DE-E377-4B24-8854-13F1C011E944}" destId="{5833B8C7-4CDE-4865-853C-0B043E1E8A53}" srcOrd="1" destOrd="0" presId="urn:microsoft.com/office/officeart/2005/8/layout/chevron2"/>
    <dgm:cxn modelId="{CFB2999C-F971-4EC7-91CD-C06756C04FC2}" type="presParOf" srcId="{EAE5E2B5-CEAE-4821-8854-A443DAFCD6B2}" destId="{38E832BA-06DC-4C4E-9EEE-D46C24ED2CDB}" srcOrd="3" destOrd="0" presId="urn:microsoft.com/office/officeart/2005/8/layout/chevron2"/>
    <dgm:cxn modelId="{C3C7BAE8-38C8-47C0-81DC-8E19E6E23546}" type="presParOf" srcId="{EAE5E2B5-CEAE-4821-8854-A443DAFCD6B2}" destId="{6945C39F-24F8-4827-85D4-9CA284461B6C}" srcOrd="4" destOrd="0" presId="urn:microsoft.com/office/officeart/2005/8/layout/chevron2"/>
    <dgm:cxn modelId="{2B80131D-2120-4DCE-B0EB-9DD617C72331}" type="presParOf" srcId="{6945C39F-24F8-4827-85D4-9CA284461B6C}" destId="{10D0144A-EB07-4C81-8B2C-516C0A7FBECA}" srcOrd="0" destOrd="0" presId="urn:microsoft.com/office/officeart/2005/8/layout/chevron2"/>
    <dgm:cxn modelId="{67C1E284-14BB-4FB5-B231-5F535732B536}" type="presParOf" srcId="{6945C39F-24F8-4827-85D4-9CA284461B6C}" destId="{06613BA4-8264-4207-B93B-94B14D3F28B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9E1B890-BD20-4F14-83C3-3A62372ADE23}">
      <dsp:nvSpPr>
        <dsp:cNvPr id="0" name=""/>
        <dsp:cNvSpPr/>
      </dsp:nvSpPr>
      <dsp:spPr>
        <a:xfrm rot="5400000">
          <a:off x="-318334" y="324834"/>
          <a:ext cx="2122228" cy="1485560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200" b="1" kern="1200" dirty="0" smtClean="0">
              <a:solidFill>
                <a:srgbClr val="00B050"/>
              </a:solidFill>
              <a:latin typeface="Angsana New" pitchFamily="18" charset="-34"/>
              <a:cs typeface="Angsana New" pitchFamily="18" charset="-34"/>
            </a:rPr>
            <a:t>DHS</a:t>
          </a:r>
          <a:endParaRPr lang="en-US" sz="7200" b="1" kern="1200" dirty="0">
            <a:solidFill>
              <a:srgbClr val="00B050"/>
            </a:solidFill>
            <a:latin typeface="Angsana New" pitchFamily="18" charset="-34"/>
            <a:cs typeface="Angsana New" pitchFamily="18" charset="-34"/>
          </a:endParaRPr>
        </a:p>
      </dsp:txBody>
      <dsp:txXfrm rot="5400000">
        <a:off x="-318334" y="324834"/>
        <a:ext cx="2122228" cy="1485560"/>
      </dsp:txXfrm>
    </dsp:sp>
    <dsp:sp modelId="{FE35EFEA-3368-488B-B9C6-1185F4187EBD}">
      <dsp:nvSpPr>
        <dsp:cNvPr id="0" name=""/>
        <dsp:cNvSpPr/>
      </dsp:nvSpPr>
      <dsp:spPr>
        <a:xfrm rot="5400000">
          <a:off x="4446130" y="-2954070"/>
          <a:ext cx="1380174" cy="730131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3600" kern="1200" dirty="0" smtClean="0">
              <a:latin typeface="Angsana New" pitchFamily="18" charset="-34"/>
              <a:cs typeface="Angsana New" pitchFamily="18" charset="-34"/>
            </a:rPr>
            <a:t>คลินิกแพทย์นอกเวลา รพ.สต.คานหาม</a:t>
          </a:r>
          <a:endParaRPr lang="en-US" sz="3600" kern="1200" dirty="0">
            <a:latin typeface="Angsana New" pitchFamily="18" charset="-34"/>
            <a:cs typeface="Angsana New" pitchFamily="18" charset="-34"/>
          </a:endParaRP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3600" kern="1200" dirty="0" smtClean="0">
              <a:latin typeface="Angsana New" pitchFamily="18" charset="-34"/>
              <a:cs typeface="Angsana New" pitchFamily="18" charset="-34"/>
            </a:rPr>
            <a:t>ทำให้เกิดความไว้วางใจจากชุมชน   ใกล้บ้าน ใกล้ใจ</a:t>
          </a:r>
          <a:endParaRPr lang="en-US" sz="3600" kern="1200" dirty="0">
            <a:latin typeface="Angsana New" pitchFamily="18" charset="-34"/>
            <a:cs typeface="Angsana New" pitchFamily="18" charset="-34"/>
          </a:endParaRPr>
        </a:p>
      </dsp:txBody>
      <dsp:txXfrm rot="5400000">
        <a:off x="4446130" y="-2954070"/>
        <a:ext cx="1380174" cy="7301313"/>
      </dsp:txXfrm>
    </dsp:sp>
    <dsp:sp modelId="{C7C73EC9-1DA1-4672-B9F0-42DD4F3ECE14}">
      <dsp:nvSpPr>
        <dsp:cNvPr id="0" name=""/>
        <dsp:cNvSpPr/>
      </dsp:nvSpPr>
      <dsp:spPr>
        <a:xfrm rot="5400000">
          <a:off x="-318334" y="2257615"/>
          <a:ext cx="2122228" cy="1485560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200" b="1" kern="1200" dirty="0" smtClean="0">
              <a:solidFill>
                <a:srgbClr val="FF0000"/>
              </a:solidFill>
              <a:latin typeface="Angsana New" pitchFamily="18" charset="-34"/>
              <a:cs typeface="Angsana New" pitchFamily="18" charset="-34"/>
            </a:rPr>
            <a:t>NCD</a:t>
          </a:r>
          <a:endParaRPr lang="en-US" sz="7200" b="1" kern="1200" dirty="0">
            <a:solidFill>
              <a:srgbClr val="FF0000"/>
            </a:solidFill>
            <a:latin typeface="Angsana New" pitchFamily="18" charset="-34"/>
            <a:cs typeface="Angsana New" pitchFamily="18" charset="-34"/>
          </a:endParaRPr>
        </a:p>
      </dsp:txBody>
      <dsp:txXfrm rot="5400000">
        <a:off x="-318334" y="2257615"/>
        <a:ext cx="2122228" cy="1485560"/>
      </dsp:txXfrm>
    </dsp:sp>
    <dsp:sp modelId="{5833B8C7-4CDE-4865-853C-0B043E1E8A53}">
      <dsp:nvSpPr>
        <dsp:cNvPr id="0" name=""/>
        <dsp:cNvSpPr/>
      </dsp:nvSpPr>
      <dsp:spPr>
        <a:xfrm rot="5400000">
          <a:off x="4446492" y="-1021651"/>
          <a:ext cx="1379448" cy="730131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3600" kern="1200" dirty="0" smtClean="0">
              <a:latin typeface="Angsana New" pitchFamily="18" charset="-34"/>
              <a:cs typeface="Angsana New" pitchFamily="18" charset="-34"/>
            </a:rPr>
            <a:t>คลินิกโรคเรื้อรัง </a:t>
          </a:r>
          <a:r>
            <a:rPr lang="th-TH" sz="3600" kern="1200" dirty="0" err="1" smtClean="0">
              <a:latin typeface="Angsana New" pitchFamily="18" charset="-34"/>
              <a:cs typeface="Angsana New" pitchFamily="18" charset="-34"/>
            </a:rPr>
            <a:t>ศสมช.</a:t>
          </a:r>
          <a:r>
            <a:rPr lang="th-TH" sz="3600" kern="1200" dirty="0" smtClean="0">
              <a:latin typeface="Angsana New" pitchFamily="18" charset="-34"/>
              <a:cs typeface="Angsana New" pitchFamily="18" charset="-34"/>
            </a:rPr>
            <a:t>  ม.4 วัดคานหาม  ทุกวันอังคาร</a:t>
          </a:r>
          <a:endParaRPr lang="en-US" sz="3600" kern="1200" dirty="0">
            <a:latin typeface="Angsana New" pitchFamily="18" charset="-34"/>
            <a:cs typeface="Angsana New" pitchFamily="18" charset="-34"/>
          </a:endParaRP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3600" kern="1200" dirty="0" smtClean="0">
              <a:latin typeface="Angsana New" pitchFamily="18" charset="-34"/>
              <a:cs typeface="Angsana New" pitchFamily="18" charset="-34"/>
            </a:rPr>
            <a:t>เข้าถึงประชาชน เข้าใจชุมชน เป็นส่วนหนึ่งของชุมชน</a:t>
          </a:r>
          <a:endParaRPr lang="en-US" sz="3600" kern="1200" dirty="0">
            <a:latin typeface="Angsana New" pitchFamily="18" charset="-34"/>
            <a:cs typeface="Angsana New" pitchFamily="18" charset="-34"/>
          </a:endParaRPr>
        </a:p>
      </dsp:txBody>
      <dsp:txXfrm rot="5400000">
        <a:off x="4446492" y="-1021651"/>
        <a:ext cx="1379448" cy="7301313"/>
      </dsp:txXfrm>
    </dsp:sp>
    <dsp:sp modelId="{10D0144A-EB07-4C81-8B2C-516C0A7FBECA}">
      <dsp:nvSpPr>
        <dsp:cNvPr id="0" name=""/>
        <dsp:cNvSpPr/>
      </dsp:nvSpPr>
      <dsp:spPr>
        <a:xfrm rot="5400000">
          <a:off x="-318334" y="4196896"/>
          <a:ext cx="2122228" cy="1485560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3600" b="1" kern="1200" dirty="0" smtClean="0">
              <a:solidFill>
                <a:srgbClr val="CC0EA3"/>
              </a:solidFill>
              <a:latin typeface="Angsana New" pitchFamily="18" charset="-34"/>
              <a:cs typeface="Angsana New" pitchFamily="18" charset="-34"/>
            </a:rPr>
            <a:t>เยี่ยมบ้าน</a:t>
          </a:r>
        </a:p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3600" b="1" kern="1200" dirty="0" smtClean="0">
              <a:solidFill>
                <a:srgbClr val="CC0EA3"/>
              </a:solidFill>
              <a:latin typeface="Angsana New" pitchFamily="18" charset="-34"/>
              <a:cs typeface="Angsana New" pitchFamily="18" charset="-34"/>
            </a:rPr>
            <a:t>คุณภาพ</a:t>
          </a:r>
          <a:endParaRPr lang="en-US" sz="3600" b="1" kern="1200" dirty="0">
            <a:solidFill>
              <a:srgbClr val="CC0EA3"/>
            </a:solidFill>
            <a:latin typeface="Angsana New" pitchFamily="18" charset="-34"/>
            <a:cs typeface="Angsana New" pitchFamily="18" charset="-34"/>
          </a:endParaRPr>
        </a:p>
      </dsp:txBody>
      <dsp:txXfrm rot="5400000">
        <a:off x="-318334" y="4196896"/>
        <a:ext cx="2122228" cy="1485560"/>
      </dsp:txXfrm>
    </dsp:sp>
    <dsp:sp modelId="{06613BA4-8264-4207-B93B-94B14D3F28B9}">
      <dsp:nvSpPr>
        <dsp:cNvPr id="0" name=""/>
        <dsp:cNvSpPr/>
      </dsp:nvSpPr>
      <dsp:spPr>
        <a:xfrm rot="5400000">
          <a:off x="4446492" y="911129"/>
          <a:ext cx="1379448" cy="730131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3600" kern="1200" dirty="0" smtClean="0">
              <a:latin typeface="Angsana New" pitchFamily="18" charset="-34"/>
              <a:cs typeface="Angsana New" pitchFamily="18" charset="-34"/>
            </a:rPr>
            <a:t>เยี่ยมบ้านคุณภาพ ผู้สูงอายุ ผู้พิการ 100</a:t>
          </a:r>
          <a:r>
            <a:rPr lang="en-US" sz="3600" kern="1200" dirty="0" smtClean="0">
              <a:latin typeface="Angsana New" pitchFamily="18" charset="-34"/>
              <a:cs typeface="Angsana New" pitchFamily="18" charset="-34"/>
            </a:rPr>
            <a:t>%</a:t>
          </a:r>
          <a:endParaRPr lang="en-US" sz="3600" kern="1200" dirty="0">
            <a:latin typeface="Angsana New" pitchFamily="18" charset="-34"/>
            <a:cs typeface="Angsana New" pitchFamily="18" charset="-34"/>
          </a:endParaRP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3600" kern="1200" dirty="0" smtClean="0">
              <a:latin typeface="Angsana New" pitchFamily="18" charset="-34"/>
              <a:cs typeface="Angsana New" pitchFamily="18" charset="-34"/>
            </a:rPr>
            <a:t>โครงการเยี่ยมบ้านเยี่ยมใจ และแผน</a:t>
          </a:r>
          <a:r>
            <a:rPr lang="th-TH" sz="3600" kern="1200" dirty="0" err="1" smtClean="0">
              <a:latin typeface="Angsana New" pitchFamily="18" charset="-34"/>
              <a:cs typeface="Angsana New" pitchFamily="18" charset="-34"/>
            </a:rPr>
            <a:t>ไทยดิ</a:t>
          </a:r>
          <a:r>
            <a:rPr lang="th-TH" sz="3600" kern="1200" dirty="0" smtClean="0">
              <a:latin typeface="Angsana New" pitchFamily="18" charset="-34"/>
              <a:cs typeface="Angsana New" pitchFamily="18" charset="-34"/>
            </a:rPr>
            <a:t>ลิ</a:t>
          </a:r>
          <a:r>
            <a:rPr lang="th-TH" sz="3600" kern="1200" dirty="0" err="1" smtClean="0">
              <a:latin typeface="Angsana New" pitchFamily="18" charset="-34"/>
              <a:cs typeface="Angsana New" pitchFamily="18" charset="-34"/>
            </a:rPr>
            <a:t>เวอ</a:t>
          </a:r>
          <a:r>
            <a:rPr lang="th-TH" sz="3600" kern="1200" dirty="0" smtClean="0">
              <a:latin typeface="Angsana New" pitchFamily="18" charset="-34"/>
              <a:cs typeface="Angsana New" pitchFamily="18" charset="-34"/>
            </a:rPr>
            <a:t>รี</a:t>
          </a:r>
          <a:endParaRPr lang="en-US" sz="3600" kern="1200" dirty="0">
            <a:latin typeface="Angsana New" pitchFamily="18" charset="-34"/>
            <a:cs typeface="Angsana New" pitchFamily="18" charset="-34"/>
          </a:endParaRPr>
        </a:p>
      </dsp:txBody>
      <dsp:txXfrm rot="5400000">
        <a:off x="4446492" y="911129"/>
        <a:ext cx="1379448" cy="73013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0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quarter" idx="1"/>
          </p:nvPr>
        </p:nvSpPr>
        <p:spPr>
          <a:xfrm>
            <a:off x="3819525" y="0"/>
            <a:ext cx="29210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6E72FD9-8EC4-442B-8A6E-C22B3B48F6A4}" type="datetimeFigureOut">
              <a:rPr lang="th-TH"/>
              <a:pPr>
                <a:defRPr/>
              </a:pPr>
              <a:t>20/06/59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9210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819525" y="9377363"/>
            <a:ext cx="29210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7997764-D350-43EB-A83E-EA100ED06A33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0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idx="1"/>
          </p:nvPr>
        </p:nvSpPr>
        <p:spPr>
          <a:xfrm>
            <a:off x="3819525" y="0"/>
            <a:ext cx="29210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AA8EEFF-89B8-4BE0-9903-6D34068CC6D9}" type="datetimeFigureOut">
              <a:rPr lang="th-TH"/>
              <a:pPr>
                <a:defRPr/>
              </a:pPr>
              <a:t>20/06/59</a:t>
            </a:fld>
            <a:endParaRPr lang="th-TH"/>
          </a:p>
        </p:txBody>
      </p:sp>
      <p:sp>
        <p:nvSpPr>
          <p:cNvPr id="4" name="ตัวยึด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th-TH" noProof="0" smtClean="0"/>
          </a:p>
        </p:txBody>
      </p:sp>
      <p:sp>
        <p:nvSpPr>
          <p:cNvPr id="5" name="ตัวยึด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74688" y="4689475"/>
            <a:ext cx="5392737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noProof="0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noProof="0" smtClean="0"/>
              <a:t>ระดับที่สอง</a:t>
            </a:r>
          </a:p>
          <a:p>
            <a:pPr lvl="2"/>
            <a:r>
              <a:rPr lang="th-TH" noProof="0" smtClean="0"/>
              <a:t>ระดับที่สาม</a:t>
            </a:r>
          </a:p>
          <a:p>
            <a:pPr lvl="3"/>
            <a:r>
              <a:rPr lang="th-TH" noProof="0" smtClean="0"/>
              <a:t>ระดับที่สี่</a:t>
            </a:r>
          </a:p>
          <a:p>
            <a:pPr lvl="4"/>
            <a:r>
              <a:rPr lang="th-TH" noProof="0" smtClean="0"/>
              <a:t>ระดับที่ห้า</a:t>
            </a: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210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19525" y="9377363"/>
            <a:ext cx="29210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30F599B-232F-4DD1-A8CB-7160E2904CA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smtClean="0"/>
          </a:p>
        </p:txBody>
      </p:sp>
      <p:sp>
        <p:nvSpPr>
          <p:cNvPr id="45060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1CD75DA-623E-4A47-B4B7-7C864473DF74}" type="slidenum">
              <a:rPr lang="en-US" smtClean="0"/>
              <a:pPr/>
              <a:t>9</a:t>
            </a:fld>
            <a:endParaRPr lang="th-TH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658938" y="1600200"/>
            <a:ext cx="6837362" cy="3200400"/>
            <a:chOff x="1045" y="1008"/>
            <a:chExt cx="4307" cy="2016"/>
          </a:xfrm>
        </p:grpSpPr>
        <p:sp>
          <p:nvSpPr>
            <p:cNvPr id="5" name="Oval 3"/>
            <p:cNvSpPr>
              <a:spLocks noChangeArrowheads="1"/>
            </p:cNvSpPr>
            <p:nvPr/>
          </p:nvSpPr>
          <p:spPr bwMode="hidden">
            <a:xfrm flipH="1">
              <a:off x="4392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hidden">
            <a:xfrm flipH="1">
              <a:off x="3264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hidden">
            <a:xfrm flipH="1">
              <a:off x="2136" y="1008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hidden">
            <a:xfrm flipH="1">
              <a:off x="2136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hidden">
            <a:xfrm flipH="1">
              <a:off x="1045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hidden">
            <a:xfrm flipH="1">
              <a:off x="4392" y="2064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</p:grpSp>
      <p:sp>
        <p:nvSpPr>
          <p:cNvPr id="103436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933575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3437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3505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31AA8-46C7-4980-93A9-05CA8BFA99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DC7BD5-1AAA-4B0F-B816-B761D73414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6287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6287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A7FE1-7D23-45DF-B802-C1C154EA35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0C47E-0A49-49E8-8C61-B84B43C665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3D191-4D42-401A-B4DB-3168A7A754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949CB-9AF1-44FB-86CE-FC9C36D60E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BA8FCF-6A5F-42FE-A12B-1AF74409C7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906769-0065-4934-8A00-FD2E9CB3C2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B2318-AA50-40A8-B627-C6EA85234E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31319C-6CAC-490A-A749-E151763830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5310D-EA80-4C24-BE4A-B9AC27FBDC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071563" y="304800"/>
            <a:ext cx="7615237" cy="1106488"/>
            <a:chOff x="675" y="192"/>
            <a:chExt cx="4797" cy="697"/>
          </a:xfrm>
        </p:grpSpPr>
        <p:sp>
          <p:nvSpPr>
            <p:cNvPr id="1032" name="Oval 3"/>
            <p:cNvSpPr>
              <a:spLocks noChangeArrowheads="1"/>
            </p:cNvSpPr>
            <p:nvPr/>
          </p:nvSpPr>
          <p:spPr bwMode="hidden">
            <a:xfrm flipH="1">
              <a:off x="3067" y="192"/>
              <a:ext cx="696" cy="696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1033" name="Oval 4"/>
            <p:cNvSpPr>
              <a:spLocks noChangeArrowheads="1"/>
            </p:cNvSpPr>
            <p:nvPr/>
          </p:nvSpPr>
          <p:spPr bwMode="hidden">
            <a:xfrm flipH="1">
              <a:off x="4777" y="192"/>
              <a:ext cx="695" cy="696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1034" name="Oval 5"/>
            <p:cNvSpPr>
              <a:spLocks noChangeArrowheads="1"/>
            </p:cNvSpPr>
            <p:nvPr/>
          </p:nvSpPr>
          <p:spPr bwMode="hidden">
            <a:xfrm flipH="1">
              <a:off x="675" y="193"/>
              <a:ext cx="695" cy="696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1035" name="Oval 6"/>
            <p:cNvSpPr>
              <a:spLocks noChangeArrowheads="1"/>
            </p:cNvSpPr>
            <p:nvPr/>
          </p:nvSpPr>
          <p:spPr bwMode="hidden">
            <a:xfrm flipH="1">
              <a:off x="3984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1036" name="Oval 7"/>
            <p:cNvSpPr>
              <a:spLocks noChangeArrowheads="1"/>
            </p:cNvSpPr>
            <p:nvPr/>
          </p:nvSpPr>
          <p:spPr bwMode="hidden">
            <a:xfrm flipH="1">
              <a:off x="1486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</p:grp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40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1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1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fld id="{9606D531-9F03-4EAF-A5B5-DE2DCBF917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31" grpId="0"/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¡"/>
        <a:defRPr sz="27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l"/>
        <a:defRPr sz="23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dministrator\Videos\IMG_3284.mp4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dministrator\Videos\IMG_3278.mp4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1550" y="1412875"/>
            <a:ext cx="7772400" cy="3567113"/>
          </a:xfrm>
        </p:spPr>
        <p:txBody>
          <a:bodyPr/>
          <a:lstStyle/>
          <a:p>
            <a:pPr algn="ctr" eaLnBrk="1" hangingPunct="1"/>
            <a:r>
              <a:rPr lang="th-TH" sz="8000" b="1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กองทุนหลักประกันสุขภาพ อบต.คานหาม</a:t>
            </a:r>
            <a:br>
              <a:rPr lang="th-TH" sz="8000" b="1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</a:br>
            <a:endParaRPr lang="en-US" sz="8000" b="1" smtClean="0">
              <a:solidFill>
                <a:srgbClr val="C00000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pPr algn="ctr"/>
            <a:r>
              <a:rPr lang="th-TH" sz="6000" b="1" dirty="0" smtClean="0"/>
              <a:t>แบกยามาหาคนไข้</a:t>
            </a:r>
            <a:endParaRPr lang="th-TH" sz="6000" b="1" dirty="0"/>
          </a:p>
        </p:txBody>
      </p:sp>
      <p:pic>
        <p:nvPicPr>
          <p:cNvPr id="4" name="ตัวยึดเนื้อหา 3" descr="IMG_011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0000"/>
          </a:blip>
          <a:srcRect l="13575" t="12346"/>
          <a:stretch>
            <a:fillRect/>
          </a:stretch>
        </p:blipFill>
        <p:spPr>
          <a:xfrm>
            <a:off x="323528" y="980728"/>
            <a:ext cx="8640960" cy="5688632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ตัวยึดเนื้อหา 3" descr="IMG_80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3645024"/>
            <a:ext cx="4176464" cy="3015192"/>
          </a:xfrm>
        </p:spPr>
      </p:pic>
      <p:pic>
        <p:nvPicPr>
          <p:cNvPr id="5" name="รูปภาพ 4" descr="IMG_80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16632"/>
            <a:ext cx="4176464" cy="3474030"/>
          </a:xfrm>
          <a:prstGeom prst="rect">
            <a:avLst/>
          </a:prstGeom>
        </p:spPr>
      </p:pic>
      <p:pic>
        <p:nvPicPr>
          <p:cNvPr id="6" name="รูปภาพ 5" descr="IMG_80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116632"/>
            <a:ext cx="4632040" cy="3474030"/>
          </a:xfrm>
          <a:prstGeom prst="rect">
            <a:avLst/>
          </a:prstGeom>
        </p:spPr>
      </p:pic>
      <p:pic>
        <p:nvPicPr>
          <p:cNvPr id="7" name="รูปภาพ 6" descr="IMG_8021.JPG"/>
          <p:cNvPicPr>
            <a:picLocks noChangeAspect="1"/>
          </p:cNvPicPr>
          <p:nvPr/>
        </p:nvPicPr>
        <p:blipFill>
          <a:blip r:embed="rId5" cstate="print"/>
          <a:srcRect t="20690"/>
          <a:stretch>
            <a:fillRect/>
          </a:stretch>
        </p:blipFill>
        <p:spPr>
          <a:xfrm rot="5400000">
            <a:off x="5053744" y="3190664"/>
            <a:ext cx="3068960" cy="41764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95736" y="3212976"/>
            <a:ext cx="4924746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h-TH" sz="4000" b="1" dirty="0" smtClean="0"/>
              <a:t>หมอแบกยามาหาพี่เถอะ  พี่ดูแลเอง</a:t>
            </a:r>
            <a:endParaRPr lang="th-TH" sz="40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D:\1\IMG_82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3033713" cy="227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6" descr="D:\1\IMG_82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 flipH="1" flipV="1">
            <a:off x="250825" y="3860800"/>
            <a:ext cx="3097213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7" descr="D:\1\IMG_82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 flipH="1" flipV="1">
            <a:off x="3511550" y="3789363"/>
            <a:ext cx="2728913" cy="276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9" descr="D:\1\IMG_82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 flipH="1" flipV="1">
            <a:off x="3492500" y="1412875"/>
            <a:ext cx="28797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TextBox 16"/>
          <p:cNvSpPr txBox="1">
            <a:spLocks noChangeArrowheads="1"/>
          </p:cNvSpPr>
          <p:nvPr/>
        </p:nvSpPr>
        <p:spPr bwMode="auto">
          <a:xfrm>
            <a:off x="107950" y="260350"/>
            <a:ext cx="8964613" cy="1016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6000" b="1"/>
              <a:t>วันแรกที่เปิดให้บริการ...วุ่นวาย ม๊ากกก</a:t>
            </a:r>
          </a:p>
        </p:txBody>
      </p:sp>
      <p:pic>
        <p:nvPicPr>
          <p:cNvPr id="13319" name="Picture 16" descr="D:\1\IMG_82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3663" y="3933825"/>
            <a:ext cx="2700337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2" descr="D:\1\IMG_820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2188" y="1196975"/>
            <a:ext cx="3071812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_3284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51520" y="260648"/>
            <a:ext cx="8640960" cy="6408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_3278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95536" y="476672"/>
            <a:ext cx="8424936" cy="5976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ตัวยึดเนื้อหา 3" descr="IMG_09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332656"/>
            <a:ext cx="8843711" cy="6264696"/>
          </a:xfrm>
        </p:spPr>
      </p:pic>
      <p:sp>
        <p:nvSpPr>
          <p:cNvPr id="5" name="TextBox 4"/>
          <p:cNvSpPr txBox="1"/>
          <p:nvPr/>
        </p:nvSpPr>
        <p:spPr>
          <a:xfrm>
            <a:off x="1475656" y="260648"/>
            <a:ext cx="67970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7200" dirty="0" smtClean="0">
                <a:solidFill>
                  <a:srgbClr val="FF0000"/>
                </a:solidFill>
              </a:rPr>
              <a:t>อาคารอเนกประสงค์ </a:t>
            </a:r>
            <a:r>
              <a:rPr lang="th-TH" sz="7200" dirty="0" err="1" smtClean="0">
                <a:solidFill>
                  <a:srgbClr val="FF0000"/>
                </a:solidFill>
              </a:rPr>
              <a:t>อบต.</a:t>
            </a:r>
            <a:r>
              <a:rPr lang="th-TH" sz="7200" dirty="0" smtClean="0">
                <a:solidFill>
                  <a:srgbClr val="FF0000"/>
                </a:solidFill>
              </a:rPr>
              <a:t> </a:t>
            </a:r>
            <a:endParaRPr lang="th-TH" sz="7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7067128" cy="1143000"/>
          </a:xfrm>
        </p:spPr>
        <p:txBody>
          <a:bodyPr/>
          <a:lstStyle/>
          <a:p>
            <a:r>
              <a:rPr lang="th-TH" sz="9600" b="1" dirty="0" smtClean="0">
                <a:latin typeface="Angsana New" pitchFamily="18" charset="-34"/>
                <a:cs typeface="Angsana New" pitchFamily="18" charset="-34"/>
              </a:rPr>
              <a:t>เปิดอาคาร 4 พ.ค. 59</a:t>
            </a:r>
            <a:endParaRPr lang="th-TH" sz="9600" b="1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4" name="ตัวยึดเนื้อหา 3" descr="IMG_18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2676"/>
          <a:stretch>
            <a:fillRect/>
          </a:stretch>
        </p:blipFill>
        <p:spPr>
          <a:xfrm>
            <a:off x="0" y="1916832"/>
            <a:ext cx="5040560" cy="4464496"/>
          </a:xfrm>
        </p:spPr>
      </p:pic>
      <p:pic>
        <p:nvPicPr>
          <p:cNvPr id="5" name="รูปภาพ 4" descr="IMG_1848.JPG"/>
          <p:cNvPicPr>
            <a:picLocks noChangeAspect="1"/>
          </p:cNvPicPr>
          <p:nvPr/>
        </p:nvPicPr>
        <p:blipFill>
          <a:blip r:embed="rId3" cstate="print"/>
          <a:srcRect t="9800" b="11801"/>
          <a:stretch>
            <a:fillRect/>
          </a:stretch>
        </p:blipFill>
        <p:spPr>
          <a:xfrm>
            <a:off x="5148065" y="1916832"/>
            <a:ext cx="3995936" cy="453650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ชื่อเรื่อง 4"/>
          <p:cNvSpPr>
            <a:spLocks noGrp="1"/>
          </p:cNvSpPr>
          <p:nvPr>
            <p:ph type="title"/>
          </p:nvPr>
        </p:nvSpPr>
        <p:spPr>
          <a:xfrm>
            <a:off x="457200" y="116632"/>
            <a:ext cx="8686800" cy="1143000"/>
          </a:xfrm>
        </p:spPr>
        <p:txBody>
          <a:bodyPr/>
          <a:lstStyle/>
          <a:p>
            <a:pPr algn="ctr"/>
            <a:r>
              <a:rPr lang="th-TH" sz="4400" b="1" dirty="0" smtClean="0"/>
              <a:t>โครงการอื่นๆ ที่ประสพผลสำเร็จ</a:t>
            </a:r>
            <a:endParaRPr lang="th-TH" sz="4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187624" y="1225689"/>
            <a:ext cx="6367449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6000" dirty="0" smtClean="0"/>
              <a:t>1.มหกรรมสุขภาพ</a:t>
            </a:r>
          </a:p>
          <a:p>
            <a:r>
              <a:rPr lang="th-TH" sz="6000" dirty="0" smtClean="0"/>
              <a:t>2.ตรวจสารเคมีในกระแสเลือด</a:t>
            </a:r>
          </a:p>
          <a:p>
            <a:r>
              <a:rPr lang="th-TH" sz="6000" dirty="0" smtClean="0"/>
              <a:t>3.แผน</a:t>
            </a:r>
            <a:r>
              <a:rPr lang="th-TH" sz="6000" dirty="0" err="1" smtClean="0"/>
              <a:t>ไทยดิ</a:t>
            </a:r>
            <a:r>
              <a:rPr lang="th-TH" sz="6000" dirty="0" smtClean="0"/>
              <a:t>ลิ</a:t>
            </a:r>
            <a:r>
              <a:rPr lang="th-TH" sz="6000" dirty="0" err="1" smtClean="0"/>
              <a:t>เวอร์</a:t>
            </a:r>
            <a:r>
              <a:rPr lang="th-TH" sz="6000" dirty="0" smtClean="0"/>
              <a:t>ลี</a:t>
            </a:r>
          </a:p>
          <a:p>
            <a:r>
              <a:rPr lang="th-TH" sz="6000" dirty="0" smtClean="0"/>
              <a:t>4.เยี่ยมผู้สูงอายุผู้พิการ</a:t>
            </a:r>
          </a:p>
          <a:p>
            <a:r>
              <a:rPr lang="th-TH" sz="6000" dirty="0" smtClean="0"/>
              <a:t>5.ออกกำลังกาย</a:t>
            </a:r>
          </a:p>
          <a:p>
            <a:r>
              <a:rPr lang="th-TH" sz="6000" dirty="0" smtClean="0"/>
              <a:t>6.ไข้เลือดออก</a:t>
            </a:r>
            <a:endParaRPr lang="th-TH" sz="6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th-TH" sz="4000" dirty="0" smtClean="0">
                <a:latin typeface="Angsana New" pitchFamily="18" charset="-34"/>
                <a:cs typeface="Angsana New" pitchFamily="18" charset="-34"/>
              </a:rPr>
              <a:t>2.2โครงการ</a:t>
            </a:r>
            <a:r>
              <a:rPr lang="th-TH" sz="4000" dirty="0" smtClean="0">
                <a:latin typeface="Angsana New" pitchFamily="18" charset="-34"/>
                <a:cs typeface="Angsana New" pitchFamily="18" charset="-34"/>
              </a:rPr>
              <a:t>มหกรรมสุขภาพเพื่อการปรับเปลี่ยนพฤติกรรม</a:t>
            </a:r>
            <a:br>
              <a:rPr lang="th-TH" sz="4000" dirty="0" smtClean="0">
                <a:latin typeface="Angsana New" pitchFamily="18" charset="-34"/>
                <a:cs typeface="Angsana New" pitchFamily="18" charset="-34"/>
              </a:rPr>
            </a:br>
            <a:r>
              <a:rPr lang="th-TH" sz="4000" dirty="0" smtClean="0">
                <a:latin typeface="Angsana New" pitchFamily="18" charset="-34"/>
                <a:cs typeface="Angsana New" pitchFamily="18" charset="-34"/>
              </a:rPr>
              <a:t>51,000</a:t>
            </a:r>
            <a:r>
              <a:rPr lang="th-TH" sz="4000" dirty="0" smtClean="0">
                <a:latin typeface="Angsana New" pitchFamily="18" charset="-34"/>
                <a:cs typeface="Angsana New" pitchFamily="18" charset="-34"/>
              </a:rPr>
              <a:t>บาท</a:t>
            </a:r>
          </a:p>
        </p:txBody>
      </p:sp>
      <p:sp>
        <p:nvSpPr>
          <p:cNvPr id="14339" name="Rectangle 3"/>
          <p:cNvSpPr txBox="1">
            <a:spLocks noChangeArrowheads="1"/>
          </p:cNvSpPr>
          <p:nvPr/>
        </p:nvSpPr>
        <p:spPr bwMode="auto">
          <a:xfrm>
            <a:off x="496888" y="1484313"/>
            <a:ext cx="8229600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th-TH" sz="3600" b="1" dirty="0">
                <a:solidFill>
                  <a:srgbClr val="CC0EA3"/>
                </a:solidFill>
                <a:latin typeface="Angsana New" pitchFamily="18" charset="-34"/>
              </a:rPr>
              <a:t>-   </a:t>
            </a:r>
            <a:r>
              <a:rPr lang="th-TH" sz="3600" b="1" dirty="0" smtClean="0">
                <a:solidFill>
                  <a:srgbClr val="CC0EA3"/>
                </a:solidFill>
                <a:latin typeface="Angsana New" pitchFamily="18" charset="-34"/>
              </a:rPr>
              <a:t>จัดบูทให้ความรู้ 15 บูท</a:t>
            </a:r>
            <a:endParaRPr lang="en-US" sz="3600" b="1" dirty="0">
              <a:solidFill>
                <a:srgbClr val="CC0EA3"/>
              </a:solidFill>
              <a:latin typeface="Angsana New" pitchFamily="18" charset="-34"/>
            </a:endParaRPr>
          </a:p>
        </p:txBody>
      </p:sp>
      <p:pic>
        <p:nvPicPr>
          <p:cNvPr id="14340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38825" y="4653136"/>
            <a:ext cx="2620963" cy="2152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3375" y="2204864"/>
            <a:ext cx="2622550" cy="22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425" y="2204865"/>
            <a:ext cx="2519363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4581128"/>
            <a:ext cx="2622550" cy="2180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0837" y="4581129"/>
            <a:ext cx="2620963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13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138" y="2204864"/>
            <a:ext cx="2620962" cy="22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21507" name="Title 1"/>
          <p:cNvSpPr txBox="1">
            <a:spLocks/>
          </p:cNvSpPr>
          <p:nvPr/>
        </p:nvSpPr>
        <p:spPr bwMode="auto">
          <a:xfrm>
            <a:off x="250825" y="274638"/>
            <a:ext cx="8589963" cy="1143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th-TH" sz="4000" dirty="0" smtClean="0">
                <a:solidFill>
                  <a:schemeClr val="tx2"/>
                </a:solidFill>
                <a:latin typeface="Angsana New" pitchFamily="18" charset="-34"/>
              </a:rPr>
              <a:t>2.3โครงการตรวจสารเคมีในกระแสเลือด</a:t>
            </a:r>
            <a:r>
              <a:rPr lang="th-TH" sz="4000" dirty="0">
                <a:solidFill>
                  <a:schemeClr val="tx2"/>
                </a:solidFill>
                <a:latin typeface="Angsana New" pitchFamily="18" charset="-34"/>
              </a:rPr>
              <a:t/>
            </a:r>
            <a:br>
              <a:rPr lang="th-TH" sz="4000" dirty="0">
                <a:solidFill>
                  <a:schemeClr val="tx2"/>
                </a:solidFill>
                <a:latin typeface="Angsana New" pitchFamily="18" charset="-34"/>
              </a:rPr>
            </a:br>
            <a:r>
              <a:rPr lang="th-TH" sz="4000" dirty="0" smtClean="0">
                <a:solidFill>
                  <a:schemeClr val="tx2"/>
                </a:solidFill>
                <a:latin typeface="Angsana New" pitchFamily="18" charset="-34"/>
              </a:rPr>
              <a:t>12,600</a:t>
            </a:r>
            <a:r>
              <a:rPr lang="th-TH" sz="4000" dirty="0">
                <a:solidFill>
                  <a:schemeClr val="tx2"/>
                </a:solidFill>
                <a:latin typeface="Angsana New" pitchFamily="18" charset="-34"/>
              </a:rPr>
              <a:t>บาท</a:t>
            </a:r>
          </a:p>
        </p:txBody>
      </p:sp>
      <p:sp>
        <p:nvSpPr>
          <p:cNvPr id="21508" name="Rectangle 3"/>
          <p:cNvSpPr txBox="1">
            <a:spLocks noChangeArrowheads="1"/>
          </p:cNvSpPr>
          <p:nvPr/>
        </p:nvSpPr>
        <p:spPr bwMode="auto">
          <a:xfrm>
            <a:off x="0" y="1484313"/>
            <a:ext cx="9144000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th-TH" sz="3600" b="1">
                <a:solidFill>
                  <a:srgbClr val="CC0EA3"/>
                </a:solidFill>
                <a:latin typeface="Angsana New" pitchFamily="18" charset="-34"/>
              </a:rPr>
              <a:t>-   ตรวจหาสารเคมีในเลือด</a:t>
            </a:r>
            <a:endParaRPr lang="en-US" sz="3600" b="1">
              <a:solidFill>
                <a:srgbClr val="CC0EA3"/>
              </a:solidFill>
              <a:latin typeface="Angsana New" pitchFamily="18" charset="-34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th-TH" sz="3600" b="1">
                <a:solidFill>
                  <a:srgbClr val="CC0EA3"/>
                </a:solidFill>
                <a:latin typeface="Angsana New" pitchFamily="18" charset="-34"/>
              </a:rPr>
              <a:t>+  เกษตรกรได้รับการตรวจหาสารเคมีในเลือด คิดเป็นร้อยละ 100</a:t>
            </a:r>
            <a:endParaRPr lang="en-US" sz="3600" b="1">
              <a:solidFill>
                <a:srgbClr val="CC0EA3"/>
              </a:solidFill>
              <a:latin typeface="Angsana New" pitchFamily="18" charset="-34"/>
            </a:endParaRPr>
          </a:p>
        </p:txBody>
      </p:sp>
      <p:pic>
        <p:nvPicPr>
          <p:cNvPr id="2150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79512" y="2708920"/>
            <a:ext cx="4248472" cy="38884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1510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708275"/>
            <a:ext cx="4249042" cy="3961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ตัวยึดเนื้อหา 8" descr="แผนที่คานหาม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5750" y="785813"/>
            <a:ext cx="8501063" cy="4929187"/>
          </a:xfrm>
        </p:spPr>
      </p:pic>
      <p:pic>
        <p:nvPicPr>
          <p:cNvPr id="4" name="ตัวยึดเนื้อหา 7" descr="เมือง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48500" y="5786454"/>
            <a:ext cx="2095500" cy="1071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ตัวยึดเนื้อหา 7" descr="เมือง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786454"/>
            <a:ext cx="2095500" cy="1071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ตัวยึดเนื้อหา 7" descr="เมือง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85918" y="5786454"/>
            <a:ext cx="2095500" cy="1071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ตัวยึดเนื้อหา 7" descr="เมือง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8992" y="5786454"/>
            <a:ext cx="2095500" cy="1071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ตัวยึดเนื้อหา 7" descr="เมือง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4942" y="5786454"/>
            <a:ext cx="2095500" cy="1071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04" name="ชื่อเรื่อง 3"/>
          <p:cNvSpPr>
            <a:spLocks noGrp="1"/>
          </p:cNvSpPr>
          <p:nvPr>
            <p:ph type="title"/>
          </p:nvPr>
        </p:nvSpPr>
        <p:spPr>
          <a:xfrm>
            <a:off x="457200" y="-71438"/>
            <a:ext cx="8686800" cy="1143001"/>
          </a:xfrm>
        </p:spPr>
        <p:txBody>
          <a:bodyPr/>
          <a:lstStyle/>
          <a:p>
            <a:r>
              <a:rPr lang="th-TH" smtClean="0">
                <a:solidFill>
                  <a:schemeClr val="tx1"/>
                </a:solidFill>
              </a:rPr>
              <a:t>มารู้จัก ตำบล คานหาม ในมุมมองของชุมชน</a:t>
            </a:r>
          </a:p>
        </p:txBody>
      </p:sp>
    </p:spTree>
  </p:cSld>
  <p:clrMapOvr>
    <a:masterClrMapping/>
  </p:clrMapOvr>
  <p:transition spd="slow" advTm="2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sz="4800" b="1" dirty="0" smtClean="0"/>
              <a:t>2.4</a:t>
            </a:r>
            <a:r>
              <a:rPr lang="th-TH" sz="4800" b="1" dirty="0" smtClean="0"/>
              <a:t>โครงการแผน</a:t>
            </a:r>
            <a:r>
              <a:rPr lang="th-TH" sz="4800" b="1" dirty="0" err="1" smtClean="0"/>
              <a:t>ไทยดิ</a:t>
            </a:r>
            <a:r>
              <a:rPr lang="th-TH" sz="4800" b="1" dirty="0" smtClean="0"/>
              <a:t>ลิ</a:t>
            </a:r>
            <a:r>
              <a:rPr lang="th-TH" sz="4800" b="1" dirty="0" err="1" smtClean="0"/>
              <a:t>เวอร์</a:t>
            </a:r>
            <a:r>
              <a:rPr lang="th-TH" sz="4800" b="1" dirty="0" smtClean="0"/>
              <a:t>ลี</a:t>
            </a:r>
            <a:br>
              <a:rPr lang="th-TH" sz="4800" b="1" dirty="0" smtClean="0"/>
            </a:br>
            <a:endParaRPr lang="th-TH" sz="4800" b="1" dirty="0"/>
          </a:p>
        </p:txBody>
      </p:sp>
      <p:pic>
        <p:nvPicPr>
          <p:cNvPr id="5" name="รูปภาพ 4" descr="IMG_00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71975" y="1288199"/>
            <a:ext cx="3611893" cy="2708920"/>
          </a:xfrm>
          <a:prstGeom prst="rect">
            <a:avLst/>
          </a:prstGeom>
        </p:spPr>
      </p:pic>
      <p:pic>
        <p:nvPicPr>
          <p:cNvPr id="6" name="รูปภาพ 5" descr="IMG_18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87824" y="1340768"/>
            <a:ext cx="2787774" cy="3717032"/>
          </a:xfrm>
          <a:prstGeom prst="rect">
            <a:avLst/>
          </a:prstGeom>
        </p:spPr>
      </p:pic>
      <p:pic>
        <p:nvPicPr>
          <p:cNvPr id="7" name="รูปภาพ 6" descr="IMG_177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485665" y="2299311"/>
            <a:ext cx="3635896" cy="272692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15363" name="Title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th-TH" sz="4000" dirty="0" smtClean="0">
                <a:solidFill>
                  <a:schemeClr val="tx2"/>
                </a:solidFill>
                <a:latin typeface="Angsana New" pitchFamily="18" charset="-34"/>
              </a:rPr>
              <a:t>2.4โครงการเยี่ยมบ้านและดูแลผู้พิการ</a:t>
            </a:r>
            <a:r>
              <a:rPr lang="th-TH" sz="4000" dirty="0">
                <a:solidFill>
                  <a:schemeClr val="tx2"/>
                </a:solidFill>
                <a:latin typeface="Angsana New" pitchFamily="18" charset="-34"/>
              </a:rPr>
              <a:t/>
            </a:r>
            <a:br>
              <a:rPr lang="th-TH" sz="4000" dirty="0">
                <a:solidFill>
                  <a:schemeClr val="tx2"/>
                </a:solidFill>
                <a:latin typeface="Angsana New" pitchFamily="18" charset="-34"/>
              </a:rPr>
            </a:br>
            <a:r>
              <a:rPr lang="th-TH" sz="4000" dirty="0" smtClean="0">
                <a:solidFill>
                  <a:schemeClr val="tx2"/>
                </a:solidFill>
                <a:latin typeface="Angsana New" pitchFamily="18" charset="-34"/>
              </a:rPr>
              <a:t>19,000</a:t>
            </a:r>
            <a:r>
              <a:rPr lang="th-TH" sz="4000" dirty="0">
                <a:solidFill>
                  <a:schemeClr val="tx2"/>
                </a:solidFill>
                <a:latin typeface="Angsana New" pitchFamily="18" charset="-34"/>
              </a:rPr>
              <a:t>บาท</a:t>
            </a:r>
          </a:p>
        </p:txBody>
      </p:sp>
      <p:sp>
        <p:nvSpPr>
          <p:cNvPr id="15364" name="Rectangle 3"/>
          <p:cNvSpPr txBox="1">
            <a:spLocks noChangeArrowheads="1"/>
          </p:cNvSpPr>
          <p:nvPr/>
        </p:nvSpPr>
        <p:spPr bwMode="auto">
          <a:xfrm>
            <a:off x="611188" y="1484313"/>
            <a:ext cx="8229600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th-TH" sz="3600" b="1">
                <a:solidFill>
                  <a:srgbClr val="CC0EA3"/>
                </a:solidFill>
                <a:latin typeface="Angsana New" pitchFamily="18" charset="-34"/>
              </a:rPr>
              <a:t>-   เยี่ยมผู้พิการ</a:t>
            </a:r>
            <a:endParaRPr lang="en-US" sz="3600" b="1">
              <a:solidFill>
                <a:srgbClr val="CC0EA3"/>
              </a:solidFill>
              <a:latin typeface="Angsana New" pitchFamily="18" charset="-34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th-TH" sz="3600" b="1">
                <a:solidFill>
                  <a:srgbClr val="CC0EA3"/>
                </a:solidFill>
                <a:latin typeface="Angsana New" pitchFamily="18" charset="-34"/>
              </a:rPr>
              <a:t>+  กลุ่มผู้พิการเข้าถึงบริการสุขภาพ     คิดเป็นร้อยละ 100</a:t>
            </a:r>
            <a:endParaRPr lang="en-US" sz="3600" b="1">
              <a:solidFill>
                <a:srgbClr val="CC0EA3"/>
              </a:solidFill>
              <a:latin typeface="Angsana New" pitchFamily="18" charset="-34"/>
            </a:endParaRPr>
          </a:p>
        </p:txBody>
      </p:sp>
      <p:pic>
        <p:nvPicPr>
          <p:cNvPr id="15365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9700" y="2767013"/>
            <a:ext cx="2622550" cy="196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4824413"/>
            <a:ext cx="2622550" cy="196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6238" y="5095875"/>
            <a:ext cx="2622550" cy="146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6063" y="2747963"/>
            <a:ext cx="1714500" cy="196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5963" y="4924425"/>
            <a:ext cx="2622550" cy="196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0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38788" y="2855913"/>
            <a:ext cx="2622550" cy="196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 txBox="1">
            <a:spLocks/>
          </p:cNvSpPr>
          <p:nvPr/>
        </p:nvSpPr>
        <p:spPr bwMode="auto">
          <a:xfrm>
            <a:off x="277813" y="116632"/>
            <a:ext cx="8588375" cy="1143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th-TH" sz="4000" dirty="0">
                <a:solidFill>
                  <a:schemeClr val="tx2"/>
                </a:solidFill>
                <a:latin typeface="Angsana New" pitchFamily="18" charset="-34"/>
              </a:rPr>
              <a:t>3.3โครงการส่งเสริมสุขภาพผู้สูงอายุและพัฒนาชมรมผู้สูงอายุ</a:t>
            </a:r>
            <a:br>
              <a:rPr lang="th-TH" sz="4000" dirty="0">
                <a:solidFill>
                  <a:schemeClr val="tx2"/>
                </a:solidFill>
                <a:latin typeface="Angsana New" pitchFamily="18" charset="-34"/>
              </a:rPr>
            </a:br>
            <a:r>
              <a:rPr lang="th-TH" sz="4000" dirty="0">
                <a:solidFill>
                  <a:schemeClr val="tx2"/>
                </a:solidFill>
                <a:latin typeface="Angsana New" pitchFamily="18" charset="-34"/>
              </a:rPr>
              <a:t>50,000บาท</a:t>
            </a:r>
          </a:p>
        </p:txBody>
      </p:sp>
      <p:pic>
        <p:nvPicPr>
          <p:cNvPr id="2458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8879"/>
          <a:stretch>
            <a:fillRect/>
          </a:stretch>
        </p:blipFill>
        <p:spPr>
          <a:xfrm>
            <a:off x="66551" y="1340768"/>
            <a:ext cx="5297537" cy="2517651"/>
          </a:xfrm>
          <a:noFill/>
        </p:spPr>
      </p:pic>
      <p:pic>
        <p:nvPicPr>
          <p:cNvPr id="6" name="รูปภาพ 5" descr="IMG_1858.JPG"/>
          <p:cNvPicPr>
            <a:picLocks noChangeAspect="1"/>
          </p:cNvPicPr>
          <p:nvPr/>
        </p:nvPicPr>
        <p:blipFill>
          <a:blip r:embed="rId3" cstate="print"/>
          <a:srcRect l="16137" t="13251" r="17713" b="2751"/>
          <a:stretch>
            <a:fillRect/>
          </a:stretch>
        </p:blipFill>
        <p:spPr>
          <a:xfrm>
            <a:off x="179512" y="3933056"/>
            <a:ext cx="3096344" cy="2743162"/>
          </a:xfrm>
          <a:prstGeom prst="rect">
            <a:avLst/>
          </a:prstGeom>
        </p:spPr>
      </p:pic>
      <p:pic>
        <p:nvPicPr>
          <p:cNvPr id="7" name="รูปภาพ 6" descr="IMG_18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7824" y="4005064"/>
            <a:ext cx="2592288" cy="2592288"/>
          </a:xfrm>
          <a:prstGeom prst="rect">
            <a:avLst/>
          </a:prstGeom>
        </p:spPr>
      </p:pic>
      <p:pic>
        <p:nvPicPr>
          <p:cNvPr id="8" name="รูปภาพ 7" descr="IMG_1857.PNG"/>
          <p:cNvPicPr>
            <a:picLocks noChangeAspect="1"/>
          </p:cNvPicPr>
          <p:nvPr/>
        </p:nvPicPr>
        <p:blipFill>
          <a:blip r:embed="rId5" cstate="print"/>
          <a:srcRect t="15350" b="6951"/>
          <a:stretch>
            <a:fillRect/>
          </a:stretch>
        </p:blipFill>
        <p:spPr>
          <a:xfrm>
            <a:off x="5652120" y="1268760"/>
            <a:ext cx="3347864" cy="532859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 t="7833" r="4760"/>
          <a:stretch>
            <a:fillRect/>
          </a:stretch>
        </p:blipFill>
        <p:spPr bwMode="auto">
          <a:xfrm>
            <a:off x="0" y="1340768"/>
            <a:ext cx="2915816" cy="33890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/>
          <a:srcRect l="4043" t="23506" r="15573"/>
          <a:stretch>
            <a:fillRect/>
          </a:stretch>
        </p:blipFill>
        <p:spPr bwMode="auto">
          <a:xfrm>
            <a:off x="2987824" y="1988840"/>
            <a:ext cx="3024336" cy="396044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11560" y="-243408"/>
            <a:ext cx="759695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9600" dirty="0" smtClean="0"/>
              <a:t>โครงการออกกำลังกาย</a:t>
            </a:r>
            <a:endParaRPr lang="th-TH" sz="9600" dirty="0"/>
          </a:p>
        </p:txBody>
      </p:sp>
      <p:pic>
        <p:nvPicPr>
          <p:cNvPr id="5" name="รูปภาพ 4" descr="IMG_1856.JPG"/>
          <p:cNvPicPr>
            <a:picLocks noChangeAspect="1"/>
          </p:cNvPicPr>
          <p:nvPr/>
        </p:nvPicPr>
        <p:blipFill>
          <a:blip r:embed="rId4" cstate="print"/>
          <a:srcRect l="3801" t="20600" r="3801" b="12201"/>
          <a:stretch>
            <a:fillRect/>
          </a:stretch>
        </p:blipFill>
        <p:spPr>
          <a:xfrm>
            <a:off x="6084168" y="2636912"/>
            <a:ext cx="2880320" cy="403244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20483" name="Title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th-TH" sz="4000">
                <a:solidFill>
                  <a:schemeClr val="tx2"/>
                </a:solidFill>
                <a:latin typeface="Angsana New" pitchFamily="18" charset="-34"/>
              </a:rPr>
              <a:t>2.3โครงการส่งเสริมความปลอดภัยด้านอาหาร</a:t>
            </a:r>
            <a:br>
              <a:rPr lang="th-TH" sz="4000">
                <a:solidFill>
                  <a:schemeClr val="tx2"/>
                </a:solidFill>
                <a:latin typeface="Angsana New" pitchFamily="18" charset="-34"/>
              </a:rPr>
            </a:br>
            <a:r>
              <a:rPr lang="th-TH" sz="4000">
                <a:solidFill>
                  <a:schemeClr val="tx2"/>
                </a:solidFill>
                <a:latin typeface="Angsana New" pitchFamily="18" charset="-34"/>
              </a:rPr>
              <a:t>12,600บาท</a:t>
            </a:r>
          </a:p>
        </p:txBody>
      </p:sp>
      <p:sp>
        <p:nvSpPr>
          <p:cNvPr id="20484" name="Rectangle 3"/>
          <p:cNvSpPr txBox="1">
            <a:spLocks noChangeArrowheads="1"/>
          </p:cNvSpPr>
          <p:nvPr/>
        </p:nvSpPr>
        <p:spPr bwMode="auto">
          <a:xfrm>
            <a:off x="611188" y="1484313"/>
            <a:ext cx="8229600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th-TH" sz="3600" b="1">
                <a:solidFill>
                  <a:srgbClr val="CC0EA3"/>
                </a:solidFill>
                <a:latin typeface="Angsana New" pitchFamily="18" charset="-34"/>
              </a:rPr>
              <a:t>-   ให้ความรู้ร้านอาหารแผงลอย</a:t>
            </a:r>
            <a:endParaRPr lang="en-US" sz="3600" b="1">
              <a:solidFill>
                <a:srgbClr val="CC0EA3"/>
              </a:solidFill>
              <a:latin typeface="Angsana New" pitchFamily="18" charset="-34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th-TH" sz="3600" b="1">
                <a:solidFill>
                  <a:srgbClr val="CC0EA3"/>
                </a:solidFill>
                <a:latin typeface="Angsana New" pitchFamily="18" charset="-34"/>
              </a:rPr>
              <a:t>+  ผู้ประกอบการได้รับความรู้      คิดเป็นร้อยละ 100</a:t>
            </a:r>
            <a:endParaRPr lang="en-US" sz="3600" b="1">
              <a:solidFill>
                <a:srgbClr val="CC0EA3"/>
              </a:solidFill>
              <a:latin typeface="Angsana New" pitchFamily="18" charset="-34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</a:pPr>
            <a:endParaRPr lang="en-US" sz="3600" b="1">
              <a:solidFill>
                <a:srgbClr val="CC0EA3"/>
              </a:solidFill>
              <a:latin typeface="Angsana New" pitchFamily="18" charset="-34"/>
            </a:endParaRPr>
          </a:p>
        </p:txBody>
      </p:sp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2997200"/>
            <a:ext cx="3311525" cy="3168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048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2950" y="2998788"/>
            <a:ext cx="3560763" cy="31670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22531" name="Title 1"/>
          <p:cNvSpPr txBox="1">
            <a:spLocks/>
          </p:cNvSpPr>
          <p:nvPr/>
        </p:nvSpPr>
        <p:spPr bwMode="auto">
          <a:xfrm>
            <a:off x="250825" y="274638"/>
            <a:ext cx="8589963" cy="1143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th-TH" sz="4000" dirty="0" smtClean="0">
                <a:solidFill>
                  <a:schemeClr val="tx2"/>
                </a:solidFill>
                <a:latin typeface="Angsana New" pitchFamily="18" charset="-34"/>
              </a:rPr>
              <a:t>โครงการ</a:t>
            </a:r>
            <a:r>
              <a:rPr lang="th-TH" sz="4000" dirty="0">
                <a:solidFill>
                  <a:schemeClr val="tx2"/>
                </a:solidFill>
                <a:latin typeface="Angsana New" pitchFamily="18" charset="-34"/>
              </a:rPr>
              <a:t>โรงเรียนส่งเสริมสุขภาพ</a:t>
            </a:r>
          </a:p>
          <a:p>
            <a:pPr algn="ctr"/>
            <a:r>
              <a:rPr lang="th-TH" sz="4000" dirty="0" smtClean="0">
                <a:solidFill>
                  <a:schemeClr val="tx2"/>
                </a:solidFill>
                <a:latin typeface="Angsana New" pitchFamily="18" charset="-34"/>
              </a:rPr>
              <a:t>12,000 </a:t>
            </a:r>
            <a:r>
              <a:rPr lang="th-TH" sz="4000" dirty="0">
                <a:solidFill>
                  <a:schemeClr val="tx2"/>
                </a:solidFill>
                <a:latin typeface="Angsana New" pitchFamily="18" charset="-34"/>
              </a:rPr>
              <a:t>บาท</a:t>
            </a:r>
          </a:p>
        </p:txBody>
      </p:sp>
      <p:sp>
        <p:nvSpPr>
          <p:cNvPr id="22532" name="Rectangle 3"/>
          <p:cNvSpPr txBox="1">
            <a:spLocks noChangeArrowheads="1"/>
          </p:cNvSpPr>
          <p:nvPr/>
        </p:nvSpPr>
        <p:spPr bwMode="auto">
          <a:xfrm>
            <a:off x="0" y="1484313"/>
            <a:ext cx="9144000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th-TH" sz="3600" b="1">
                <a:solidFill>
                  <a:srgbClr val="CC0EA3"/>
                </a:solidFill>
                <a:latin typeface="Angsana New" pitchFamily="18" charset="-34"/>
              </a:rPr>
              <a:t>-   ให้ความรู้และประเมินร่างกายในเด็กนักเรียน</a:t>
            </a:r>
            <a:endParaRPr lang="en-US" sz="3600" b="1">
              <a:solidFill>
                <a:srgbClr val="CC0EA3"/>
              </a:solidFill>
              <a:latin typeface="Angsana New" pitchFamily="18" charset="-34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th-TH" sz="3600" b="1">
                <a:solidFill>
                  <a:srgbClr val="CC0EA3"/>
                </a:solidFill>
                <a:latin typeface="Angsana New" pitchFamily="18" charset="-34"/>
              </a:rPr>
              <a:t>+  เด็กนักเรียนได้รับความรู้และ ร่ายกายแข็งแรงสมวัย</a:t>
            </a:r>
            <a:endParaRPr lang="en-US" sz="3600" b="1">
              <a:solidFill>
                <a:srgbClr val="CC0EA3"/>
              </a:solidFill>
              <a:latin typeface="Angsana New" pitchFamily="18" charset="-34"/>
            </a:endParaRPr>
          </a:p>
        </p:txBody>
      </p:sp>
      <p:pic>
        <p:nvPicPr>
          <p:cNvPr id="22533" name="Picture 2"/>
          <p:cNvPicPr>
            <a:picLocks noChangeAspect="1" noChangeArrowheads="1"/>
          </p:cNvPicPr>
          <p:nvPr/>
        </p:nvPicPr>
        <p:blipFill>
          <a:blip r:embed="rId2" cstate="print"/>
          <a:srcRect l="26666" t="21428"/>
          <a:stretch>
            <a:fillRect/>
          </a:stretch>
        </p:blipFill>
        <p:spPr bwMode="auto">
          <a:xfrm>
            <a:off x="468313" y="2924175"/>
            <a:ext cx="4529137" cy="34575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253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2914650"/>
            <a:ext cx="3548063" cy="3394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pic>
        <p:nvPicPr>
          <p:cNvPr id="43011" name="Picture 1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4788" y="333375"/>
            <a:ext cx="2312987" cy="346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1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4006850"/>
            <a:ext cx="4530725" cy="285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1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64704"/>
            <a:ext cx="302418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1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725" y="3376612"/>
            <a:ext cx="3419475" cy="3220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18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3" y="549275"/>
            <a:ext cx="3708028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95536" y="-99392"/>
            <a:ext cx="8286243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th-TH" sz="5400" b="1" dirty="0" smtClean="0">
                <a:solidFill>
                  <a:srgbClr val="FF0000"/>
                </a:solidFill>
              </a:rPr>
              <a:t>โครงการคานหามร่วมใจต้านภัยไข้เลือดออก</a:t>
            </a:r>
            <a:endParaRPr lang="th-TH" sz="5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th-TH" sz="4000" dirty="0" smtClean="0">
                <a:latin typeface="Angsana New" pitchFamily="18" charset="-34"/>
                <a:cs typeface="Angsana New" pitchFamily="18" charset="-34"/>
              </a:rPr>
              <a:t>1โครงการตรวจภายในป้องกัน</a:t>
            </a:r>
            <a:r>
              <a:rPr lang="th-TH" sz="4000" dirty="0" smtClean="0">
                <a:latin typeface="Angsana New" pitchFamily="18" charset="-34"/>
                <a:cs typeface="Angsana New" pitchFamily="18" charset="-34"/>
              </a:rPr>
              <a:t>มะเร็งปากมดลูก</a:t>
            </a:r>
            <a:br>
              <a:rPr lang="th-TH" sz="4000" dirty="0" smtClean="0">
                <a:latin typeface="Angsana New" pitchFamily="18" charset="-34"/>
                <a:cs typeface="Angsana New" pitchFamily="18" charset="-34"/>
              </a:rPr>
            </a:br>
            <a:r>
              <a:rPr lang="th-TH" sz="4000" dirty="0" smtClean="0">
                <a:latin typeface="Angsana New" pitchFamily="18" charset="-34"/>
                <a:cs typeface="Angsana New" pitchFamily="18" charset="-34"/>
              </a:rPr>
              <a:t>40,000</a:t>
            </a:r>
            <a:r>
              <a:rPr lang="th-TH" sz="4000" dirty="0" smtClean="0">
                <a:latin typeface="Angsana New" pitchFamily="18" charset="-34"/>
                <a:cs typeface="Angsana New" pitchFamily="18" charset="-34"/>
              </a:rPr>
              <a:t>บาท</a:t>
            </a:r>
          </a:p>
        </p:txBody>
      </p:sp>
      <p:sp>
        <p:nvSpPr>
          <p:cNvPr id="16387" name="Rectangle 3"/>
          <p:cNvSpPr txBox="1">
            <a:spLocks noChangeArrowheads="1"/>
          </p:cNvSpPr>
          <p:nvPr/>
        </p:nvSpPr>
        <p:spPr bwMode="auto">
          <a:xfrm>
            <a:off x="611188" y="1484313"/>
            <a:ext cx="8229600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th-TH" sz="3600" b="1">
                <a:solidFill>
                  <a:srgbClr val="CC0EA3"/>
                </a:solidFill>
                <a:latin typeface="Angsana New" pitchFamily="18" charset="-34"/>
              </a:rPr>
              <a:t>-   ตรวจ</a:t>
            </a:r>
            <a:r>
              <a:rPr lang="en-US" sz="3600" b="1">
                <a:solidFill>
                  <a:srgbClr val="CC0EA3"/>
                </a:solidFill>
                <a:latin typeface="Angsana New" pitchFamily="18" charset="-34"/>
              </a:rPr>
              <a:t>VIA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th-TH" sz="3600" b="1">
                <a:solidFill>
                  <a:srgbClr val="CC0EA3"/>
                </a:solidFill>
                <a:latin typeface="Angsana New" pitchFamily="18" charset="-34"/>
              </a:rPr>
              <a:t>+  กลุ่มหญิง 30-45 ปี ได้รับการตรวจ</a:t>
            </a:r>
            <a:r>
              <a:rPr lang="en-US" sz="3600" b="1">
                <a:solidFill>
                  <a:srgbClr val="CC0EA3"/>
                </a:solidFill>
                <a:latin typeface="Angsana New" pitchFamily="18" charset="-34"/>
              </a:rPr>
              <a:t>VIA     </a:t>
            </a:r>
            <a:r>
              <a:rPr lang="th-TH" sz="3600" b="1">
                <a:solidFill>
                  <a:srgbClr val="CC0EA3"/>
                </a:solidFill>
                <a:latin typeface="Angsana New" pitchFamily="18" charset="-34"/>
              </a:rPr>
              <a:t>คน</a:t>
            </a:r>
            <a:endParaRPr lang="en-US" sz="3600" b="1">
              <a:solidFill>
                <a:srgbClr val="CC0EA3"/>
              </a:solidFill>
              <a:latin typeface="Angsana New" pitchFamily="18" charset="-3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th-TH" smtClean="0"/>
              <a:t>ภาคีเครือข่ายภาคเอกชน </a:t>
            </a:r>
            <a:r>
              <a:rPr lang="en-US" smtClean="0"/>
              <a:t>CSR</a:t>
            </a:r>
            <a:endParaRPr lang="th-TH" smtClean="0"/>
          </a:p>
        </p:txBody>
      </p:sp>
      <p:pic>
        <p:nvPicPr>
          <p:cNvPr id="389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85813" y="3714750"/>
            <a:ext cx="3378200" cy="3143250"/>
          </a:xfrm>
          <a:noFill/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928688"/>
            <a:ext cx="3357563" cy="27860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" y="928688"/>
            <a:ext cx="3429000" cy="2714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714750"/>
            <a:ext cx="3429000" cy="3143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29063" y="642938"/>
            <a:ext cx="4643437" cy="5664200"/>
          </a:xfrm>
          <a:noFill/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3286125"/>
            <a:ext cx="3176588" cy="3359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789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" y="142875"/>
            <a:ext cx="3071813" cy="3000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idx="1"/>
          </p:nvPr>
        </p:nvSpPr>
        <p:spPr>
          <a:xfrm>
            <a:off x="395288" y="476250"/>
            <a:ext cx="8229600" cy="4530725"/>
          </a:xfrm>
        </p:spPr>
        <p:txBody>
          <a:bodyPr/>
          <a:lstStyle/>
          <a:p>
            <a:pPr algn="thaiDist" eaLnBrk="1" hangingPunct="1">
              <a:buFontTx/>
              <a:buNone/>
            </a:pPr>
            <a:r>
              <a:rPr lang="th-TH" sz="4400" b="1" dirty="0" smtClean="0">
                <a:latin typeface="Angsana New" pitchFamily="18" charset="-34"/>
                <a:cs typeface="Angsana New" pitchFamily="18" charset="-34"/>
              </a:rPr>
              <a:t>	                 </a:t>
            </a:r>
            <a:r>
              <a:rPr lang="th-TH" sz="4400" b="1" u="sng" dirty="0" smtClean="0">
                <a:latin typeface="Angsana New" pitchFamily="18" charset="-34"/>
                <a:cs typeface="Angsana New" pitchFamily="18" charset="-34"/>
              </a:rPr>
              <a:t>ประชากร</a:t>
            </a:r>
          </a:p>
          <a:p>
            <a:pPr algn="thaiDist" eaLnBrk="1" hangingPunct="1">
              <a:buFontTx/>
              <a:buNone/>
            </a:pPr>
            <a:r>
              <a:rPr lang="th-TH" sz="4400" b="1" dirty="0" smtClean="0">
                <a:latin typeface="Angsana New" pitchFamily="18" charset="-34"/>
                <a:cs typeface="Angsana New" pitchFamily="18" charset="-34"/>
              </a:rPr>
              <a:t>		   มีประชากรทั้งหมด     8</a:t>
            </a:r>
            <a:r>
              <a:rPr lang="en-US" sz="4400" b="1" dirty="0" smtClean="0">
                <a:latin typeface="Angsana New" pitchFamily="18" charset="-34"/>
                <a:cs typeface="Angsana New" pitchFamily="18" charset="-34"/>
              </a:rPr>
              <a:t>,413</a:t>
            </a:r>
            <a:r>
              <a:rPr lang="th-TH" sz="4400" b="1" dirty="0" smtClean="0">
                <a:latin typeface="Angsana New" pitchFamily="18" charset="-34"/>
                <a:cs typeface="Angsana New" pitchFamily="18" charset="-34"/>
              </a:rPr>
              <a:t>   คน </a:t>
            </a:r>
          </a:p>
          <a:p>
            <a:pPr algn="thaiDist" eaLnBrk="1" hangingPunct="1">
              <a:buFontTx/>
              <a:buNone/>
            </a:pPr>
            <a:r>
              <a:rPr lang="th-TH" sz="4400" b="1" dirty="0" smtClean="0">
                <a:latin typeface="Angsana New" pitchFamily="18" charset="-34"/>
                <a:cs typeface="Angsana New" pitchFamily="18" charset="-34"/>
              </a:rPr>
              <a:t>		                         ชาย       3</a:t>
            </a:r>
            <a:r>
              <a:rPr lang="en-US" sz="4400" b="1" dirty="0" smtClean="0">
                <a:latin typeface="Angsana New" pitchFamily="18" charset="-34"/>
                <a:cs typeface="Angsana New" pitchFamily="18" charset="-34"/>
              </a:rPr>
              <a:t>,</a:t>
            </a:r>
            <a:r>
              <a:rPr lang="th-TH" sz="4400" b="1" dirty="0" smtClean="0">
                <a:latin typeface="Angsana New" pitchFamily="18" charset="-34"/>
                <a:cs typeface="Angsana New" pitchFamily="18" charset="-34"/>
              </a:rPr>
              <a:t>721    คน           </a:t>
            </a:r>
          </a:p>
          <a:p>
            <a:pPr algn="thaiDist" eaLnBrk="1" hangingPunct="1">
              <a:buFontTx/>
              <a:buNone/>
            </a:pPr>
            <a:r>
              <a:rPr lang="th-TH" sz="4400" b="1" dirty="0" smtClean="0">
                <a:latin typeface="Angsana New" pitchFamily="18" charset="-34"/>
                <a:cs typeface="Angsana New" pitchFamily="18" charset="-34"/>
              </a:rPr>
              <a:t>                                   หญิง     4</a:t>
            </a:r>
            <a:r>
              <a:rPr lang="en-US" sz="4400" b="1" dirty="0" smtClean="0">
                <a:latin typeface="Angsana New" pitchFamily="18" charset="-34"/>
                <a:cs typeface="Angsana New" pitchFamily="18" charset="-34"/>
              </a:rPr>
              <a:t>,692</a:t>
            </a:r>
            <a:r>
              <a:rPr lang="th-TH" sz="4400" b="1" dirty="0" smtClean="0">
                <a:latin typeface="Angsana New" pitchFamily="18" charset="-34"/>
                <a:cs typeface="Angsana New" pitchFamily="18" charset="-34"/>
              </a:rPr>
              <a:t>    คน  </a:t>
            </a:r>
          </a:p>
          <a:p>
            <a:pPr algn="thaiDist" eaLnBrk="1" hangingPunct="1">
              <a:buFontTx/>
              <a:buNone/>
            </a:pPr>
            <a:r>
              <a:rPr lang="th-TH" sz="4400" b="1" dirty="0" smtClean="0">
                <a:latin typeface="Angsana New" pitchFamily="18" charset="-34"/>
                <a:cs typeface="Angsana New" pitchFamily="18" charset="-34"/>
              </a:rPr>
              <a:t>		   หลังคาเรือนจำนวน       2,252     หลังคาเรือน</a:t>
            </a:r>
          </a:p>
          <a:p>
            <a:pPr algn="thaiDist" eaLnBrk="1" hangingPunct="1">
              <a:buFontTx/>
              <a:buNone/>
            </a:pPr>
            <a:r>
              <a:rPr lang="th-TH" sz="4400" b="1" dirty="0" smtClean="0">
                <a:latin typeface="Angsana New" pitchFamily="18" charset="-34"/>
                <a:cs typeface="Angsana New" pitchFamily="18" charset="-34"/>
              </a:rPr>
              <a:t>                          *ที่มา </a:t>
            </a:r>
            <a:r>
              <a:rPr lang="en-US" sz="4400" b="1" dirty="0" smtClean="0">
                <a:latin typeface="Angsana New" pitchFamily="18" charset="-34"/>
                <a:cs typeface="Angsana New" pitchFamily="18" charset="-34"/>
              </a:rPr>
              <a:t>: </a:t>
            </a:r>
            <a:r>
              <a:rPr lang="th-TH" sz="4400" b="1" dirty="0" smtClean="0">
                <a:latin typeface="Angsana New" pitchFamily="18" charset="-34"/>
                <a:cs typeface="Angsana New" pitchFamily="18" charset="-34"/>
              </a:rPr>
              <a:t>ฐานข้อมูล </a:t>
            </a:r>
            <a:r>
              <a:rPr lang="en-US" sz="4400" b="1" dirty="0" err="1" smtClean="0">
                <a:latin typeface="Angsana New" pitchFamily="18" charset="-34"/>
                <a:cs typeface="Angsana New" pitchFamily="18" charset="-34"/>
              </a:rPr>
              <a:t>HosXP</a:t>
            </a:r>
            <a:endParaRPr lang="en-US" sz="4400" b="1" dirty="0" smtClean="0">
              <a:latin typeface="Angsana New" pitchFamily="18" charset="-34"/>
              <a:cs typeface="Angsana New" pitchFamily="18" charset="-34"/>
            </a:endParaRPr>
          </a:p>
          <a:p>
            <a:pPr algn="thaiDist" eaLnBrk="1" hangingPunct="1">
              <a:buFontTx/>
              <a:buNone/>
            </a:pPr>
            <a:r>
              <a:rPr lang="th-TH" sz="4400" b="1" dirty="0" smtClean="0">
                <a:latin typeface="Angsana New" pitchFamily="18" charset="-34"/>
                <a:cs typeface="Angsana New" pitchFamily="18" charset="-34"/>
              </a:rPr>
              <a:t> 	  แต่จะมีประชากรแฝงอยู่ตามหอพัก  และแหล่งก่อสร้างต่างๆ     </a:t>
            </a:r>
          </a:p>
          <a:p>
            <a:pPr algn="thaiDist" eaLnBrk="1" hangingPunct="1">
              <a:buFontTx/>
              <a:buNone/>
            </a:pPr>
            <a:r>
              <a:rPr lang="th-TH" sz="4400" b="1" dirty="0" smtClean="0">
                <a:latin typeface="Angsana New" pitchFamily="18" charset="-34"/>
                <a:cs typeface="Angsana New" pitchFamily="18" charset="-34"/>
              </a:rPr>
              <a:t>      </a:t>
            </a:r>
          </a:p>
          <a:p>
            <a:pPr algn="thaiDist" eaLnBrk="1" hangingPunct="1">
              <a:buFontTx/>
              <a:buNone/>
            </a:pPr>
            <a:r>
              <a:rPr lang="th-TH" sz="4400" b="1" dirty="0" smtClean="0">
                <a:latin typeface="Angsana New" pitchFamily="18" charset="-34"/>
                <a:cs typeface="Angsana New" pitchFamily="18" charset="-34"/>
              </a:rPr>
              <a:t> 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ชื่อเรื่อง 1"/>
          <p:cNvSpPr>
            <a:spLocks noGrp="1"/>
          </p:cNvSpPr>
          <p:nvPr>
            <p:ph type="title"/>
          </p:nvPr>
        </p:nvSpPr>
        <p:spPr>
          <a:xfrm>
            <a:off x="-3175" y="-161925"/>
            <a:ext cx="9358313" cy="1143000"/>
          </a:xfrm>
        </p:spPr>
        <p:txBody>
          <a:bodyPr/>
          <a:lstStyle/>
          <a:p>
            <a:pPr algn="ctr"/>
            <a:r>
              <a:rPr lang="th-TH" sz="6600" smtClean="0">
                <a:latin typeface="Angsana New" pitchFamily="18" charset="-34"/>
                <a:cs typeface="Angsana New" pitchFamily="18" charset="-34"/>
              </a:rPr>
              <a:t>กระบวนการสู่ความสำเร็จ</a:t>
            </a:r>
            <a:endParaRPr lang="en-US" sz="6600" smtClean="0">
              <a:latin typeface="Angsana New" pitchFamily="18" charset="-34"/>
              <a:cs typeface="Angsana New" pitchFamily="18" charset="-34"/>
            </a:endParaRPr>
          </a:p>
        </p:txBody>
      </p:sp>
      <p:graphicFrame>
        <p:nvGraphicFramePr>
          <p:cNvPr id="4" name="ตัวยึดเนื้อหา 3"/>
          <p:cNvGraphicFramePr>
            <a:graphicFrameLocks noGrp="1"/>
          </p:cNvGraphicFramePr>
          <p:nvPr>
            <p:ph idx="1"/>
          </p:nvPr>
        </p:nvGraphicFramePr>
        <p:xfrm>
          <a:off x="142844" y="812585"/>
          <a:ext cx="8786874" cy="60007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ตัวยึดเนื้อหา 2"/>
          <p:cNvSpPr>
            <a:spLocks noGrp="1"/>
          </p:cNvSpPr>
          <p:nvPr>
            <p:ph idx="1"/>
          </p:nvPr>
        </p:nvSpPr>
        <p:spPr>
          <a:xfrm>
            <a:off x="285750" y="0"/>
            <a:ext cx="8401050" cy="6130925"/>
          </a:xfrm>
        </p:spPr>
        <p:txBody>
          <a:bodyPr/>
          <a:lstStyle/>
          <a:p>
            <a:r>
              <a:rPr lang="th-TH" sz="6600" b="1" smtClean="0">
                <a:latin typeface="Angsana New" pitchFamily="18" charset="-34"/>
                <a:cs typeface="Angsana New" pitchFamily="18" charset="-34"/>
              </a:rPr>
              <a:t>การประชุมคณะกรรมการกองทุน</a:t>
            </a:r>
          </a:p>
        </p:txBody>
      </p:sp>
      <p:pic>
        <p:nvPicPr>
          <p:cNvPr id="614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00124"/>
            <a:ext cx="8352928" cy="55972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0"/>
            <a:ext cx="8686800" cy="6383338"/>
          </a:xfrm>
        </p:spPr>
        <p:txBody>
          <a:bodyPr/>
          <a:lstStyle/>
          <a:p>
            <a:r>
              <a:rPr lang="th-TH" b="1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 ปีงบประมาณ 2557       </a:t>
            </a: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เหลือ2556   </a:t>
            </a:r>
            <a:r>
              <a:rPr lang="en-US" b="1" dirty="0" smtClean="0">
                <a:latin typeface="Angsana New" pitchFamily="18" charset="-34"/>
                <a:cs typeface="Angsana New" pitchFamily="18" charset="-34"/>
              </a:rPr>
              <a:t> 110,449   </a:t>
            </a: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บาท  </a:t>
            </a:r>
          </a:p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รับจาก </a:t>
            </a:r>
            <a:r>
              <a:rPr lang="th-TH" b="1" dirty="0" err="1" smtClean="0">
                <a:latin typeface="Angsana New" pitchFamily="18" charset="-34"/>
                <a:cs typeface="Angsana New" pitchFamily="18" charset="-34"/>
              </a:rPr>
              <a:t>สปสช.</a:t>
            </a: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                   จำนวน     297,855   บาท </a:t>
            </a:r>
          </a:p>
          <a:p>
            <a:r>
              <a:rPr lang="th-TH" b="1" dirty="0" err="1" smtClean="0">
                <a:latin typeface="Angsana New" pitchFamily="18" charset="-34"/>
                <a:cs typeface="Angsana New" pitchFamily="18" charset="-34"/>
              </a:rPr>
              <a:t>อบต.</a:t>
            </a: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สมทบ                       จำนวน      298,530   บาท </a:t>
            </a:r>
            <a:r>
              <a:rPr lang="th-TH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(</a:t>
            </a:r>
            <a:r>
              <a:rPr lang="en-US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100% </a:t>
            </a:r>
            <a:r>
              <a:rPr lang="en-US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)</a:t>
            </a:r>
            <a:endParaRPr lang="th-TH" b="1" dirty="0" smtClean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b="1" dirty="0" smtClean="0">
                <a:solidFill>
                  <a:srgbClr val="FFFF00"/>
                </a:solidFill>
                <a:latin typeface="Angsana New" pitchFamily="18" charset="-34"/>
                <a:cs typeface="Angsana New" pitchFamily="18" charset="-34"/>
              </a:rPr>
              <a:t>รวมเป็นเงิน                                        671,984  บาท</a:t>
            </a:r>
          </a:p>
          <a:p>
            <a:r>
              <a:rPr lang="th-TH" b="1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b="1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ปีงบประมาณ 2558  </a:t>
            </a: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เหลือ2557 </a:t>
            </a:r>
            <a:r>
              <a:rPr lang="en-US" b="1" dirty="0" smtClean="0">
                <a:latin typeface="Angsana New" pitchFamily="18" charset="-34"/>
                <a:cs typeface="Angsana New" pitchFamily="18" charset="-34"/>
              </a:rPr>
              <a:t> 172,054 </a:t>
            </a: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บาท    (25</a:t>
            </a:r>
            <a:r>
              <a:rPr lang="en-US" b="1" dirty="0" smtClean="0">
                <a:latin typeface="Angsana New" pitchFamily="18" charset="-34"/>
                <a:cs typeface="Angsana New" pitchFamily="18" charset="-34"/>
              </a:rPr>
              <a:t>%</a:t>
            </a: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)</a:t>
            </a:r>
          </a:p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รับจาก </a:t>
            </a:r>
            <a:r>
              <a:rPr lang="th-TH" b="1" dirty="0" err="1" smtClean="0">
                <a:latin typeface="Angsana New" pitchFamily="18" charset="-34"/>
                <a:cs typeface="Angsana New" pitchFamily="18" charset="-34"/>
              </a:rPr>
              <a:t>สปสช.</a:t>
            </a: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              จำนวน     301,320   บาท </a:t>
            </a:r>
          </a:p>
          <a:p>
            <a:r>
              <a:rPr lang="th-TH" b="1" dirty="0" err="1" smtClean="0">
                <a:latin typeface="Angsana New" pitchFamily="18" charset="-34"/>
                <a:cs typeface="Angsana New" pitchFamily="18" charset="-34"/>
              </a:rPr>
              <a:t>อบต.</a:t>
            </a: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สมทบ                  จำนวน      263,680   บาท </a:t>
            </a:r>
            <a:r>
              <a:rPr lang="th-TH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(</a:t>
            </a:r>
            <a:r>
              <a:rPr lang="en-US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88% </a:t>
            </a:r>
            <a:r>
              <a:rPr lang="en-US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)</a:t>
            </a:r>
            <a:endParaRPr lang="th-TH" b="1" dirty="0" smtClean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b="1" dirty="0" smtClean="0">
                <a:solidFill>
                  <a:srgbClr val="FFFF00"/>
                </a:solidFill>
                <a:latin typeface="Angsana New" pitchFamily="18" charset="-34"/>
                <a:cs typeface="Angsana New" pitchFamily="18" charset="-34"/>
              </a:rPr>
              <a:t>รวมเป็นเงิน                                   771,904  บาท</a:t>
            </a:r>
          </a:p>
          <a:p>
            <a:r>
              <a:rPr lang="th-TH" b="1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ปีงบประมาณ </a:t>
            </a:r>
            <a:r>
              <a:rPr lang="th-TH" b="1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2559    </a:t>
            </a: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เหลือ2558  </a:t>
            </a:r>
            <a:r>
              <a:rPr lang="en-US" b="1" dirty="0" smtClean="0">
                <a:latin typeface="Angsana New" pitchFamily="18" charset="-34"/>
                <a:cs typeface="Angsana New" pitchFamily="18" charset="-34"/>
              </a:rPr>
              <a:t>  67,982.41 </a:t>
            </a: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บาท  (8.8</a:t>
            </a:r>
            <a:r>
              <a:rPr lang="en-US" b="1" dirty="0" smtClean="0">
                <a:latin typeface="Angsana New" pitchFamily="18" charset="-34"/>
                <a:cs typeface="Angsana New" pitchFamily="18" charset="-34"/>
              </a:rPr>
              <a:t>%</a:t>
            </a: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)</a:t>
            </a:r>
          </a:p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รับจาก </a:t>
            </a:r>
            <a:r>
              <a:rPr lang="th-TH" b="1" dirty="0" err="1" smtClean="0">
                <a:latin typeface="Angsana New" pitchFamily="18" charset="-34"/>
                <a:cs typeface="Angsana New" pitchFamily="18" charset="-34"/>
              </a:rPr>
              <a:t>สปสช.</a:t>
            </a: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              จำนวน    </a:t>
            </a: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303,930   </a:t>
            </a: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บาท </a:t>
            </a:r>
          </a:p>
          <a:p>
            <a:r>
              <a:rPr lang="th-TH" b="1" dirty="0" err="1" smtClean="0">
                <a:latin typeface="Angsana New" pitchFamily="18" charset="-34"/>
                <a:cs typeface="Angsana New" pitchFamily="18" charset="-34"/>
              </a:rPr>
              <a:t>อบต.</a:t>
            </a: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สมทบ                  จำนวน     304,000   บาท </a:t>
            </a:r>
            <a:r>
              <a:rPr lang="th-TH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(</a:t>
            </a:r>
            <a:r>
              <a:rPr lang="en-US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 100%)</a:t>
            </a:r>
            <a:endParaRPr lang="th-TH" b="1" dirty="0" smtClean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b="1" dirty="0" smtClean="0">
                <a:solidFill>
                  <a:srgbClr val="FFFF00"/>
                </a:solidFill>
                <a:latin typeface="Angsana New" pitchFamily="18" charset="-34"/>
                <a:cs typeface="Angsana New" pitchFamily="18" charset="-34"/>
              </a:rPr>
              <a:t>รวมเป็นเงิน                                  675,912.41บาท</a:t>
            </a:r>
            <a:endParaRPr lang="th-TH" b="1" dirty="0" smtClean="0">
              <a:latin typeface="Angsana New" pitchFamily="18" charset="-34"/>
              <a:cs typeface="Angsana New" pitchFamily="18" charset="-34"/>
            </a:endParaRPr>
          </a:p>
          <a:p>
            <a:endParaRPr lang="th-TH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/>
          <p:cNvGraphicFramePr>
            <a:graphicFrameLocks noGrp="1"/>
          </p:cNvGraphicFramePr>
          <p:nvPr>
            <p:ph idx="1"/>
          </p:nvPr>
        </p:nvGraphicFramePr>
        <p:xfrm>
          <a:off x="216024" y="332654"/>
          <a:ext cx="8748464" cy="612068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{073A0DAA-6AF3-43AB-8588-CEC1D06C72B9}</a:tableStyleId>
              </a:tblPr>
              <a:tblGrid>
                <a:gridCol w="1115616"/>
                <a:gridCol w="4824536"/>
                <a:gridCol w="1180693"/>
                <a:gridCol w="1627619"/>
              </a:tblGrid>
              <a:tr h="1047797">
                <a:tc>
                  <a:txBody>
                    <a:bodyPr/>
                    <a:lstStyle/>
                    <a:p>
                      <a:pPr algn="ctr" fontAlgn="b"/>
                      <a:r>
                        <a:rPr lang="th-TH" sz="3600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ประเภท</a:t>
                      </a:r>
                      <a:endParaRPr lang="th-TH" sz="36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600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กิจกรรม</a:t>
                      </a:r>
                      <a:endParaRPr lang="th-TH" sz="36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3600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2558</a:t>
                      </a:r>
                      <a:endParaRPr lang="th-TH" sz="36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3600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2559</a:t>
                      </a:r>
                      <a:endParaRPr lang="th-TH" sz="36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b"/>
                </a:tc>
              </a:tr>
              <a:tr h="1047797">
                <a:tc>
                  <a:txBody>
                    <a:bodyPr/>
                    <a:lstStyle/>
                    <a:p>
                      <a:pPr algn="ctr" fontAlgn="b"/>
                      <a:r>
                        <a:rPr lang="th-TH" sz="3600" u="none" strike="noStrike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</a:t>
                      </a:r>
                      <a:endParaRPr lang="th-TH" sz="3600" b="0" i="0" u="none" strike="noStrike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3600" u="none" strike="noStrike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สนันสนุนหน่วยบริการ</a:t>
                      </a:r>
                      <a:endParaRPr lang="th-TH" sz="3600" b="0" i="0" u="none" strike="noStrike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3600" u="none" strike="noStrike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363130</a:t>
                      </a:r>
                      <a:endParaRPr lang="th-TH" sz="3600" b="0" i="0" u="none" strike="noStrike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3600" u="none" strike="noStrike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40000</a:t>
                      </a:r>
                      <a:endParaRPr lang="th-TH" sz="3600" b="0" i="0" u="none" strike="noStrike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b"/>
                </a:tc>
              </a:tr>
              <a:tr h="1047797">
                <a:tc>
                  <a:txBody>
                    <a:bodyPr/>
                    <a:lstStyle/>
                    <a:p>
                      <a:pPr algn="ctr" fontAlgn="b"/>
                      <a:r>
                        <a:rPr lang="th-TH" sz="3600" u="none" strike="noStrike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</a:t>
                      </a:r>
                      <a:endParaRPr lang="th-TH" sz="3600" b="0" i="0" u="none" strike="noStrike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3600" u="none" strike="noStrike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สนันสนุนการสร้างเสริมโดยประชาชน</a:t>
                      </a:r>
                      <a:endParaRPr lang="th-TH" sz="3600" b="0" i="0" u="none" strike="noStrike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3600" u="none" strike="noStrike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40600</a:t>
                      </a:r>
                      <a:endParaRPr lang="th-TH" sz="3600" b="0" i="0" u="none" strike="noStrike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3600" u="none" strike="noStrike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356940</a:t>
                      </a:r>
                      <a:endParaRPr lang="th-TH" sz="36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b"/>
                </a:tc>
              </a:tr>
              <a:tr h="1047797">
                <a:tc>
                  <a:txBody>
                    <a:bodyPr/>
                    <a:lstStyle/>
                    <a:p>
                      <a:pPr algn="ctr" fontAlgn="b"/>
                      <a:r>
                        <a:rPr lang="th-TH" sz="3600" u="none" strike="noStrike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3</a:t>
                      </a:r>
                      <a:endParaRPr lang="th-TH" sz="3600" b="0" i="0" u="none" strike="noStrike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3600" u="none" strike="noStrike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จัดบริการตามชุดสิทธิประโยชน์</a:t>
                      </a:r>
                      <a:endParaRPr lang="th-TH" sz="36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3600" u="none" strike="noStrike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110000</a:t>
                      </a:r>
                      <a:endParaRPr lang="th-TH" sz="3600" b="0" i="0" u="none" strike="noStrike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3600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134700</a:t>
                      </a:r>
                      <a:endParaRPr lang="th-TH" sz="36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b"/>
                </a:tc>
              </a:tr>
              <a:tr h="1047797">
                <a:tc>
                  <a:txBody>
                    <a:bodyPr/>
                    <a:lstStyle/>
                    <a:p>
                      <a:pPr algn="ctr" fontAlgn="b"/>
                      <a:r>
                        <a:rPr lang="th-TH" sz="3600" u="none" strike="noStrike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</a:t>
                      </a:r>
                      <a:endParaRPr lang="th-TH" sz="3600" b="0" i="0" u="none" strike="noStrike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3600" u="none" strike="noStrike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การบริหารกองทุน</a:t>
                      </a:r>
                      <a:endParaRPr lang="th-TH" sz="3600" b="0" i="0" u="none" strike="noStrike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3600" u="none" strike="noStrike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82020</a:t>
                      </a:r>
                      <a:endParaRPr lang="th-TH" sz="3600" b="0" i="0" u="none" strike="noStrike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3600" u="none" strike="noStrike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90000</a:t>
                      </a:r>
                      <a:endParaRPr lang="th-TH" sz="3600" b="0" i="0" u="none" strike="noStrike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b"/>
                </a:tc>
              </a:tr>
              <a:tr h="881696">
                <a:tc>
                  <a:txBody>
                    <a:bodyPr/>
                    <a:lstStyle/>
                    <a:p>
                      <a:pPr algn="l" fontAlgn="b"/>
                      <a:r>
                        <a:rPr lang="th-TH" sz="3600" u="none" strike="noStrike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th-TH" sz="3600" b="0" i="0" u="none" strike="noStrike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3600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th-TH" sz="36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3600" u="none" strike="noStrike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595750</a:t>
                      </a:r>
                      <a:endParaRPr lang="th-TH" sz="3600" b="0" i="0" u="none" strike="noStrike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3600" u="none" strike="noStrike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621640</a:t>
                      </a:r>
                      <a:endParaRPr lang="th-TH" sz="36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1"/>
            <a:ext cx="8784976" cy="648044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9219" name="TextBox 3"/>
          <p:cNvSpPr txBox="1">
            <a:spLocks noChangeArrowheads="1"/>
          </p:cNvSpPr>
          <p:nvPr/>
        </p:nvSpPr>
        <p:spPr bwMode="auto">
          <a:xfrm>
            <a:off x="6516688" y="5876925"/>
            <a:ext cx="14398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           2558</a:t>
            </a:r>
          </a:p>
          <a:p>
            <a:r>
              <a:rPr lang="en-US"/>
              <a:t>           2559</a:t>
            </a:r>
            <a:endParaRPr lang="th-TH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6997700" y="5876925"/>
            <a:ext cx="228600" cy="228600"/>
          </a:xfrm>
          <a:prstGeom prst="rect">
            <a:avLst/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h-TH"/>
          </a:p>
        </p:txBody>
      </p:sp>
      <p:sp>
        <p:nvSpPr>
          <p:cNvPr id="9221" name="Rectangle 6"/>
          <p:cNvSpPr>
            <a:spLocks noChangeArrowheads="1"/>
          </p:cNvSpPr>
          <p:nvPr/>
        </p:nvSpPr>
        <p:spPr bwMode="auto">
          <a:xfrm>
            <a:off x="6985000" y="6200775"/>
            <a:ext cx="228600" cy="228600"/>
          </a:xfrm>
          <a:prstGeom prst="rect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th-TH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179512" y="332656"/>
          <a:ext cx="8712968" cy="612068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{073A0DAA-6AF3-43AB-8588-CEC1D06C72B9}</a:tableStyleId>
              </a:tblPr>
              <a:tblGrid>
                <a:gridCol w="1511020"/>
                <a:gridCol w="4393636"/>
                <a:gridCol w="1368152"/>
                <a:gridCol w="1440160"/>
              </a:tblGrid>
              <a:tr h="1063585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 dirty="0">
                          <a:effectLst/>
                        </a:rPr>
                        <a:t>ประเภท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 dirty="0" smtClean="0">
                          <a:effectLst/>
                        </a:rPr>
                        <a:t>จำนวนโครงการ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>
                          <a:effectLst/>
                        </a:rPr>
                        <a:t>2558</a:t>
                      </a:r>
                      <a:endParaRPr lang="th-TH" sz="2400" b="0" i="0" u="none" strike="noStrike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>
                          <a:effectLst/>
                        </a:rPr>
                        <a:t>2559</a:t>
                      </a:r>
                      <a:endParaRPr lang="th-TH" sz="2400" b="0" i="0" u="none" strike="noStrike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b"/>
                </a:tc>
              </a:tr>
              <a:tr h="1063585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>
                          <a:effectLst/>
                        </a:rPr>
                        <a:t>1</a:t>
                      </a:r>
                      <a:endParaRPr lang="th-TH" sz="2400" b="0" i="0" u="none" strike="noStrike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u="none" strike="noStrike" dirty="0" err="1">
                          <a:effectLst/>
                        </a:rPr>
                        <a:t>สนันสนุนหน่วย</a:t>
                      </a:r>
                      <a:r>
                        <a:rPr lang="th-TH" sz="2400" u="none" strike="noStrike" dirty="0">
                          <a:effectLst/>
                        </a:rPr>
                        <a:t>บริการ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>
                          <a:effectLst/>
                        </a:rPr>
                        <a:t>6</a:t>
                      </a:r>
                      <a:endParaRPr lang="th-TH" sz="2400" b="0" i="0" u="none" strike="noStrike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>
                          <a:effectLst/>
                        </a:rPr>
                        <a:t>1</a:t>
                      </a:r>
                      <a:endParaRPr lang="th-TH" sz="2400" b="0" i="0" u="none" strike="noStrike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b"/>
                </a:tc>
              </a:tr>
              <a:tr h="971358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>
                          <a:effectLst/>
                        </a:rPr>
                        <a:t>2</a:t>
                      </a:r>
                      <a:endParaRPr lang="th-TH" sz="2400" b="0" i="0" u="none" strike="noStrike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u="none" strike="noStrike" dirty="0" err="1">
                          <a:effectLst/>
                        </a:rPr>
                        <a:t>สนันสนุน</a:t>
                      </a:r>
                      <a:r>
                        <a:rPr lang="th-TH" sz="2400" u="none" strike="noStrike" dirty="0">
                          <a:effectLst/>
                        </a:rPr>
                        <a:t>การสร้างเสริมโดยประชาชน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>
                          <a:effectLst/>
                        </a:rPr>
                        <a:t>4</a:t>
                      </a:r>
                      <a:endParaRPr lang="th-TH" sz="2400" b="0" i="0" u="none" strike="noStrike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11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b"/>
                </a:tc>
              </a:tr>
              <a:tr h="1063585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>
                          <a:effectLst/>
                        </a:rPr>
                        <a:t>3</a:t>
                      </a:r>
                      <a:endParaRPr lang="th-TH" sz="2400" b="0" i="0" u="none" strike="noStrike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u="none" strike="noStrike" dirty="0">
                          <a:effectLst/>
                        </a:rPr>
                        <a:t>จัดบริการตามชุดสิทธิประโยชน์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>
                          <a:effectLst/>
                        </a:rPr>
                        <a:t>3</a:t>
                      </a:r>
                      <a:endParaRPr lang="th-TH" sz="2400" b="0" i="0" u="none" strike="noStrike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>
                          <a:effectLst/>
                        </a:rPr>
                        <a:t>2</a:t>
                      </a:r>
                      <a:endParaRPr lang="th-TH" sz="2400" b="0" i="0" u="none" strike="noStrike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b"/>
                </a:tc>
              </a:tr>
              <a:tr h="1063585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>
                          <a:effectLst/>
                        </a:rPr>
                        <a:t>4</a:t>
                      </a:r>
                      <a:endParaRPr lang="th-TH" sz="2400" b="0" i="0" u="none" strike="noStrike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u="none" strike="noStrike" dirty="0">
                          <a:effectLst/>
                        </a:rPr>
                        <a:t>การบริหารกองทุน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>
                          <a:effectLst/>
                        </a:rPr>
                        <a:t>1</a:t>
                      </a:r>
                      <a:endParaRPr lang="th-TH" sz="2400" b="0" i="0" u="none" strike="noStrike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>
                          <a:effectLst/>
                        </a:rPr>
                        <a:t>1</a:t>
                      </a:r>
                      <a:endParaRPr lang="th-TH" sz="2400" b="0" i="0" u="none" strike="noStrike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b"/>
                </a:tc>
              </a:tr>
              <a:tr h="894983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u="none" strike="noStrike">
                          <a:effectLst/>
                        </a:rPr>
                        <a:t> </a:t>
                      </a:r>
                      <a:endParaRPr lang="th-TH" sz="2400" b="0" i="0" u="none" strike="noStrike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u="none" strike="noStrike">
                          <a:effectLst/>
                        </a:rPr>
                        <a:t> </a:t>
                      </a:r>
                      <a:endParaRPr lang="th-TH" sz="2400" b="0" i="0" u="none" strike="noStrike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>
                          <a:effectLst/>
                        </a:rPr>
                        <a:t>14</a:t>
                      </a:r>
                      <a:endParaRPr lang="th-TH" sz="2400" b="0" i="0" u="none" strike="noStrike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 dirty="0" smtClean="0">
                          <a:effectLst/>
                        </a:rPr>
                        <a:t>15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th-TH" sz="4400" b="1" dirty="0" smtClean="0">
                <a:latin typeface="Angsana New" pitchFamily="18" charset="-34"/>
                <a:cs typeface="Angsana New" pitchFamily="18" charset="-34"/>
              </a:rPr>
              <a:t>2.1โครงการหมอครอบครัวใกล้</a:t>
            </a:r>
            <a:r>
              <a:rPr lang="th-TH" sz="4400" b="1" dirty="0" smtClean="0">
                <a:latin typeface="Angsana New" pitchFamily="18" charset="-34"/>
                <a:cs typeface="Angsana New" pitchFamily="18" charset="-34"/>
              </a:rPr>
              <a:t>บ้านใกล้</a:t>
            </a:r>
            <a:r>
              <a:rPr lang="th-TH" sz="4400" b="1" dirty="0" smtClean="0">
                <a:latin typeface="Angsana New" pitchFamily="18" charset="-34"/>
                <a:cs typeface="Angsana New" pitchFamily="18" charset="-34"/>
              </a:rPr>
              <a:t>ใจ</a:t>
            </a:r>
            <a:r>
              <a:rPr lang="th-TH" sz="4400" b="1" dirty="0" smtClean="0">
                <a:latin typeface="Angsana New" pitchFamily="18" charset="-34"/>
                <a:cs typeface="Angsana New" pitchFamily="18" charset="-34"/>
              </a:rPr>
              <a:t/>
            </a:r>
            <a:br>
              <a:rPr lang="th-TH" sz="4400" b="1" dirty="0" smtClean="0">
                <a:latin typeface="Angsana New" pitchFamily="18" charset="-34"/>
                <a:cs typeface="Angsana New" pitchFamily="18" charset="-34"/>
              </a:rPr>
            </a:br>
            <a:r>
              <a:rPr lang="th-TH" sz="4400" b="1" dirty="0" smtClean="0">
                <a:latin typeface="Angsana New" pitchFamily="18" charset="-34"/>
                <a:cs typeface="Angsana New" pitchFamily="18" charset="-34"/>
              </a:rPr>
              <a:t>70,000      บาท</a:t>
            </a:r>
            <a:endParaRPr lang="th-TH" sz="4400" b="1" dirty="0" smtClean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2291" name="Rectangle 3"/>
          <p:cNvSpPr txBox="1">
            <a:spLocks noChangeArrowheads="1"/>
          </p:cNvSpPr>
          <p:nvPr/>
        </p:nvSpPr>
        <p:spPr bwMode="auto">
          <a:xfrm>
            <a:off x="615950" y="1501775"/>
            <a:ext cx="8229600" cy="19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th-TH" sz="3600" b="1" dirty="0">
                <a:solidFill>
                  <a:srgbClr val="CC0EA3"/>
                </a:solidFill>
                <a:latin typeface="Angsana New" pitchFamily="18" charset="-34"/>
              </a:rPr>
              <a:t>-   ค่าอาหารว่างทำคลินิกโรคเรื้อรัง</a:t>
            </a:r>
            <a:endParaRPr lang="en-US" sz="3600" b="1" dirty="0">
              <a:solidFill>
                <a:srgbClr val="CC0EA3"/>
              </a:solidFill>
              <a:latin typeface="Angsana New" pitchFamily="18" charset="-34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th-TH" sz="3600" b="1" dirty="0">
                <a:solidFill>
                  <a:srgbClr val="CC0EA3"/>
                </a:solidFill>
                <a:latin typeface="Angsana New" pitchFamily="18" charset="-34"/>
              </a:rPr>
              <a:t>+  ลดความแออัดในโรงพยาบาล   </a:t>
            </a:r>
            <a:r>
              <a:rPr lang="th-TH" sz="3600" b="1" dirty="0" smtClean="0">
                <a:solidFill>
                  <a:srgbClr val="CC0EA3"/>
                </a:solidFill>
                <a:latin typeface="Angsana New" pitchFamily="18" charset="-34"/>
              </a:rPr>
              <a:t>                 ร้อยละ  54</a:t>
            </a:r>
            <a:endParaRPr lang="th-TH" sz="3600" b="1" dirty="0">
              <a:solidFill>
                <a:srgbClr val="CC0EA3"/>
              </a:solidFill>
              <a:latin typeface="Angsana New" pitchFamily="18" charset="-34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th-TH" sz="3600" b="1" dirty="0">
                <a:solidFill>
                  <a:srgbClr val="CC0EA3"/>
                </a:solidFill>
                <a:latin typeface="Angsana New" pitchFamily="18" charset="-34"/>
              </a:rPr>
              <a:t>+ คุมเบาหวานความดันได้ดี                           </a:t>
            </a:r>
            <a:r>
              <a:rPr lang="th-TH" sz="3600" b="1" dirty="0" smtClean="0">
                <a:solidFill>
                  <a:srgbClr val="CC0EA3"/>
                </a:solidFill>
                <a:latin typeface="Angsana New" pitchFamily="18" charset="-34"/>
              </a:rPr>
              <a:t>ร้อย</a:t>
            </a:r>
            <a:r>
              <a:rPr lang="th-TH" sz="3600" b="1" dirty="0">
                <a:solidFill>
                  <a:srgbClr val="CC0EA3"/>
                </a:solidFill>
                <a:latin typeface="Angsana New" pitchFamily="18" charset="-34"/>
              </a:rPr>
              <a:t>ละ </a:t>
            </a:r>
            <a:r>
              <a:rPr lang="th-TH" sz="3600" b="1" dirty="0" smtClean="0">
                <a:solidFill>
                  <a:srgbClr val="CC0EA3"/>
                </a:solidFill>
                <a:latin typeface="Angsana New" pitchFamily="18" charset="-34"/>
              </a:rPr>
              <a:t>53</a:t>
            </a:r>
            <a:endParaRPr lang="th-TH" sz="3600" b="1" dirty="0">
              <a:solidFill>
                <a:srgbClr val="CC0EA3"/>
              </a:solidFill>
              <a:latin typeface="Angsana New" pitchFamily="18" charset="-34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</a:pPr>
            <a:endParaRPr lang="en-US" sz="3600" b="1" dirty="0">
              <a:solidFill>
                <a:srgbClr val="CC0EA3"/>
              </a:solidFill>
              <a:latin typeface="Angsana New" pitchFamily="18" charset="-34"/>
            </a:endParaRPr>
          </a:p>
        </p:txBody>
      </p:sp>
      <p:pic>
        <p:nvPicPr>
          <p:cNvPr id="12292" name="ตัวยึดตาราง 3" descr="IMG_0788.PNG"/>
          <p:cNvPicPr>
            <a:picLocks noChangeAspect="1"/>
          </p:cNvPicPr>
          <p:nvPr/>
        </p:nvPicPr>
        <p:blipFill>
          <a:blip r:embed="rId3" cstate="print"/>
          <a:srcRect t="5682" r="10696" b="48544"/>
          <a:stretch>
            <a:fillRect/>
          </a:stretch>
        </p:blipFill>
        <p:spPr bwMode="auto">
          <a:xfrm>
            <a:off x="755650" y="3357563"/>
            <a:ext cx="7920038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atermark">
  <a:themeElements>
    <a:clrScheme name="Watermar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FF"/>
      </a:accent1>
      <a:accent2>
        <a:srgbClr val="D9D8EC"/>
      </a:accent2>
      <a:accent3>
        <a:srgbClr val="FFFFFF"/>
      </a:accent3>
      <a:accent4>
        <a:srgbClr val="000000"/>
      </a:accent4>
      <a:accent5>
        <a:srgbClr val="E2E2FF"/>
      </a:accent5>
      <a:accent6>
        <a:srgbClr val="C4C4D6"/>
      </a:accent6>
      <a:hlink>
        <a:srgbClr val="6767FF"/>
      </a:hlink>
      <a:folHlink>
        <a:srgbClr val="9933FF"/>
      </a:folHlink>
    </a:clrScheme>
    <a:fontScheme name="Watermark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ngsana New" pitchFamily="18" charset="-34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ngsana New" pitchFamily="18" charset="-34"/>
          </a:defRPr>
        </a:defPPr>
      </a:lstStyle>
    </a:lnDef>
  </a:objectDefaults>
  <a:extraClrSchemeLst>
    <a:extraClrScheme>
      <a:clrScheme name="Waterm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2525</TotalTime>
  <Words>511</Words>
  <Application>Microsoft Office PowerPoint</Application>
  <PresentationFormat>นำเสนอทางหน้าจอ (4:3)</PresentationFormat>
  <Paragraphs>125</Paragraphs>
  <Slides>30</Slides>
  <Notes>1</Notes>
  <HiddenSlides>0</HiddenSlides>
  <MMClips>2</MMClips>
  <ScaleCrop>false</ScaleCrop>
  <HeadingPairs>
    <vt:vector size="6" baseType="variant">
      <vt:variant>
        <vt:lpstr>แบบอักษรที่ถูกใช้</vt:lpstr>
      </vt:variant>
      <vt:variant>
        <vt:i4>7</vt:i4>
      </vt:variant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30</vt:i4>
      </vt:variant>
    </vt:vector>
  </HeadingPairs>
  <TitlesOfParts>
    <vt:vector size="38" baseType="lpstr">
      <vt:lpstr>Arial</vt:lpstr>
      <vt:lpstr>Angsana New</vt:lpstr>
      <vt:lpstr>Wingdings</vt:lpstr>
      <vt:lpstr>Calibri</vt:lpstr>
      <vt:lpstr>Cordia New</vt:lpstr>
      <vt:lpstr>Times New Roman</vt:lpstr>
      <vt:lpstr>Microsoft Sans Serif</vt:lpstr>
      <vt:lpstr>Watermark</vt:lpstr>
      <vt:lpstr>กองทุนหลักประกันสุขภาพ อบต.คานหาม </vt:lpstr>
      <vt:lpstr>มารู้จัก ตำบล คานหาม ในมุมมองของชุมชน</vt:lpstr>
      <vt:lpstr>ภาพนิ่ง 3</vt:lpstr>
      <vt:lpstr>ภาพนิ่ง 4</vt:lpstr>
      <vt:lpstr>ภาพนิ่ง 5</vt:lpstr>
      <vt:lpstr>ภาพนิ่ง 6</vt:lpstr>
      <vt:lpstr>ภาพนิ่ง 7</vt:lpstr>
      <vt:lpstr>ภาพนิ่ง 8</vt:lpstr>
      <vt:lpstr>2.1โครงการหมอครอบครัวใกล้บ้านใกล้ใจ 70,000      บาท</vt:lpstr>
      <vt:lpstr>แบกยามาหาคนไข้</vt:lpstr>
      <vt:lpstr>ภาพนิ่ง 11</vt:lpstr>
      <vt:lpstr>ภาพนิ่ง 12</vt:lpstr>
      <vt:lpstr>ภาพนิ่ง 13</vt:lpstr>
      <vt:lpstr>ภาพนิ่ง 14</vt:lpstr>
      <vt:lpstr>ภาพนิ่ง 15</vt:lpstr>
      <vt:lpstr>เปิดอาคาร 4 พ.ค. 59</vt:lpstr>
      <vt:lpstr>โครงการอื่นๆ ที่ประสพผลสำเร็จ</vt:lpstr>
      <vt:lpstr>2.2โครงการมหกรรมสุขภาพเพื่อการปรับเปลี่ยนพฤติกรรม 51,000บาท</vt:lpstr>
      <vt:lpstr>ภาพนิ่ง 19</vt:lpstr>
      <vt:lpstr>2.4โครงการแผนไทยดิลิเวอร์ลี </vt:lpstr>
      <vt:lpstr>ภาพนิ่ง 21</vt:lpstr>
      <vt:lpstr>ภาพนิ่ง 22</vt:lpstr>
      <vt:lpstr>ภาพนิ่ง 23</vt:lpstr>
      <vt:lpstr>ภาพนิ่ง 24</vt:lpstr>
      <vt:lpstr>ภาพนิ่ง 25</vt:lpstr>
      <vt:lpstr>ภาพนิ่ง 26</vt:lpstr>
      <vt:lpstr>1โครงการตรวจภายในป้องกันมะเร็งปากมดลูก 40,000บาท</vt:lpstr>
      <vt:lpstr>ภาคีเครือข่ายภาคเอกชน CSR</vt:lpstr>
      <vt:lpstr>ภาพนิ่ง 29</vt:lpstr>
      <vt:lpstr>กระบวนการสู่ความสำเร็จ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Windows User</cp:lastModifiedBy>
  <cp:revision>194</cp:revision>
  <dcterms:created xsi:type="dcterms:W3CDTF">2007-01-13T08:05:14Z</dcterms:created>
  <dcterms:modified xsi:type="dcterms:W3CDTF">2016-06-20T15:54:52Z</dcterms:modified>
</cp:coreProperties>
</file>