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300" r:id="rId3"/>
    <p:sldId id="296" r:id="rId4"/>
    <p:sldId id="297" r:id="rId5"/>
    <p:sldId id="298" r:id="rId6"/>
    <p:sldId id="299" r:id="rId7"/>
    <p:sldId id="302" r:id="rId8"/>
    <p:sldId id="287" r:id="rId9"/>
    <p:sldId id="262" r:id="rId10"/>
    <p:sldId id="285" r:id="rId11"/>
    <p:sldId id="288" r:id="rId12"/>
    <p:sldId id="294" r:id="rId13"/>
    <p:sldId id="289" r:id="rId14"/>
    <p:sldId id="290" r:id="rId15"/>
    <p:sldId id="301" r:id="rId16"/>
  </p:sldIdLst>
  <p:sldSz cx="9144000" cy="6858000" type="screen4x3"/>
  <p:notesSz cx="6877050" cy="100028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B2B2B2"/>
    <a:srgbClr val="006600"/>
    <a:srgbClr val="008000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5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67CD14B0-6B0A-44CB-B7DC-1CBA146A64A0}" type="datetimeFigureOut">
              <a:rPr lang="th-TH" smtClean="0"/>
              <a:pPr/>
              <a:t>24/07/61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5D67138A-3401-484E-B63B-C3128FF409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613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EB38BE71-429E-4F78-8C07-664349306762}" type="datetimeFigureOut">
              <a:rPr lang="th-TH" smtClean="0"/>
              <a:pPr/>
              <a:t>24/07/61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431B3052-EBFA-4041-BB1F-7DA1CD14656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51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3052-EBFA-4041-BB1F-7DA1CD146565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1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3052-EBFA-4041-BB1F-7DA1CD146565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651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3052-EBFA-4041-BB1F-7DA1CD146565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66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rch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AB56-2FC9-4751-91FC-1A356178546E}" type="datetimeFigureOut">
              <a:rPr lang="th-TH"/>
              <a:pPr>
                <a:defRPr/>
              </a:pPr>
              <a:t>24/07/61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DBA5-9F26-45AC-BC36-EE1CF19D72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FB78-71F1-44E1-943F-56AC1F001936}" type="datetimeFigureOut">
              <a:rPr lang="th-TH"/>
              <a:pPr>
                <a:defRPr/>
              </a:pPr>
              <a:t>24/07/61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B8C3-DED2-494C-9182-D47ADF8C213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5004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150017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2799-8328-4932-8098-A58DE17FC93E}" type="datetimeFigureOut">
              <a:rPr lang="th-TH"/>
              <a:pPr>
                <a:defRPr/>
              </a:pPr>
              <a:t>24/07/61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AA31-D6CC-4121-A2F0-5902331A256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1816-7460-414C-A69D-70F64DD5CEE6}" type="datetimeFigureOut">
              <a:rPr lang="th-TH"/>
              <a:pPr>
                <a:defRPr/>
              </a:pPr>
              <a:t>24/07/61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3E37-B94E-40C1-97E0-B56CB98810F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8453-BA71-444C-8D20-8143FC918166}" type="datetimeFigureOut">
              <a:rPr lang="th-TH"/>
              <a:pPr>
                <a:defRPr/>
              </a:pPr>
              <a:t>24/07/61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E4FD-F0C1-4BDF-A009-9044E9827F5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D318-292D-46D0-9727-E1913C94FD12}" type="datetimeFigureOut">
              <a:rPr lang="th-TH"/>
              <a:pPr>
                <a:defRPr/>
              </a:pPr>
              <a:t>24/07/61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45029-370D-410D-B2E4-976C05153B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BCAA-7F41-46C2-8627-5B24A298650A}" type="datetimeFigureOut">
              <a:rPr lang="th-TH"/>
              <a:pPr>
                <a:defRPr/>
              </a:pPr>
              <a:t>24/07/61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36B4-F061-45E1-87A5-3F9FCD00C70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30D4-8B7F-48D7-80F2-EC15009DFF39}" type="datetimeFigureOut">
              <a:rPr lang="th-TH"/>
              <a:pPr>
                <a:defRPr/>
              </a:pPr>
              <a:t>24/07/61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E966-CE77-40B8-B98F-DA713936F26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818A3A-C4B0-4C59-A5AA-D79A7EB60D32}" type="datetimeFigureOut">
              <a:rPr lang="th-TH"/>
              <a:pPr>
                <a:defRPr/>
              </a:pPr>
              <a:t>24/07/61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1ED56A-48A9-4C08-9075-FB7F503B0F9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pic>
        <p:nvPicPr>
          <p:cNvPr id="1031" name="Picture 6" descr="march04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1340768"/>
            <a:ext cx="7715304" cy="4666270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th-TH" sz="72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กรณีตัวอย่าง</a:t>
            </a:r>
            <a:br>
              <a:rPr lang="th-TH" sz="72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</a:br>
            <a:r>
              <a:rPr lang="th-TH" sz="72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การจัดการข้อร้องเรียน</a:t>
            </a:r>
            <a:br>
              <a:rPr lang="th-TH" sz="72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</a:br>
            <a:r>
              <a:rPr lang="th-TH" sz="72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หรือฟ้องร้อง</a:t>
            </a:r>
            <a:br>
              <a:rPr lang="th-TH" sz="72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</a:br>
            <a:r>
              <a:rPr lang="th-TH" sz="72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รพ.อุทัย</a:t>
            </a:r>
            <a:endParaRPr lang="th-TH" sz="7200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000108"/>
            <a:ext cx="7072362" cy="553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8" descr="D:\0PRAKIT08112015\มาตรา41_59V1\ม41ปี 60\36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3583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7" descr="D:\0PRAKIT08112015\มาตรา41_59V1\ม41ปี 60\36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94" y="3573016"/>
            <a:ext cx="408771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1" descr="D:\0PRAKIT08112015\มาตรา41_59V1\ม41ปี 60\36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79" y="38714"/>
            <a:ext cx="4309270" cy="33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5600" y="1460643"/>
            <a:ext cx="8288366" cy="5016758"/>
          </a:xfrm>
          <a:prstGeom prst="rect">
            <a:avLst/>
          </a:prstGeom>
          <a:solidFill>
            <a:schemeClr val="bg1"/>
          </a:solidFill>
          <a:ln w="19050">
            <a:solidFill>
              <a:srgbClr val="99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th-TH" altLang="zh-CN" b="1" dirty="0">
                <a:solidFill>
                  <a:srgbClr val="6633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สรุปการจัดการ </a:t>
            </a:r>
            <a:r>
              <a:rPr lang="en-US" altLang="zh-CN" b="1" dirty="0">
                <a:solidFill>
                  <a:srgbClr val="6633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Case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1.</a:t>
            </a: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ประสานขอความช่วยเหลือจากทีมเจรจาไกล่เกลี่ยคนกลางจาก </a:t>
            </a:r>
            <a:r>
              <a:rPr lang="th-TH" altLang="zh-CN" b="1" dirty="0" err="1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สสจ</a:t>
            </a: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.</a:t>
            </a:r>
            <a:r>
              <a:rPr lang="th-TH" altLang="zh-CN" b="1" dirty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 </a:t>
            </a: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+ ประสาน </a:t>
            </a: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ให้ผู้ป่วย</a:t>
            </a:r>
            <a:r>
              <a:rPr lang="th-TH" altLang="zh-CN" b="1" dirty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ขอ ม.41 ตามสิทธิ</a:t>
            </a: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ผู้รับบริการ </a:t>
            </a:r>
            <a:r>
              <a:rPr lang="th-TH" altLang="zh-CN" b="1" dirty="0" smtClean="0">
                <a:solidFill>
                  <a:srgbClr val="FF0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(ไม่ได้รับเงิน ม.41)</a:t>
            </a:r>
            <a:endParaRPr lang="en-US" altLang="zh-CN" b="1" dirty="0" smtClean="0">
              <a:solidFill>
                <a:srgbClr val="FF0000"/>
              </a:solidFill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2.</a:t>
            </a: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 รับฟังปัญหาอย่างเห็นอกเห็นใจ</a:t>
            </a:r>
            <a:endParaRPr lang="en-US" altLang="zh-CN" b="1" dirty="0" smtClean="0">
              <a:solidFill>
                <a:srgbClr val="0000FF"/>
              </a:solidFill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3.</a:t>
            </a:r>
            <a:r>
              <a:rPr lang="th-TH" altLang="zh-CN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แสดงความรับผิดชอบช่วยเหลือให้การรักษาพยาบาลโดยไม่คิดค่าบริการจนกว่าอาการจะดีขึ้น </a:t>
            </a:r>
            <a:r>
              <a:rPr lang="th-TH" altLang="zh-CN" b="1" dirty="0" smtClean="0">
                <a:solidFill>
                  <a:srgbClr val="FF0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(ใช้การฝังเข็ม)</a:t>
            </a:r>
            <a:endParaRPr lang="en-US" altLang="zh-CN" b="1" dirty="0" smtClean="0">
              <a:solidFill>
                <a:srgbClr val="FF0000"/>
              </a:solidFill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4.</a:t>
            </a:r>
            <a:r>
              <a:rPr lang="th-TH" altLang="zh-CN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สร้างสัมพันธ์ภาพที่ดีทั้งผู้ป่วยและญาติ ติดตามอย่างต่อเนื่องมีช่องทางติดต่อโดยตรงกับผู้บริหาร (ผอ./หัวหน้าพยาบาล)</a:t>
            </a:r>
            <a:endParaRPr lang="en-US" altLang="zh-CN" b="1" dirty="0" smtClean="0"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5</a:t>
            </a: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 ประสานหน่วยงานที่เกี่ยวข้องของ รพ. เรื่องยกเว้นค่าบริการทางการแพทย์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6. </a:t>
            </a: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จัดบริการรถ รับ-ส่ง ในวันที่ต้องมาติดต่อกับ รพ.</a:t>
            </a:r>
            <a:endParaRPr lang="th-TH" altLang="zh-CN" b="1" dirty="0">
              <a:solidFill>
                <a:srgbClr val="0000FF"/>
              </a:solidFill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74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5600" y="-16682"/>
            <a:ext cx="8288366" cy="6494085"/>
          </a:xfrm>
          <a:prstGeom prst="rect">
            <a:avLst/>
          </a:prstGeom>
          <a:solidFill>
            <a:schemeClr val="bg1"/>
          </a:solidFill>
          <a:ln w="19050">
            <a:solidFill>
              <a:srgbClr val="99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b="1" dirty="0" smtClean="0">
                <a:solidFill>
                  <a:srgbClr val="6633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การทบทวน </a:t>
            </a:r>
            <a:r>
              <a:rPr lang="en-US" altLang="zh-CN" b="1" dirty="0" smtClean="0">
                <a:solidFill>
                  <a:srgbClr val="6633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case</a:t>
            </a:r>
            <a:endParaRPr lang="th-TH" altLang="zh-CN" b="1" dirty="0" smtClean="0">
              <a:solidFill>
                <a:srgbClr val="663300"/>
              </a:solidFill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1. ทบทวนแนวทางปฏิบัติเรื่องการฉีดยา (พยาบาลจบใหม่ / มีประสบการณ์แล้ว)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2. ทบทวนเรื่องพฤติกรรมบริการที่ไม่เหมาะสมขณะให้การพยาบาล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3. เน้นเรื่องการลงบันทึกประวัติการเจ็บป่วยโดยละเอียดทุกครั้ง ทั้งทีมแพทย์และพยาบาล   ใช้เป็นข้อมูลสำคัญเมื่อเกิดกรณีฟ้องร้อง (</a:t>
            </a:r>
            <a:r>
              <a:rPr lang="th-TH" altLang="zh-CN" b="1" dirty="0" smtClean="0">
                <a:solidFill>
                  <a:srgbClr val="FF0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ไม่ลงชื่อคนฉีดยา+บันทึกข้อมูลไม่ครบถ้วน</a:t>
            </a: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b="1" u="sng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การพัฒนาเชิงระบบ ของโรงพยาบาล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b="1" dirty="0" smtClean="0">
                <a:solidFill>
                  <a:srgbClr val="008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1. กลุ่ม</a:t>
            </a:r>
            <a:r>
              <a:rPr lang="th-TH" altLang="zh-CN" b="1" dirty="0" smtClean="0">
                <a:solidFill>
                  <a:srgbClr val="008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การพยาบาล มีการวางระบบปฐมนิเทศพยาบาลจบใหม่ ส่งไปฝึกที่ รพ</a:t>
            </a:r>
            <a:r>
              <a:rPr lang="th-TH" altLang="zh-CN" b="1" dirty="0" smtClean="0">
                <a:solidFill>
                  <a:srgbClr val="008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ศ. (</a:t>
            </a:r>
            <a:r>
              <a:rPr lang="en-US" altLang="zh-CN" b="1" dirty="0" smtClean="0">
                <a:solidFill>
                  <a:srgbClr val="008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ER 1 </a:t>
            </a:r>
            <a:r>
              <a:rPr lang="th-TH" altLang="zh-CN" b="1" dirty="0" smtClean="0">
                <a:solidFill>
                  <a:srgbClr val="008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เดือน + </a:t>
            </a:r>
            <a:r>
              <a:rPr lang="en-US" altLang="zh-CN" b="1" dirty="0" smtClean="0">
                <a:solidFill>
                  <a:srgbClr val="008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LR 1 </a:t>
            </a:r>
            <a:r>
              <a:rPr lang="th-TH" altLang="zh-CN" b="1" dirty="0" smtClean="0">
                <a:solidFill>
                  <a:srgbClr val="008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เดือน) เพื่อเพิ่มประสบการณ์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2</a:t>
            </a:r>
            <a:r>
              <a:rPr lang="th-TH" altLang="zh-CN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. ทีมเวชระเบียน การพัฒนา การ </a:t>
            </a:r>
            <a:r>
              <a:rPr lang="en-US" altLang="zh-CN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Audit </a:t>
            </a:r>
            <a:r>
              <a:rPr lang="th-TH" altLang="zh-CN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เวชระเบียนในทุกหน่วยงาน เช่น </a:t>
            </a:r>
            <a:r>
              <a:rPr lang="en-US" altLang="zh-CN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ER OPD IPD</a:t>
            </a:r>
            <a:r>
              <a:rPr lang="en-US" altLang="zh-CN" b="1" dirty="0" smtClean="0">
                <a:solidFill>
                  <a:srgbClr val="008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 </a:t>
            </a:r>
            <a:r>
              <a:rPr lang="th-TH" altLang="zh-CN" b="1" dirty="0" err="1" smtClean="0">
                <a:solidFill>
                  <a:srgbClr val="FF0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ทันต</a:t>
            </a:r>
            <a:r>
              <a:rPr lang="th-TH" altLang="zh-CN" b="1" dirty="0" smtClean="0">
                <a:solidFill>
                  <a:srgbClr val="FF0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ฯ กายภาพ แผนไทย เวชปฏิบัติฯ </a:t>
            </a:r>
            <a:r>
              <a:rPr lang="th-TH" altLang="zh-CN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ทุกเดือน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b="1" dirty="0" smtClean="0">
                <a:solidFill>
                  <a:srgbClr val="0066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3. การประชุมประจำเดือน ของ </a:t>
            </a:r>
            <a:r>
              <a:rPr lang="th-TH" altLang="zh-CN" b="1" dirty="0" err="1" smtClean="0">
                <a:solidFill>
                  <a:srgbClr val="0066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จนท</a:t>
            </a:r>
            <a:r>
              <a:rPr lang="th-TH" altLang="zh-CN" b="1" dirty="0" smtClean="0">
                <a:solidFill>
                  <a:srgbClr val="0066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. โดย ผอ. เน้น เรื่องพฤติกรรมบริการ และ การลดข้อร้องเรียนต่างๆ ภายใน รพ. </a:t>
            </a:r>
            <a:endParaRPr lang="th-TH" altLang="zh-CN" b="1" dirty="0">
              <a:solidFill>
                <a:srgbClr val="008000"/>
              </a:solidFill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ohAQE0FSPuU/VFOcntDPpYI/AAAAAAAAQz4/WBWCtzTTV2E/s1600/10446498_497075670438481_238036808342550021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572000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85720" y="1214422"/>
            <a:ext cx="8501122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660066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Case </a:t>
            </a:r>
            <a:r>
              <a:rPr lang="th-TH" altLang="zh-CN" sz="3200" b="1" dirty="0" smtClean="0">
                <a:solidFill>
                  <a:srgbClr val="660066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ร้องเรียน </a:t>
            </a:r>
            <a:r>
              <a:rPr lang="th-TH" altLang="zh-CN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ความรุนแรงระดับ </a:t>
            </a:r>
            <a:r>
              <a:rPr lang="en-US" altLang="zh-CN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E</a:t>
            </a:r>
            <a:r>
              <a:rPr lang="th-TH" altLang="zh-CN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 </a:t>
            </a:r>
            <a:r>
              <a:rPr lang="th-TH" altLang="zh-CN" sz="3200" b="1" dirty="0" smtClean="0">
                <a:solidFill>
                  <a:srgbClr val="008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  <a:sym typeface="Wingdings 3"/>
              </a:rPr>
              <a:t> </a:t>
            </a:r>
            <a:r>
              <a:rPr lang="th-TH" altLang="zh-CN" sz="3200" b="1" dirty="0" smtClean="0">
                <a:solidFill>
                  <a:srgbClr val="660066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 ยื่นขอรับ ม.41 ด้วยตนเอง </a:t>
            </a:r>
          </a:p>
          <a:p>
            <a:r>
              <a:rPr lang="th-TH" sz="3200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ผู้ป่วยหญิง อายุ ๔๗ ปี  </a:t>
            </a:r>
            <a:r>
              <a:rPr lang="en-US" sz="3200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UC </a:t>
            </a:r>
            <a:r>
              <a:rPr lang="th-TH" sz="3200" b="1" dirty="0" smtClean="0"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นอกเขต (รพศ.)  มารักษาที่โรงพยาบาลอุทัย เมื่อวันที่ ๑๒ กรกฎาคม ๒๕๕๙ ด้วยอาการแผลถลอกบริเวณหน้าผาก ไม่แตก ได้รับการรักษาโดยการทำแผลและฉีดยาแก้ปวดให้บริเวณสะโพกข้างขวา ประมาณ  ๓ วันต่อมามีอาการชาและอ่อนแรงบริเวณร่างกายซีกขวาวิ่งลงมาตามเส้นลงสู่ปลายเท้า หลังจากนั้น ๒ สัปดาห์มาหาแพทย์ฝังเข็มที่โรงพยาบาลอุทัย แพทย์ให้ฝังเข็ม อาการชาและอ่อนแรงนี้ทำให้ไม่สามารถทำงานได้</a:t>
            </a:r>
            <a:endParaRPr lang="th-TH" altLang="zh-CN" sz="3200" b="1" dirty="0">
              <a:solidFill>
                <a:srgbClr val="0000FF"/>
              </a:solidFill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</p:txBody>
      </p:sp>
      <p:pic>
        <p:nvPicPr>
          <p:cNvPr id="10" name="Picture 111" descr="D:\0PRAKIT08112015\มาตรา41_59V1\ม41ปี 60\36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357694"/>
            <a:ext cx="2720655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23528" y="1214422"/>
            <a:ext cx="8424936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660066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Case </a:t>
            </a:r>
            <a:r>
              <a:rPr lang="th-TH" altLang="zh-CN" sz="3200" b="1" dirty="0">
                <a:solidFill>
                  <a:srgbClr val="660066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ร้องเรียน </a:t>
            </a:r>
            <a:r>
              <a:rPr lang="th-TH" altLang="zh-CN" sz="3200" b="1" dirty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ความรุนแรงระดับ </a:t>
            </a:r>
            <a:r>
              <a:rPr lang="en-US" altLang="zh-CN" sz="3200" b="1" dirty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E</a:t>
            </a:r>
            <a:r>
              <a:rPr lang="th-TH" altLang="zh-CN" sz="3200" b="1" dirty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 </a:t>
            </a:r>
            <a:r>
              <a:rPr lang="th-TH" altLang="zh-CN" sz="3200" b="1" dirty="0">
                <a:solidFill>
                  <a:srgbClr val="008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  <a:sym typeface="Wingdings 3"/>
              </a:rPr>
              <a:t> </a:t>
            </a:r>
            <a:r>
              <a:rPr lang="th-TH" sz="3200" b="1" dirty="0" smtClean="0">
                <a:solidFill>
                  <a:srgbClr val="C000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ผู้รับบริการมายื่นคำร้องฯ ด้วยตนเอง </a:t>
            </a:r>
            <a:r>
              <a:rPr lang="th-TH" altLang="zh-CN" sz="3200" b="1" dirty="0" smtClean="0">
                <a:solidFill>
                  <a:srgbClr val="660066"/>
                </a:solidFill>
                <a:latin typeface="DilleniaUPC" pitchFamily="18" charset="-34"/>
                <a:cs typeface="DilleniaUPC" pitchFamily="18" charset="-34"/>
              </a:rPr>
              <a:t>มูลเหตุในการยื่นคำร้องขอรับเงินช่วยเหลือเบื้องต้น</a:t>
            </a:r>
            <a:r>
              <a:rPr lang="th-TH" altLang="zh-CN" sz="3200" b="1" dirty="0" smtClean="0">
                <a:solidFill>
                  <a:srgbClr val="660066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 </a:t>
            </a:r>
          </a:p>
          <a:p>
            <a:r>
              <a:rPr lang="th-TH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ผู้ป่วยหญิง อายุ </a:t>
            </a:r>
            <a:r>
              <a:rPr lang="th-TH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47  </a:t>
            </a:r>
            <a:r>
              <a:rPr lang="th-TH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ปี </a:t>
            </a:r>
            <a:r>
              <a:rPr lang="th-TH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UC </a:t>
            </a:r>
            <a:r>
              <a:rPr lang="th-TH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รพศ.</a:t>
            </a:r>
            <a:r>
              <a:rPr lang="th-TH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 โดยมีอาการ</a:t>
            </a:r>
            <a:r>
              <a:rPr lang="th-TH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ชาและอ่อนแรงบริเวณสะโพกและขาข้างขวาหลังจากได้รับการฉีด</a:t>
            </a:r>
            <a:r>
              <a:rPr lang="th-TH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ยาจากห้อง </a:t>
            </a:r>
            <a:r>
              <a:rPr lang="en-US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ER </a:t>
            </a:r>
            <a:r>
              <a:rPr lang="th-TH" sz="3200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โรงพยาบาลอุทัย</a:t>
            </a:r>
            <a:endParaRPr lang="th-TH" altLang="zh-CN" b="1" dirty="0">
              <a:solidFill>
                <a:srgbClr val="0000FF"/>
              </a:solidFill>
              <a:latin typeface="31762_Bluemoon_PaintEmotion" pitchFamily="2" charset="0"/>
              <a:ea typeface="FangSong" panose="02010609060101010101" pitchFamily="49" charset="-122"/>
            </a:endParaRPr>
          </a:p>
        </p:txBody>
      </p:sp>
      <p:pic>
        <p:nvPicPr>
          <p:cNvPr id="6" name="Picture 59" descr="D:\0PRAKIT08112015\มาตรา41_59V1\ม41ปี 60\ยื่น ม.41 22-8-59_4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0438"/>
            <a:ext cx="4464496" cy="31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8" descr="D:\0PRAKIT08112015\มาตรา41_59V1\ม41ปี 60\ยื่น ม.41 22-8-59_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18671"/>
            <a:ext cx="4176464" cy="31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21439" y="1052736"/>
            <a:ext cx="850112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ประวัติการเข้ารับบริการโรงพยาบาลอุทัย</a:t>
            </a:r>
            <a:endParaRPr lang="en-US" sz="32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</a:t>
            </a: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59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9.45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รับบริการที่แผนกอุบัติเหตุฉุกเฉิน มีประวัติว่า เมื่อวันที่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59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20.00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โดนทำร้ายร่างกายด้วยอาวุธคล้ายไม้ตีบริเวณ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ศรีษะ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และโดนผลักล้ม ทำให้มีอาการปวดบริเวณก้นกบ ไม่สลบ ตรวจร่างกายมีแผลถลอกบริเวณ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ศรีษะ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เส้นผ่าศูนย์กลางประมาณ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เซนติเมตร และมีรอยฟกช้ำบริเวณแก้มข้างขวา เส้นผ่าศูนย์กลางประมาณ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เซนติเมตร  ตรวจวัดสัญญาณชีพแรกรับ อุณหภูมิ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องศาเซลเซียส  อัตราเต้นของชีพจร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ครั้งต่อนาที อัตราหายใจ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ครั้งต่อนาที  ความดันโลหิต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130/80 มิลลิเมตร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ปรอท</a:t>
            </a:r>
            <a:endParaRPr lang="th-TH" altLang="zh-CN" sz="3200" b="1" dirty="0">
              <a:solidFill>
                <a:srgbClr val="0000FF"/>
              </a:solidFill>
              <a:latin typeface="TH SarabunPSK" panose="020B0500040200020003" pitchFamily="34" charset="-34"/>
              <a:ea typeface="FangSong" panose="02010609060101010101" pitchFamily="49" charset="-122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50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21439" y="548680"/>
            <a:ext cx="8501122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แพทย์เวร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อาการแรกรับผู้ป่วยรู้สึกตัวดี ความสามารถการลืมตา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 การตอบสนองต่อคำพูด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 ความเคลื่อนไหวของแขนขา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รูม่านตา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เซนติเมตรเท่ากันทั้ง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ข้าง และตอบสนองต่อแสง  ตรวจกำลังแขน ขา ปกติ, แขนและขาข้างขวา เกรด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5,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กำลังแขน ขาข้างซ้าย เกรด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ส่ง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x-ray 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ศรีษะ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X-ray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ไม่พบกระดูกหัก มีรอยฟกช้ำที่ก้นกบ  วินิจฉัยผู้ป่วยว่ากล้ามเนื้อฟกช้ำ และแผลถลอกที่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ศรีษะ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ให้การรักษา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1.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Diclofenac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เม็ดทุก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ชั่วโมง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เวลาปวด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ฉีดยา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Diclofenac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Amp. 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ก่อนกลับบ้าน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V/S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BP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120/80 มิลลิเมตร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ปรอท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80 ครั้ง/นาที 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R=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 ครั้ง/นาที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ระดับความรู้สึกตัวดี ความสามารถการลืมตา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4คะแนน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การตอบสนองต่อคำพูด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 ความเคลื่อนไหวของแขนขา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altLang="zh-CN" sz="3200" b="1" dirty="0">
              <a:solidFill>
                <a:srgbClr val="0000FF"/>
              </a:solidFill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02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67544" y="692696"/>
            <a:ext cx="8501122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 กรกฎาคม 59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(วันหยุดราชการ)  เวลา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11.30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ผู้ป่วยมารับบริการขอทำบัตรตรวจ  พยาบาลคัดกรองอธิบายว่าโรงพยาบาลให้บริการโดยมีแพทย์ตรวจครึ่งวันเช้า  ขณะมีผู้ป่วยรอตรวจ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 คาดว่าแพทย์จะตรวจไม่ทันเวลา อาจต้องรอตรวจนาน คืออาจต้องตรวจ  เวลา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13.00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โดยพยาบาลที่แผนกอุบัติเหตุฉุกเฉิน และผู้ป่วยให้ประวัติปวดขา ชาขา ปวดสะโพกขวามาประมาณ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สัปดาห์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และแสดงความรู้สึกไม่พอใจ ให้ข้อมูลว่าเกิดอาการเช่นนี้เพราะพยาบาลที่ห้องอุบัติเหตุฉุกเฉิน ฉีดยาให้  หลังจากฉีดยาไป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1-2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 เริ่มมีอาการชาและปวดขาข้างขวามาก  โรงพยาบาลอุทัยต้องรับผิดชอบ เพราะทำให้ขาดรายได้เนื่องจากประกอบอาชีพค้าขายไม่ได้  และยังเสียค่าใช้จ่ายในการเดินทางมาโรงพยาบาลด้วย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พยาบาลคัดกรองจึงให้เข้าตรวจต่อกับแพทย์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ฝังเข็ม</a:t>
            </a:r>
            <a:endParaRPr lang="th-TH" altLang="zh-CN" sz="3200" b="1" dirty="0">
              <a:solidFill>
                <a:srgbClr val="0000FF"/>
              </a:solidFill>
              <a:latin typeface="TH SarabunPSK" panose="020B0500040200020003" pitchFamily="34" charset="-34"/>
              <a:ea typeface="FangSong" panose="02010609060101010101" pitchFamily="49" charset="-122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04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21439" y="1196752"/>
            <a:ext cx="8501122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23 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</a:t>
            </a: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59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แพทย์ฝังเข็มตรวจร่างกายไม่พบกล้ามเนื้อลีบหรืออ่อนแรงทั้ง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ข้าง อาการชาด้านข้างของต้นขาขวา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ฝังเข็ม สัปดาห์ละ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1-2ครั้ง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ยกเว้นมีอาการปวดมากจะนัดถี่ขึ้น สัปดาห์ละ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3-4 ครั้ง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ต่อเนื่อง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ครั้งเป็น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คอร์สการ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ดีขึ้นหรือหายไปประมาณ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1-2 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คอร์สการ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   ส่วนอาการชาจะค่อยๆ หายไป ประมาณ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ถ้าไม่มีภาวะแทรกซ้อน จึงให้บริการฝังเข็ม เป็นครั้งที่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ใช้จุดฝังเข็มที่หลังและขา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ด้านขวา /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มาฝังเข็ม 6 ครั้ง ตามแพทย์นัด อาการ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ไม่ดีขึ้น จึง ต้องการร้องเรียน รพ. ให้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รับผิดชอบ</a:t>
            </a:r>
            <a:endParaRPr lang="th-TH" altLang="zh-CN" sz="3200" b="1" dirty="0">
              <a:solidFill>
                <a:srgbClr val="0000FF"/>
              </a:solidFill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48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321439" y="1124744"/>
            <a:ext cx="8501122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ได้เจรจาไกล่เกลี่ย แล้ว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ผู้ป่วยไม่ยินยอมจะฟ้องร้อง รพ.และ ต้องการยื่น ม.41 เพื่อรับการเยียวยา หัวหน้าพยาบาลเลยประสานไป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เพื่อให้ผู้ป่วย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 ม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.41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และขอความช่วยเหลือให้มาช่วยเจรจา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ไกล่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เกลี่ย เนื่องจากผู้ป่วยเชื่อว่า พฤติกรรมการให้บริการของ </a:t>
            </a:r>
            <a:r>
              <a:rPr lang="en-US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ขณะให้บริการไม่เหมาะสม จึงเกิดการผิดพลาดในตำแหน่งฉีดยา และผู้ป่วยอ้างมีหลักฐาน </a:t>
            </a:r>
          </a:p>
          <a:p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ใบนัด ของ 25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กค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.61 จากแพทย์ฝังเข็ม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แพทย์นัดฝังเข็ม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และเขียนในใบนัดว่า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“ฉีดยาโดนเส้น”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(ใบนัดอยู่กับสามีชาวต่างชาติซึ่งกลับไปต่างประเทศ) 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altLang="zh-CN" sz="3200" b="1" dirty="0">
              <a:solidFill>
                <a:srgbClr val="0000FF"/>
              </a:solidFill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15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7817" y="1340768"/>
            <a:ext cx="8288366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99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b="1" dirty="0" smtClean="0">
                <a:solidFill>
                  <a:srgbClr val="660066"/>
                </a:solidFill>
                <a:latin typeface="DilleniaUPC" pitchFamily="18" charset="-34"/>
                <a:cs typeface="DilleniaUPC" pitchFamily="18" charset="-34"/>
              </a:rPr>
              <a:t>จุดยืน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1. </a:t>
            </a:r>
            <a:r>
              <a:rPr lang="th-TH" b="1" dirty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หาผู้รับผิดชอบ</a:t>
            </a:r>
            <a:endParaRPr lang="th-TH" altLang="zh-CN" b="1" dirty="0" smtClean="0">
              <a:solidFill>
                <a:srgbClr val="0000FF"/>
              </a:solidFill>
              <a:latin typeface="DilleniaUPC" pitchFamily="18" charset="-34"/>
              <a:ea typeface="FangSong" panose="02010609060101010101" pitchFamily="49" charset="-122"/>
              <a:cs typeface="DilleniaUPC" pitchFamily="18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2. ต้องการฟ้องร้องโรงพยาบาล เพื่อได้รับค่าเยียวยา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5229200"/>
            <a:ext cx="8288366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99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คนกลางจาก </a:t>
            </a:r>
            <a:r>
              <a:rPr lang="th-TH" b="1" dirty="0" err="1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สสจ</a:t>
            </a:r>
            <a:r>
              <a:rPr lang="th-TH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. ลงเยี่ยมบ้านผู้ป่วย และนัดมา เจรจาที่ รพ.อุทัย </a:t>
            </a:r>
            <a:r>
              <a:rPr lang="th-TH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2 ครั้ง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โดย</a:t>
            </a:r>
            <a:r>
              <a:rPr lang="th-TH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มี คนกลางจาก </a:t>
            </a:r>
            <a:r>
              <a:rPr lang="th-TH" b="1" dirty="0" err="1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สสจ</a:t>
            </a:r>
            <a:r>
              <a:rPr lang="th-TH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. / ผอ./หัวหน้าพยาบาล/ พ.ฝังเข็ม /ผู้ป่วย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7380" y="3531205"/>
            <a:ext cx="8288366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99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b="1" dirty="0" smtClean="0">
                <a:solidFill>
                  <a:srgbClr val="663300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จุดสนใจ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ผู้ป่วยต้องการทราบข้อมูลการฉีดยา และ</a:t>
            </a:r>
            <a:r>
              <a:rPr lang="th-TH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ต้องการให้พยาบาลปรับ</a:t>
            </a:r>
            <a:r>
              <a:rPr lang="th-TH" b="1" dirty="0" smtClean="0">
                <a:solidFill>
                  <a:srgbClr val="0000FF"/>
                </a:solidFill>
                <a:latin typeface="DilleniaUPC" pitchFamily="18" charset="-34"/>
                <a:ea typeface="FangSong" panose="02010609060101010101" pitchFamily="49" charset="-122"/>
                <a:cs typeface="DilleniaUPC" pitchFamily="18" charset="-34"/>
              </a:rPr>
              <a:t>พฤติกรรมบริการ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5600" y="1285860"/>
            <a:ext cx="8359804" cy="4431983"/>
          </a:xfrm>
          <a:prstGeom prst="rect">
            <a:avLst/>
          </a:prstGeom>
          <a:solidFill>
            <a:schemeClr val="bg1"/>
          </a:solidFill>
          <a:ln w="19050">
            <a:solidFill>
              <a:srgbClr val="99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zh-CN" sz="3000" b="1" dirty="0" smtClean="0">
                <a:solidFill>
                  <a:srgbClr val="660066"/>
                </a:solidFill>
                <a:latin typeface="DilleniaUPC" pitchFamily="18" charset="-34"/>
                <a:cs typeface="DilleniaUPC" pitchFamily="18" charset="-34"/>
              </a:rPr>
              <a:t>ข้อมูลทางเศรษฐกิจ และครอบครัว</a:t>
            </a:r>
          </a:p>
          <a:p>
            <a:r>
              <a:rPr lang="th-TH" sz="3000" dirty="0" smtClean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ทะเบียนบ้าน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1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หมู่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10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ต.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ธนู   อ.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อุทัย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จ.พระนครศรีอยุธยา  </a:t>
            </a:r>
            <a:endParaRPr lang="th-TH" sz="3000" b="1" dirty="0" smtClean="0">
              <a:latin typeface="DilleniaUPC" pitchFamily="18" charset="-34"/>
              <a:cs typeface="DilleniaUPC" pitchFamily="18" charset="-34"/>
            </a:endParaRPr>
          </a:p>
          <a:p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อาศัย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อยู่จริงแมนชั่นราชธานี ชั้น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1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หมู่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3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ต.คลองสวนพลู   อ.พระนครศรีอยุธยา  </a:t>
            </a:r>
            <a:endParaRPr lang="th-TH" sz="3000" b="1" dirty="0" smtClean="0">
              <a:latin typeface="DilleniaUPC" pitchFamily="18" charset="-34"/>
              <a:cs typeface="DilleniaUPC" pitchFamily="18" charset="-34"/>
            </a:endParaRPr>
          </a:p>
          <a:p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 smtClean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อาชีพ  -  ค้าขาย</a:t>
            </a:r>
            <a:r>
              <a:rPr lang="th-TH" sz="3000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อาหารตามสั่งที่ หน้า รพ.ราชธานี </a:t>
            </a:r>
            <a:endParaRPr lang="th-TH" sz="3000" b="1" dirty="0" smtClean="0">
              <a:solidFill>
                <a:srgbClr val="0000FF"/>
              </a:solidFill>
              <a:latin typeface="DilleniaUPC" pitchFamily="18" charset="-34"/>
              <a:cs typeface="DilleniaUPC" pitchFamily="18" charset="-34"/>
            </a:endParaRPr>
          </a:p>
          <a:p>
            <a:pPr>
              <a:buNone/>
            </a:pPr>
            <a:r>
              <a:rPr lang="th-TH" sz="3000" b="1" dirty="0" smtClean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            -   ทำทัวร์</a:t>
            </a:r>
            <a:r>
              <a:rPr lang="th-TH" sz="3000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รับนักท่องเที่ยวชาวต่างชาติ</a:t>
            </a:r>
            <a:endParaRPr lang="en-US" sz="3000" b="1" dirty="0">
              <a:solidFill>
                <a:srgbClr val="0000FF"/>
              </a:solidFill>
              <a:latin typeface="DilleniaUPC" pitchFamily="18" charset="-34"/>
              <a:cs typeface="DilleniaUPC" pitchFamily="18" charset="-34"/>
            </a:endParaRPr>
          </a:p>
          <a:p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 รายได้ 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ขายอาหารตามสั่ง เดือนละ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20</a:t>
            </a:r>
            <a:r>
              <a:rPr lang="en-US" sz="3000" b="1" dirty="0" smtClean="0">
                <a:latin typeface="DilleniaUPC" pitchFamily="18" charset="-34"/>
                <a:cs typeface="DilleniaUPC" pitchFamily="18" charset="-34"/>
              </a:rPr>
              <a:t>,000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บาท ทำทัวร์ เดือนละ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50</a:t>
            </a: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,000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บาท </a:t>
            </a:r>
            <a:endParaRPr lang="en-US" sz="3000" b="1" dirty="0">
              <a:latin typeface="DilleniaUPC" pitchFamily="18" charset="-34"/>
              <a:cs typeface="DilleniaUPC" pitchFamily="18" charset="-34"/>
            </a:endParaRPr>
          </a:p>
          <a:p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 smtClean="0">
                <a:solidFill>
                  <a:srgbClr val="9900FF"/>
                </a:solidFill>
                <a:latin typeface="DilleniaUPC" pitchFamily="18" charset="-34"/>
                <a:cs typeface="DilleniaUPC" pitchFamily="18" charset="-34"/>
              </a:rPr>
              <a:t>ค่าใช้จ่าย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ส่งห้องแมนชั่น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 เดือน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ละ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13,000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บาท  </a:t>
            </a:r>
            <a:endParaRPr lang="th-TH" sz="3000" b="1" dirty="0" smtClean="0">
              <a:latin typeface="DilleniaUPC" pitchFamily="18" charset="-34"/>
              <a:cs typeface="DilleniaUPC" pitchFamily="18" charset="-34"/>
            </a:endParaRPr>
          </a:p>
          <a:p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 ผ่อนรถแทก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ซี่ เดือนละ </a:t>
            </a:r>
            <a:r>
              <a:rPr lang="th-TH" sz="3000" b="1" dirty="0" smtClean="0">
                <a:latin typeface="DilleniaUPC" pitchFamily="18" charset="-34"/>
                <a:cs typeface="DilleniaUPC" pitchFamily="18" charset="-34"/>
              </a:rPr>
              <a:t>8,000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บาท และค่าใช้จ่ายค่าเล่าเรียนบุตรและหลาน</a:t>
            </a:r>
            <a:endParaRPr lang="en-US" sz="3000" b="1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u_template_36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dpu_template_365</Template>
  <TotalTime>1455</TotalTime>
  <Words>1230</Words>
  <Application>Microsoft Office PowerPoint</Application>
  <PresentationFormat>นำเสนอทางหน้าจอ (4:3)</PresentationFormat>
  <Paragraphs>48</Paragraphs>
  <Slides>15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6" baseType="lpstr">
      <vt:lpstr>FangSong</vt:lpstr>
      <vt:lpstr>宋体</vt:lpstr>
      <vt:lpstr>31762_Bluemoon_PaintEmotion</vt:lpstr>
      <vt:lpstr>Angsana New</vt:lpstr>
      <vt:lpstr>Arial</vt:lpstr>
      <vt:lpstr>Calibri</vt:lpstr>
      <vt:lpstr>Cordia New</vt:lpstr>
      <vt:lpstr>DilleniaUPC</vt:lpstr>
      <vt:lpstr>TH SarabunPSK</vt:lpstr>
      <vt:lpstr>Wingdings 3</vt:lpstr>
      <vt:lpstr>dpu_template_365</vt:lpstr>
      <vt:lpstr>กรณีตัวอย่าง การจัดการข้อร้องเรียน หรือฟ้องร้อง รพ.อุทัย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PPC</dc:creator>
  <cp:lastModifiedBy>User</cp:lastModifiedBy>
  <cp:revision>368</cp:revision>
  <dcterms:created xsi:type="dcterms:W3CDTF">2017-05-19T01:38:29Z</dcterms:created>
  <dcterms:modified xsi:type="dcterms:W3CDTF">2018-07-24T02:23:37Z</dcterms:modified>
</cp:coreProperties>
</file>