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8"/>
  </p:notesMasterIdLst>
  <p:sldIdLst>
    <p:sldId id="288" r:id="rId2"/>
    <p:sldId id="327" r:id="rId3"/>
    <p:sldId id="325" r:id="rId4"/>
    <p:sldId id="313" r:id="rId5"/>
    <p:sldId id="324" r:id="rId6"/>
    <p:sldId id="314" r:id="rId7"/>
    <p:sldId id="315" r:id="rId8"/>
    <p:sldId id="326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</p:sldIdLst>
  <p:sldSz cx="9144000" cy="6858000" type="screen4x3"/>
  <p:notesSz cx="6858000" cy="9144000"/>
  <p:embeddedFontLst>
    <p:embeddedFont>
      <p:font typeface="Angsana New" panose="02020603050405020304" pitchFamily="18" charset="-34"/>
      <p:regular r:id="rId19"/>
      <p:bold r:id="rId20"/>
      <p:italic r:id="rId21"/>
      <p:boldItalic r:id="rId22"/>
    </p:embeddedFont>
    <p:embeddedFont>
      <p:font typeface="AngsanaUPC" panose="02020603050405020304" pitchFamily="18" charset="-34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ordia New" panose="020B0304020202020204" pitchFamily="34" charset="-34"/>
      <p:regular r:id="rId31"/>
      <p:bold r:id="rId32"/>
      <p:italic r:id="rId33"/>
      <p:boldItalic r:id="rId34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D10D1B"/>
    <a:srgbClr val="008000"/>
    <a:srgbClr val="006600"/>
    <a:srgbClr val="FFFF66"/>
    <a:srgbClr val="FF00FF"/>
    <a:srgbClr val="009900"/>
    <a:srgbClr val="0000CC"/>
    <a:srgbClr val="0033CC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6" autoAdjust="0"/>
    <p:restoredTop sz="94660"/>
  </p:normalViewPr>
  <p:slideViewPr>
    <p:cSldViewPr>
      <p:cViewPr varScale="1">
        <p:scale>
          <a:sx n="65" d="100"/>
          <a:sy n="65" d="100"/>
        </p:scale>
        <p:origin x="67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1C002-23DB-4B4E-A41D-694A5EE3E0DE}" type="datetimeFigureOut">
              <a:rPr lang="th-TH" smtClean="0"/>
              <a:t>24/07/61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8310F-C0F7-410C-A0F8-4CF2C231E0A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94345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CECE7-F4D7-476F-BB3C-4836285D18CF}" type="datetimeFigureOut">
              <a:rPr lang="th-TH" smtClean="0"/>
              <a:t>24/07/61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F42A-DF35-425B-96A0-61367091240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2656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CECE7-F4D7-476F-BB3C-4836285D18CF}" type="datetimeFigureOut">
              <a:rPr lang="th-TH" smtClean="0"/>
              <a:t>24/07/61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F42A-DF35-425B-96A0-61367091240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91678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CECE7-F4D7-476F-BB3C-4836285D18CF}" type="datetimeFigureOut">
              <a:rPr lang="th-TH" smtClean="0"/>
              <a:t>24/07/61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F42A-DF35-425B-96A0-61367091240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722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CECE7-F4D7-476F-BB3C-4836285D18CF}" type="datetimeFigureOut">
              <a:rPr lang="th-TH" smtClean="0"/>
              <a:t>24/07/61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F42A-DF35-425B-96A0-61367091240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59786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CECE7-F4D7-476F-BB3C-4836285D18CF}" type="datetimeFigureOut">
              <a:rPr lang="th-TH" smtClean="0"/>
              <a:t>24/07/61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F42A-DF35-425B-96A0-61367091240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38744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CECE7-F4D7-476F-BB3C-4836285D18CF}" type="datetimeFigureOut">
              <a:rPr lang="th-TH" smtClean="0"/>
              <a:t>24/07/61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F42A-DF35-425B-96A0-61367091240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25787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CECE7-F4D7-476F-BB3C-4836285D18CF}" type="datetimeFigureOut">
              <a:rPr lang="th-TH" smtClean="0"/>
              <a:t>24/07/61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F42A-DF35-425B-96A0-61367091240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492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CECE7-F4D7-476F-BB3C-4836285D18CF}" type="datetimeFigureOut">
              <a:rPr lang="th-TH" smtClean="0"/>
              <a:t>24/07/61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F42A-DF35-425B-96A0-61367091240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28540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CECE7-F4D7-476F-BB3C-4836285D18CF}" type="datetimeFigureOut">
              <a:rPr lang="th-TH" smtClean="0"/>
              <a:t>24/07/61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F42A-DF35-425B-96A0-61367091240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64280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CECE7-F4D7-476F-BB3C-4836285D18CF}" type="datetimeFigureOut">
              <a:rPr lang="th-TH" smtClean="0"/>
              <a:t>24/07/61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F42A-DF35-425B-96A0-61367091240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3946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CECE7-F4D7-476F-BB3C-4836285D18CF}" type="datetimeFigureOut">
              <a:rPr lang="th-TH" smtClean="0"/>
              <a:t>24/07/61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F42A-DF35-425B-96A0-61367091240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70061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CECE7-F4D7-476F-BB3C-4836285D18CF}" type="datetimeFigureOut">
              <a:rPr lang="th-TH" smtClean="0"/>
              <a:t>24/07/61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8F42A-DF35-425B-96A0-61367091240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82445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DEAFE557-514F-4BE4-9732-01F28F720AA4}"/>
              </a:ext>
            </a:extLst>
          </p:cNvPr>
          <p:cNvSpPr txBox="1"/>
          <p:nvPr/>
        </p:nvSpPr>
        <p:spPr>
          <a:xfrm>
            <a:off x="971600" y="2066835"/>
            <a:ext cx="7200800" cy="1446550"/>
          </a:xfrm>
          <a:prstGeom prst="rect">
            <a:avLst/>
          </a:prstGeom>
          <a:solidFill>
            <a:srgbClr val="FFFF00">
              <a:alpha val="5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8800" b="1" dirty="0">
                <a:solidFill>
                  <a:sysClr val="windowText" lastClr="000000"/>
                </a:solidFill>
              </a:rPr>
              <a:t>กรณีศึกษา</a:t>
            </a: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071C3A1A-7B7C-4C45-8A0A-1FB1966F3B1E}"/>
              </a:ext>
            </a:extLst>
          </p:cNvPr>
          <p:cNvSpPr txBox="1"/>
          <p:nvPr/>
        </p:nvSpPr>
        <p:spPr>
          <a:xfrm>
            <a:off x="5220072" y="4726885"/>
            <a:ext cx="3397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i="1" dirty="0">
                <a:solidFill>
                  <a:sysClr val="windowText" lastClr="000000"/>
                </a:solidFill>
              </a:rPr>
              <a:t>โรงพยาบาลบางปะหัน</a:t>
            </a:r>
          </a:p>
        </p:txBody>
      </p:sp>
    </p:spTree>
    <p:extLst>
      <p:ext uri="{BB962C8B-B14F-4D97-AF65-F5344CB8AC3E}">
        <p14:creationId xmlns:p14="http://schemas.microsoft.com/office/powerpoint/2010/main" val="3712609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สี่เหลี่ยมผืนผ้า: มุมมน 4">
            <a:extLst>
              <a:ext uri="{FF2B5EF4-FFF2-40B4-BE49-F238E27FC236}">
                <a16:creationId xmlns:a16="http://schemas.microsoft.com/office/drawing/2014/main" id="{4EAA0284-59E7-4498-9D5A-2FB03B513768}"/>
              </a:ext>
            </a:extLst>
          </p:cNvPr>
          <p:cNvSpPr/>
          <p:nvPr/>
        </p:nvSpPr>
        <p:spPr>
          <a:xfrm>
            <a:off x="2627784" y="1006909"/>
            <a:ext cx="3888432" cy="64564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rgbClr val="000099"/>
                </a:solidFill>
              </a:rPr>
              <a:t>การดำเนินการป้องกัน/แก้ไข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20F810C8-6CC7-4DB0-B305-65F43B204B8D}"/>
              </a:ext>
            </a:extLst>
          </p:cNvPr>
          <p:cNvSpPr txBox="1"/>
          <p:nvPr/>
        </p:nvSpPr>
        <p:spPr>
          <a:xfrm>
            <a:off x="899592" y="1988840"/>
            <a:ext cx="7772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th-TH" sz="3200" dirty="0">
                <a:solidFill>
                  <a:srgbClr val="000099"/>
                </a:solidFill>
              </a:rPr>
              <a:t>พัฒนาระบบสื่อสารภายในองค์กร เกี่ยวกับการปฏิบัติตัวตามแนวทางปฏิบัติ ในการป้องกันการติดเชื้อของบุคลากรตามมาตรฐาน </a:t>
            </a:r>
            <a:r>
              <a:rPr lang="en-US" sz="3200" dirty="0">
                <a:solidFill>
                  <a:srgbClr val="000099"/>
                </a:solidFill>
              </a:rPr>
              <a:t>IC</a:t>
            </a:r>
            <a:endParaRPr lang="th-TH" sz="3200" dirty="0">
              <a:solidFill>
                <a:srgbClr val="000099"/>
              </a:solidFill>
            </a:endParaRPr>
          </a:p>
          <a:p>
            <a:pPr marL="457200" indent="-457200">
              <a:buFontTx/>
              <a:buChar char="-"/>
            </a:pPr>
            <a:r>
              <a:rPr lang="th-TH" sz="3200" dirty="0">
                <a:solidFill>
                  <a:srgbClr val="000099"/>
                </a:solidFill>
              </a:rPr>
              <a:t>การนิเทศ  ติดตาม  กำกับการปฏิบัติตัวตามแนวทางปฏิบัติฯ อย่างสม่ำเสมอและต่อเนื่อง</a:t>
            </a:r>
          </a:p>
          <a:p>
            <a:pPr marL="457200" indent="-457200">
              <a:buFontTx/>
              <a:buChar char="-"/>
            </a:pPr>
            <a:r>
              <a:rPr lang="th-TH" sz="3200" dirty="0">
                <a:solidFill>
                  <a:srgbClr val="000099"/>
                </a:solidFill>
              </a:rPr>
              <a:t>สนับสนุนอุปกรณ์ที่ใช้ในการป้องกันการแพร่กระจายเชื้อ  ได้แก่ </a:t>
            </a:r>
            <a:r>
              <a:rPr lang="en-US" sz="3200" dirty="0">
                <a:solidFill>
                  <a:srgbClr val="000099"/>
                </a:solidFill>
              </a:rPr>
              <a:t>mask</a:t>
            </a:r>
            <a:r>
              <a:rPr lang="th-TH" sz="3200" dirty="0">
                <a:solidFill>
                  <a:srgbClr val="000099"/>
                </a:solidFill>
              </a:rPr>
              <a:t> สำหรับผู้ป่วย, </a:t>
            </a:r>
            <a:r>
              <a:rPr lang="en-US" sz="3200" dirty="0">
                <a:solidFill>
                  <a:srgbClr val="000099"/>
                </a:solidFill>
              </a:rPr>
              <a:t>mask N95</a:t>
            </a:r>
            <a:r>
              <a:rPr lang="th-TH" sz="3200" dirty="0">
                <a:solidFill>
                  <a:srgbClr val="000099"/>
                </a:solidFill>
              </a:rPr>
              <a:t>, น้ำยาล้างมือให้มีปริมาณเพียงพอต่อความต้องการ</a:t>
            </a:r>
          </a:p>
        </p:txBody>
      </p:sp>
    </p:spTree>
    <p:extLst>
      <p:ext uri="{BB962C8B-B14F-4D97-AF65-F5344CB8AC3E}">
        <p14:creationId xmlns:p14="http://schemas.microsoft.com/office/powerpoint/2010/main" val="4148230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69A6201C-ED38-4C6B-A49A-AD9699E92620}"/>
              </a:ext>
            </a:extLst>
          </p:cNvPr>
          <p:cNvSpPr txBox="1"/>
          <p:nvPr/>
        </p:nvSpPr>
        <p:spPr>
          <a:xfrm>
            <a:off x="899592" y="1905506"/>
            <a:ext cx="77724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th-TH" sz="3200" dirty="0">
                <a:solidFill>
                  <a:srgbClr val="000099"/>
                </a:solidFill>
              </a:rPr>
              <a:t>ประสานงานกับแพทย์ในการทบทวนเกณฑ์การรับผู้ป่วยวัณโรคปอดไว้รักษาในโรงพยาบาลให้ชัดเจน</a:t>
            </a:r>
          </a:p>
          <a:p>
            <a:pPr marL="457200" indent="-457200">
              <a:buFontTx/>
              <a:buChar char="-"/>
            </a:pPr>
            <a:endParaRPr lang="th-TH" sz="1800" dirty="0">
              <a:solidFill>
                <a:srgbClr val="000099"/>
              </a:solidFill>
            </a:endParaRPr>
          </a:p>
          <a:p>
            <a:pPr marL="457200" indent="-457200">
              <a:buFontTx/>
              <a:buChar char="-"/>
            </a:pPr>
            <a:r>
              <a:rPr lang="th-TH" sz="3200" dirty="0">
                <a:solidFill>
                  <a:srgbClr val="000099"/>
                </a:solidFill>
              </a:rPr>
              <a:t>วางแผนการจัดอบรมบุคลากรให้ใช้อุปกรณ์ป้องกันการติดเชื้อ และแพร่กระจายเชื้ออย่างถูกต้อง</a:t>
            </a:r>
          </a:p>
          <a:p>
            <a:pPr marL="457200" indent="-457200">
              <a:buFontTx/>
              <a:buChar char="-"/>
            </a:pPr>
            <a:endParaRPr lang="th-TH" sz="1800" dirty="0">
              <a:solidFill>
                <a:srgbClr val="000099"/>
              </a:solidFill>
            </a:endParaRPr>
          </a:p>
          <a:p>
            <a:pPr marL="457200" indent="-457200">
              <a:buFontTx/>
              <a:buChar char="-"/>
            </a:pPr>
            <a:r>
              <a:rPr lang="th-TH" sz="3200" dirty="0">
                <a:solidFill>
                  <a:srgbClr val="000099"/>
                </a:solidFill>
              </a:rPr>
              <a:t>จัดทำแนวทางปฏิบัติในการป้องกันการแพร่กระจ่ายเชื้อระหว่างหน่วยงาน</a:t>
            </a:r>
          </a:p>
        </p:txBody>
      </p:sp>
      <p:sp>
        <p:nvSpPr>
          <p:cNvPr id="6" name="สี่เหลี่ยมผืนผ้า: มุมมน 5">
            <a:extLst>
              <a:ext uri="{FF2B5EF4-FFF2-40B4-BE49-F238E27FC236}">
                <a16:creationId xmlns:a16="http://schemas.microsoft.com/office/drawing/2014/main" id="{46E5386B-B9F2-4BF0-B4FA-7DBB4A5CD472}"/>
              </a:ext>
            </a:extLst>
          </p:cNvPr>
          <p:cNvSpPr/>
          <p:nvPr/>
        </p:nvSpPr>
        <p:spPr>
          <a:xfrm>
            <a:off x="2303748" y="1052736"/>
            <a:ext cx="4536504" cy="64564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rgbClr val="000099"/>
                </a:solidFill>
              </a:rPr>
              <a:t>การดำเนินการป้องกัน/แก้ไข (ต่อ)</a:t>
            </a:r>
          </a:p>
        </p:txBody>
      </p:sp>
    </p:spTree>
    <p:extLst>
      <p:ext uri="{BB962C8B-B14F-4D97-AF65-F5344CB8AC3E}">
        <p14:creationId xmlns:p14="http://schemas.microsoft.com/office/powerpoint/2010/main" val="3951815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0C52F532-C780-4455-9947-2157729354CE}"/>
              </a:ext>
            </a:extLst>
          </p:cNvPr>
          <p:cNvSpPr/>
          <p:nvPr/>
        </p:nvSpPr>
        <p:spPr>
          <a:xfrm rot="530826">
            <a:off x="2144283" y="1625787"/>
            <a:ext cx="4650512" cy="145424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th-TH" sz="9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ขอบคุณค่ะ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D5B1C739-CE54-4161-A2E2-AA5756FD64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708" y="2943716"/>
            <a:ext cx="1114425" cy="1928813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64CED0D0-DA54-4587-9F7C-DF516FCBAD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660" y="4330709"/>
            <a:ext cx="398009" cy="688861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F7DA03ED-CFF9-4B9E-A0D9-094A2B8078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539" y="4103911"/>
            <a:ext cx="529047" cy="915659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C0B36E1C-E5F9-4881-B3BB-A8C025A569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825" y="3572608"/>
            <a:ext cx="836023" cy="1446962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940B4ABD-EF9D-4230-B01F-36A132C817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293" y="4860765"/>
            <a:ext cx="1852477" cy="113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4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96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193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562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713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DEAFE557-514F-4BE4-9732-01F28F720AA4}"/>
              </a:ext>
            </a:extLst>
          </p:cNvPr>
          <p:cNvSpPr txBox="1"/>
          <p:nvPr/>
        </p:nvSpPr>
        <p:spPr>
          <a:xfrm>
            <a:off x="1479673" y="749840"/>
            <a:ext cx="554932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500" b="1" dirty="0">
                <a:solidFill>
                  <a:srgbClr val="FF0000"/>
                </a:solidFill>
              </a:rPr>
              <a:t>ทบทวนเหตุการณ์สำคัญ  </a:t>
            </a:r>
          </a:p>
        </p:txBody>
      </p:sp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C1D60F67-AC4C-4C6D-ACE9-8D83797ED1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004" y="1544583"/>
            <a:ext cx="6563364" cy="468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921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6" y="0"/>
            <a:ext cx="9144000" cy="6858000"/>
          </a:xfrm>
          <a:prstGeom prst="rect">
            <a:avLst/>
          </a:prstGeom>
        </p:spPr>
      </p:pic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5952ECB4-A78A-423C-A652-CF838A35EBD0}"/>
              </a:ext>
            </a:extLst>
          </p:cNvPr>
          <p:cNvSpPr txBox="1"/>
          <p:nvPr/>
        </p:nvSpPr>
        <p:spPr>
          <a:xfrm>
            <a:off x="898476" y="1556663"/>
            <a:ext cx="7559724" cy="861774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/>
              <a:t>“</a:t>
            </a:r>
            <a:r>
              <a:rPr lang="th-TH" sz="5000" b="1" dirty="0"/>
              <a:t>ผู้ช่วยเหลือคนไข้ติดเชื้อวัณโรคปอด</a:t>
            </a:r>
            <a:r>
              <a:rPr lang="en-US" sz="5000" b="1" dirty="0"/>
              <a:t>”</a:t>
            </a:r>
            <a:endParaRPr lang="th-TH" sz="5000" b="1" dirty="0"/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884153C3-F32A-4721-9E94-5B8EDCA468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484">
            <a:off x="5280677" y="3158702"/>
            <a:ext cx="2480105" cy="2480105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324D55F4-62E2-4A96-968D-C892ECEEF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0153">
            <a:off x="1599271" y="3236908"/>
            <a:ext cx="3353172" cy="208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843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A6159CC8-A95E-4C4A-99F1-6128043E3796}"/>
              </a:ext>
            </a:extLst>
          </p:cNvPr>
          <p:cNvSpPr/>
          <p:nvPr/>
        </p:nvSpPr>
        <p:spPr>
          <a:xfrm>
            <a:off x="2575756" y="1129059"/>
            <a:ext cx="3992488" cy="569669"/>
          </a:xfrm>
          <a:prstGeom prst="round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rgbClr val="FFFF66"/>
                </a:solidFill>
              </a:rPr>
              <a:t>ผู้ช่วยเหลือคนไข้ติดเชื้อวัณโรคปอด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3609239D-54EE-4A1B-AF55-829ED65C9E21}"/>
              </a:ext>
            </a:extLst>
          </p:cNvPr>
          <p:cNvSpPr txBox="1"/>
          <p:nvPr/>
        </p:nvSpPr>
        <p:spPr>
          <a:xfrm>
            <a:off x="474177" y="1821059"/>
            <a:ext cx="2191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000099"/>
                </a:solidFill>
              </a:rPr>
              <a:t>ทบทวนเหตุการณ์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1AB94FA9-0F3E-48B7-8EF8-F068B9A2E138}"/>
              </a:ext>
            </a:extLst>
          </p:cNvPr>
          <p:cNvSpPr txBox="1"/>
          <p:nvPr/>
        </p:nvSpPr>
        <p:spPr>
          <a:xfrm>
            <a:off x="545728" y="2677218"/>
            <a:ext cx="1472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rgbClr val="006600"/>
                </a:solidFill>
              </a:rPr>
              <a:t>15 ม.ค.2561                </a:t>
            </a: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F0F162F8-9FEE-44F7-9915-84F2BBBFD9A7}"/>
              </a:ext>
            </a:extLst>
          </p:cNvPr>
          <p:cNvSpPr txBox="1"/>
          <p:nvPr/>
        </p:nvSpPr>
        <p:spPr>
          <a:xfrm>
            <a:off x="2575756" y="2677218"/>
            <a:ext cx="2191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rgbClr val="006600"/>
                </a:solidFill>
              </a:rPr>
              <a:t>16, 17, 18 ม.ค.2561                </a:t>
            </a: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82AFE6B7-0440-40CF-98C3-D25001CB9C7F}"/>
              </a:ext>
            </a:extLst>
          </p:cNvPr>
          <p:cNvSpPr txBox="1"/>
          <p:nvPr/>
        </p:nvSpPr>
        <p:spPr>
          <a:xfrm>
            <a:off x="5067632" y="2692399"/>
            <a:ext cx="1472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rgbClr val="006600"/>
                </a:solidFill>
              </a:rPr>
              <a:t>16 ก.พ.2561                </a:t>
            </a: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7DBA992A-F84A-474B-AF20-31D07F50723D}"/>
              </a:ext>
            </a:extLst>
          </p:cNvPr>
          <p:cNvSpPr txBox="1"/>
          <p:nvPr/>
        </p:nvSpPr>
        <p:spPr>
          <a:xfrm>
            <a:off x="7167252" y="2692399"/>
            <a:ext cx="1472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rgbClr val="006600"/>
                </a:solidFill>
              </a:rPr>
              <a:t>14 มี.ค.2561                </a:t>
            </a: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C8105416-3B7A-4043-AB73-58116DDC95C0}"/>
              </a:ext>
            </a:extLst>
          </p:cNvPr>
          <p:cNvSpPr txBox="1"/>
          <p:nvPr/>
        </p:nvSpPr>
        <p:spPr>
          <a:xfrm>
            <a:off x="516955" y="3719118"/>
            <a:ext cx="1472468" cy="2246769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/>
              <a:t>ตรวจสุขภาพประจำปี</a:t>
            </a:r>
          </a:p>
          <a:p>
            <a:pPr algn="ctr"/>
            <a:endParaRPr lang="th-TH" sz="2000" dirty="0"/>
          </a:p>
          <a:p>
            <a:pPr algn="ctr"/>
            <a:r>
              <a:rPr lang="en-US" sz="2000" dirty="0"/>
              <a:t>CXR  </a:t>
            </a:r>
            <a:r>
              <a:rPr lang="th-TH" sz="2000" b="1" dirty="0"/>
              <a:t>ผิดปกติ</a:t>
            </a:r>
          </a:p>
          <a:p>
            <a:pPr algn="ctr"/>
            <a:endParaRPr lang="th-TH" sz="2000" dirty="0"/>
          </a:p>
          <a:p>
            <a:pPr algn="ctr"/>
            <a:endParaRPr lang="th-TH" sz="2000" b="1" dirty="0"/>
          </a:p>
          <a:p>
            <a:pPr algn="ctr"/>
            <a:r>
              <a:rPr lang="en-US" sz="2000" b="1" dirty="0" err="1"/>
              <a:t>Pul</a:t>
            </a:r>
            <a:r>
              <a:rPr lang="en-US" sz="2000" b="1" dirty="0"/>
              <a:t>  TB</a:t>
            </a:r>
            <a:r>
              <a:rPr lang="th-TH" sz="2000" b="1" dirty="0"/>
              <a:t>?</a:t>
            </a:r>
          </a:p>
        </p:txBody>
      </p:sp>
      <p:sp>
        <p:nvSpPr>
          <p:cNvPr id="17" name="ลูกศร: ลง 16">
            <a:extLst>
              <a:ext uri="{FF2B5EF4-FFF2-40B4-BE49-F238E27FC236}">
                <a16:creationId xmlns:a16="http://schemas.microsoft.com/office/drawing/2014/main" id="{7887EB3A-B8AC-4878-AA0B-B9706F8A566E}"/>
              </a:ext>
            </a:extLst>
          </p:cNvPr>
          <p:cNvSpPr/>
          <p:nvPr/>
        </p:nvSpPr>
        <p:spPr>
          <a:xfrm>
            <a:off x="1143224" y="4975289"/>
            <a:ext cx="216024" cy="39469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id="{7133EDC0-F127-494D-834C-2DA3DD3BB8C4}"/>
              </a:ext>
            </a:extLst>
          </p:cNvPr>
          <p:cNvSpPr txBox="1"/>
          <p:nvPr/>
        </p:nvSpPr>
        <p:spPr>
          <a:xfrm>
            <a:off x="2766451" y="3751559"/>
            <a:ext cx="1472468" cy="1015663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Sputum for APB</a:t>
            </a:r>
          </a:p>
          <a:p>
            <a:pPr algn="ctr"/>
            <a:r>
              <a:rPr lang="en-US" sz="2000" b="1" dirty="0"/>
              <a:t>negative</a:t>
            </a:r>
            <a:endParaRPr lang="th-TH" sz="2000" b="1" dirty="0"/>
          </a:p>
        </p:txBody>
      </p:sp>
      <p:sp>
        <p:nvSpPr>
          <p:cNvPr id="21" name="กล่องข้อความ 20">
            <a:extLst>
              <a:ext uri="{FF2B5EF4-FFF2-40B4-BE49-F238E27FC236}">
                <a16:creationId xmlns:a16="http://schemas.microsoft.com/office/drawing/2014/main" id="{A78420EC-3512-4968-9855-C80D4E91B1C2}"/>
              </a:ext>
            </a:extLst>
          </p:cNvPr>
          <p:cNvSpPr txBox="1"/>
          <p:nvPr/>
        </p:nvSpPr>
        <p:spPr>
          <a:xfrm>
            <a:off x="4868845" y="3751559"/>
            <a:ext cx="1650543" cy="707886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/>
              <a:t>ไอแห้ง</a:t>
            </a:r>
          </a:p>
          <a:p>
            <a:pPr algn="ctr"/>
            <a:r>
              <a:rPr lang="en-US" sz="2000" b="1" dirty="0"/>
              <a:t>Rx.</a:t>
            </a:r>
            <a:r>
              <a:rPr lang="th-TH" sz="2000" b="1" dirty="0"/>
              <a:t>ยารับประทาน</a:t>
            </a:r>
          </a:p>
        </p:txBody>
      </p: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id="{327D44A3-1E71-4547-807E-63876914C824}"/>
              </a:ext>
            </a:extLst>
          </p:cNvPr>
          <p:cNvSpPr txBox="1"/>
          <p:nvPr/>
        </p:nvSpPr>
        <p:spPr>
          <a:xfrm>
            <a:off x="6956887" y="3751558"/>
            <a:ext cx="1892832" cy="1015663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/>
              <a:t>ตรวจ</a:t>
            </a:r>
            <a:r>
              <a:rPr lang="en-US" sz="2000" b="1" dirty="0"/>
              <a:t> PCR for TB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000" b="1" dirty="0"/>
              <a:t>neg</a:t>
            </a:r>
            <a:endParaRPr lang="th-TH" sz="2000" dirty="0"/>
          </a:p>
        </p:txBody>
      </p:sp>
      <p:cxnSp>
        <p:nvCxnSpPr>
          <p:cNvPr id="24" name="ตัวเชื่อมต่อตรง 23">
            <a:extLst>
              <a:ext uri="{FF2B5EF4-FFF2-40B4-BE49-F238E27FC236}">
                <a16:creationId xmlns:a16="http://schemas.microsoft.com/office/drawing/2014/main" id="{28AD1071-87CD-4FBF-90B5-C632B4F70A8F}"/>
              </a:ext>
            </a:extLst>
          </p:cNvPr>
          <p:cNvCxnSpPr/>
          <p:nvPr/>
        </p:nvCxnSpPr>
        <p:spPr>
          <a:xfrm>
            <a:off x="1187624" y="3356992"/>
            <a:ext cx="6715679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ตัวเชื่อมต่อตรง 25">
            <a:extLst>
              <a:ext uri="{FF2B5EF4-FFF2-40B4-BE49-F238E27FC236}">
                <a16:creationId xmlns:a16="http://schemas.microsoft.com/office/drawing/2014/main" id="{07E2C90C-F4F5-421B-9C51-6A852014FFBE}"/>
              </a:ext>
            </a:extLst>
          </p:cNvPr>
          <p:cNvCxnSpPr>
            <a:cxnSpLocks/>
          </p:cNvCxnSpPr>
          <p:nvPr/>
        </p:nvCxnSpPr>
        <p:spPr>
          <a:xfrm>
            <a:off x="1187624" y="3138883"/>
            <a:ext cx="0" cy="461567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ตัวเชื่อมต่อตรง 26">
            <a:extLst>
              <a:ext uri="{FF2B5EF4-FFF2-40B4-BE49-F238E27FC236}">
                <a16:creationId xmlns:a16="http://schemas.microsoft.com/office/drawing/2014/main" id="{095980E5-C658-4C35-BCB5-A156D8A01857}"/>
              </a:ext>
            </a:extLst>
          </p:cNvPr>
          <p:cNvCxnSpPr>
            <a:cxnSpLocks/>
          </p:cNvCxnSpPr>
          <p:nvPr/>
        </p:nvCxnSpPr>
        <p:spPr>
          <a:xfrm>
            <a:off x="3502685" y="3111449"/>
            <a:ext cx="0" cy="461567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ตัวเชื่อมต่อตรง 27">
            <a:extLst>
              <a:ext uri="{FF2B5EF4-FFF2-40B4-BE49-F238E27FC236}">
                <a16:creationId xmlns:a16="http://schemas.microsoft.com/office/drawing/2014/main" id="{52B6581A-A46F-4276-885C-18405C10E328}"/>
              </a:ext>
            </a:extLst>
          </p:cNvPr>
          <p:cNvCxnSpPr>
            <a:cxnSpLocks/>
          </p:cNvCxnSpPr>
          <p:nvPr/>
        </p:nvCxnSpPr>
        <p:spPr>
          <a:xfrm>
            <a:off x="5687940" y="3126208"/>
            <a:ext cx="0" cy="461567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ตัวเชื่อมต่อตรง 28">
            <a:extLst>
              <a:ext uri="{FF2B5EF4-FFF2-40B4-BE49-F238E27FC236}">
                <a16:creationId xmlns:a16="http://schemas.microsoft.com/office/drawing/2014/main" id="{94D5ED78-D6CC-43B9-B957-B9DCF493DC27}"/>
              </a:ext>
            </a:extLst>
          </p:cNvPr>
          <p:cNvCxnSpPr>
            <a:cxnSpLocks/>
          </p:cNvCxnSpPr>
          <p:nvPr/>
        </p:nvCxnSpPr>
        <p:spPr>
          <a:xfrm>
            <a:off x="7903303" y="3138883"/>
            <a:ext cx="0" cy="461567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90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A6159CC8-A95E-4C4A-99F1-6128043E3796}"/>
              </a:ext>
            </a:extLst>
          </p:cNvPr>
          <p:cNvSpPr/>
          <p:nvPr/>
        </p:nvSpPr>
        <p:spPr>
          <a:xfrm>
            <a:off x="2575756" y="1129059"/>
            <a:ext cx="3992488" cy="569669"/>
          </a:xfrm>
          <a:prstGeom prst="round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rgbClr val="FFFF66"/>
                </a:solidFill>
              </a:rPr>
              <a:t>ผู้ช่วยเหลือคนไข้ติดเชื้อวัณโรคปอด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3609239D-54EE-4A1B-AF55-829ED65C9E21}"/>
              </a:ext>
            </a:extLst>
          </p:cNvPr>
          <p:cNvSpPr txBox="1"/>
          <p:nvPr/>
        </p:nvSpPr>
        <p:spPr>
          <a:xfrm>
            <a:off x="474176" y="1821059"/>
            <a:ext cx="2657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000099"/>
                </a:solidFill>
              </a:rPr>
              <a:t>ทบทวนเหตุการณ์ (ต่อ)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1AB94FA9-0F3E-48B7-8EF8-F068B9A2E138}"/>
              </a:ext>
            </a:extLst>
          </p:cNvPr>
          <p:cNvSpPr txBox="1"/>
          <p:nvPr/>
        </p:nvSpPr>
        <p:spPr>
          <a:xfrm>
            <a:off x="955445" y="2649836"/>
            <a:ext cx="1472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rgbClr val="006600"/>
                </a:solidFill>
              </a:rPr>
              <a:t>16 เม.ย.2561                </a:t>
            </a: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C8105416-3B7A-4043-AB73-58116DDC95C0}"/>
              </a:ext>
            </a:extLst>
          </p:cNvPr>
          <p:cNvSpPr txBox="1"/>
          <p:nvPr/>
        </p:nvSpPr>
        <p:spPr>
          <a:xfrm>
            <a:off x="516954" y="3875564"/>
            <a:ext cx="2058801" cy="1569660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/>
              <a:t>ส่งตรวจ  </a:t>
            </a:r>
            <a:endParaRPr lang="en-US" sz="2400" b="1" dirty="0"/>
          </a:p>
          <a:p>
            <a:pPr algn="ctr"/>
            <a:r>
              <a:rPr lang="en-US" sz="2400" b="1" dirty="0"/>
              <a:t>CT  Chest</a:t>
            </a:r>
          </a:p>
          <a:p>
            <a:pPr algn="ctr"/>
            <a:r>
              <a:rPr lang="th-TH" sz="2400" b="1" dirty="0"/>
              <a:t>ผล </a:t>
            </a:r>
            <a:r>
              <a:rPr lang="en-US" sz="2400" b="1" dirty="0"/>
              <a:t>active pulmonary TB</a:t>
            </a:r>
            <a:endParaRPr lang="th-TH" sz="2400" b="1" dirty="0"/>
          </a:p>
        </p:txBody>
      </p:sp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id="{7133EDC0-F127-494D-834C-2DA3DD3BB8C4}"/>
              </a:ext>
            </a:extLst>
          </p:cNvPr>
          <p:cNvSpPr txBox="1"/>
          <p:nvPr/>
        </p:nvSpPr>
        <p:spPr>
          <a:xfrm>
            <a:off x="3873500" y="3875564"/>
            <a:ext cx="1511999" cy="1569660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Admit</a:t>
            </a:r>
            <a:endParaRPr lang="th-TH" sz="2400" dirty="0"/>
          </a:p>
          <a:p>
            <a:pPr algn="ctr"/>
            <a:endParaRPr lang="en-US" sz="2400" dirty="0"/>
          </a:p>
          <a:p>
            <a:pPr algn="ctr"/>
            <a:r>
              <a:rPr lang="th-TH" sz="2400" dirty="0"/>
              <a:t>รับประทานยา</a:t>
            </a:r>
            <a:r>
              <a:rPr lang="en-US" sz="2400" dirty="0"/>
              <a:t>TB  14 </a:t>
            </a:r>
            <a:r>
              <a:rPr lang="th-TH" sz="2400" dirty="0"/>
              <a:t>วัน</a:t>
            </a:r>
          </a:p>
        </p:txBody>
      </p:sp>
      <p:sp>
        <p:nvSpPr>
          <p:cNvPr id="21" name="กล่องข้อความ 20">
            <a:extLst>
              <a:ext uri="{FF2B5EF4-FFF2-40B4-BE49-F238E27FC236}">
                <a16:creationId xmlns:a16="http://schemas.microsoft.com/office/drawing/2014/main" id="{A78420EC-3512-4968-9855-C80D4E91B1C2}"/>
              </a:ext>
            </a:extLst>
          </p:cNvPr>
          <p:cNvSpPr txBox="1"/>
          <p:nvPr/>
        </p:nvSpPr>
        <p:spPr>
          <a:xfrm>
            <a:off x="6568244" y="3886200"/>
            <a:ext cx="1650543" cy="1938992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b="1" dirty="0"/>
              <a:t>ญาติ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h-TH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b="1" dirty="0"/>
              <a:t>ผู้ร่วมงาน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h-TH" sz="2400" b="1" dirty="0"/>
          </a:p>
          <a:p>
            <a:r>
              <a:rPr lang="th-TH" sz="2400" b="1" dirty="0"/>
              <a:t>  </a:t>
            </a:r>
            <a:r>
              <a:rPr lang="en-US" sz="2400" b="1" dirty="0"/>
              <a:t>CXR  </a:t>
            </a:r>
            <a:r>
              <a:rPr lang="th-TH" sz="2400" b="1" dirty="0"/>
              <a:t>ปกติ</a:t>
            </a:r>
          </a:p>
        </p:txBody>
      </p:sp>
      <p:cxnSp>
        <p:nvCxnSpPr>
          <p:cNvPr id="24" name="ตัวเชื่อมต่อตรง 23">
            <a:extLst>
              <a:ext uri="{FF2B5EF4-FFF2-40B4-BE49-F238E27FC236}">
                <a16:creationId xmlns:a16="http://schemas.microsoft.com/office/drawing/2014/main" id="{28AD1071-87CD-4FBF-90B5-C632B4F70A8F}"/>
              </a:ext>
            </a:extLst>
          </p:cNvPr>
          <p:cNvCxnSpPr>
            <a:cxnSpLocks/>
          </p:cNvCxnSpPr>
          <p:nvPr/>
        </p:nvCxnSpPr>
        <p:spPr>
          <a:xfrm>
            <a:off x="1691679" y="3342223"/>
            <a:ext cx="5760641" cy="27443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ตัวเชื่อมต่อตรง 25">
            <a:extLst>
              <a:ext uri="{FF2B5EF4-FFF2-40B4-BE49-F238E27FC236}">
                <a16:creationId xmlns:a16="http://schemas.microsoft.com/office/drawing/2014/main" id="{07E2C90C-F4F5-421B-9C51-6A852014FFBE}"/>
              </a:ext>
            </a:extLst>
          </p:cNvPr>
          <p:cNvCxnSpPr>
            <a:cxnSpLocks/>
          </p:cNvCxnSpPr>
          <p:nvPr/>
        </p:nvCxnSpPr>
        <p:spPr>
          <a:xfrm>
            <a:off x="1691680" y="3111449"/>
            <a:ext cx="0" cy="461567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ตัวเชื่อมต่อตรง 26">
            <a:extLst>
              <a:ext uri="{FF2B5EF4-FFF2-40B4-BE49-F238E27FC236}">
                <a16:creationId xmlns:a16="http://schemas.microsoft.com/office/drawing/2014/main" id="{095980E5-C658-4C35-BCB5-A156D8A01857}"/>
              </a:ext>
            </a:extLst>
          </p:cNvPr>
          <p:cNvCxnSpPr>
            <a:cxnSpLocks/>
          </p:cNvCxnSpPr>
          <p:nvPr/>
        </p:nvCxnSpPr>
        <p:spPr>
          <a:xfrm>
            <a:off x="4711239" y="3138883"/>
            <a:ext cx="0" cy="461567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ตัวเชื่อมต่อตรง 28">
            <a:extLst>
              <a:ext uri="{FF2B5EF4-FFF2-40B4-BE49-F238E27FC236}">
                <a16:creationId xmlns:a16="http://schemas.microsoft.com/office/drawing/2014/main" id="{94D5ED78-D6CC-43B9-B957-B9DCF493DC27}"/>
              </a:ext>
            </a:extLst>
          </p:cNvPr>
          <p:cNvCxnSpPr>
            <a:cxnSpLocks/>
          </p:cNvCxnSpPr>
          <p:nvPr/>
        </p:nvCxnSpPr>
        <p:spPr>
          <a:xfrm>
            <a:off x="7452320" y="3138883"/>
            <a:ext cx="0" cy="461567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กล่องข้อความ 22">
            <a:extLst>
              <a:ext uri="{FF2B5EF4-FFF2-40B4-BE49-F238E27FC236}">
                <a16:creationId xmlns:a16="http://schemas.microsoft.com/office/drawing/2014/main" id="{307549C9-EC7B-40EB-A75A-92E0A7626ADE}"/>
              </a:ext>
            </a:extLst>
          </p:cNvPr>
          <p:cNvSpPr txBox="1"/>
          <p:nvPr/>
        </p:nvSpPr>
        <p:spPr>
          <a:xfrm>
            <a:off x="4038503" y="2649835"/>
            <a:ext cx="1472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rgbClr val="006600"/>
                </a:solidFill>
              </a:rPr>
              <a:t>16 เม.ย.2561                </a:t>
            </a:r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12D7A01B-0F22-4496-AC30-653FA14E85D7}"/>
              </a:ext>
            </a:extLst>
          </p:cNvPr>
          <p:cNvSpPr txBox="1"/>
          <p:nvPr/>
        </p:nvSpPr>
        <p:spPr>
          <a:xfrm>
            <a:off x="6171190" y="2635005"/>
            <a:ext cx="2312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rgbClr val="006600"/>
                </a:solidFill>
              </a:rPr>
              <a:t>16 เม.ย.2561 เป็น ต้นไป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91843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6"/>
            <a:ext cx="9144000" cy="6858000"/>
          </a:xfrm>
          <a:prstGeom prst="rect">
            <a:avLst/>
          </a:prstGeom>
        </p:spPr>
      </p:pic>
      <p:sp>
        <p:nvSpPr>
          <p:cNvPr id="6" name="สี่เหลี่ยมผืนผ้า: มุมมน 5">
            <a:extLst>
              <a:ext uri="{FF2B5EF4-FFF2-40B4-BE49-F238E27FC236}">
                <a16:creationId xmlns:a16="http://schemas.microsoft.com/office/drawing/2014/main" id="{B89DEB8D-BE18-4F0C-A0F7-5E55F9677791}"/>
              </a:ext>
            </a:extLst>
          </p:cNvPr>
          <p:cNvSpPr/>
          <p:nvPr/>
        </p:nvSpPr>
        <p:spPr>
          <a:xfrm>
            <a:off x="2848180" y="1035925"/>
            <a:ext cx="3447640" cy="62547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rgbClr val="FFFF00"/>
                </a:solidFill>
              </a:rPr>
              <a:t>ทบทวน </a:t>
            </a:r>
            <a:r>
              <a:rPr lang="en-US" sz="3200" b="1" dirty="0">
                <a:solidFill>
                  <a:srgbClr val="FFFF00"/>
                </a:solidFill>
              </a:rPr>
              <a:t>: </a:t>
            </a:r>
            <a:r>
              <a:rPr lang="th-TH" sz="3200" b="1" dirty="0">
                <a:solidFill>
                  <a:srgbClr val="FFFF00"/>
                </a:solidFill>
              </a:rPr>
              <a:t>ประเด็นสาเหตุ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F9B4839D-E594-446F-9666-48434ED3D6C3}"/>
              </a:ext>
            </a:extLst>
          </p:cNvPr>
          <p:cNvSpPr txBox="1"/>
          <p:nvPr/>
        </p:nvSpPr>
        <p:spPr>
          <a:xfrm>
            <a:off x="467544" y="2099370"/>
            <a:ext cx="84249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000099"/>
                </a:solidFill>
              </a:rPr>
              <a:t>1. ระยะเวลาที่ใช้ในการให้บริการ (เดือนตุลาคม 2560-กุมภาพันธ์ 2561)</a:t>
            </a:r>
          </a:p>
          <a:p>
            <a:r>
              <a:rPr lang="th-TH" b="1" dirty="0">
                <a:solidFill>
                  <a:srgbClr val="000099"/>
                </a:solidFill>
              </a:rPr>
              <a:t>     </a:t>
            </a:r>
            <a:r>
              <a:rPr lang="th-TH" dirty="0">
                <a:solidFill>
                  <a:srgbClr val="000099"/>
                </a:solidFill>
              </a:rPr>
              <a:t>- ผู้ป่วย </a:t>
            </a:r>
            <a:r>
              <a:rPr lang="en-US" dirty="0">
                <a:solidFill>
                  <a:srgbClr val="000099"/>
                </a:solidFill>
              </a:rPr>
              <a:t>TB </a:t>
            </a:r>
            <a:r>
              <a:rPr lang="th-TH" dirty="0">
                <a:solidFill>
                  <a:srgbClr val="000099"/>
                </a:solidFill>
              </a:rPr>
              <a:t>ระยะแพร่กระจายเชื้อวัณโรคต้องนอนโรงพยาบาล</a:t>
            </a:r>
          </a:p>
          <a:p>
            <a:r>
              <a:rPr lang="th-TH" dirty="0">
                <a:solidFill>
                  <a:srgbClr val="000099"/>
                </a:solidFill>
              </a:rPr>
              <a:t>       อย่างน้อย 14 วัน</a:t>
            </a:r>
          </a:p>
          <a:p>
            <a:r>
              <a:rPr lang="th-TH" dirty="0">
                <a:solidFill>
                  <a:srgbClr val="000099"/>
                </a:solidFill>
              </a:rPr>
              <a:t>     - ผู้ป่วย </a:t>
            </a:r>
            <a:r>
              <a:rPr lang="en-US" dirty="0">
                <a:solidFill>
                  <a:srgbClr val="000099"/>
                </a:solidFill>
              </a:rPr>
              <a:t>admit  </a:t>
            </a:r>
            <a:r>
              <a:rPr lang="th-TH" dirty="0">
                <a:solidFill>
                  <a:srgbClr val="000099"/>
                </a:solidFill>
              </a:rPr>
              <a:t>14 ราย  รวม 209 วันนอน</a:t>
            </a:r>
          </a:p>
          <a:p>
            <a:r>
              <a:rPr lang="th-TH" dirty="0">
                <a:solidFill>
                  <a:srgbClr val="000099"/>
                </a:solidFill>
              </a:rPr>
              <a:t>     - ผู้ช่วยเหลือคนไข้  ปฏิบัติงาน 1,630 ชั่วโมง  เฉลี่ย 272 ชั่วโมงต่อเดือน</a:t>
            </a:r>
          </a:p>
          <a:p>
            <a:r>
              <a:rPr lang="th-TH" b="1" dirty="0">
                <a:solidFill>
                  <a:srgbClr val="000099"/>
                </a:solidFill>
              </a:rPr>
              <a:t>       </a:t>
            </a: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1798A816-AA36-4838-A286-AE1D43CAD61F}"/>
              </a:ext>
            </a:extLst>
          </p:cNvPr>
          <p:cNvSpPr txBox="1"/>
          <p:nvPr/>
        </p:nvSpPr>
        <p:spPr>
          <a:xfrm>
            <a:off x="575556" y="4538499"/>
            <a:ext cx="82089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500" b="1" dirty="0">
                <a:solidFill>
                  <a:srgbClr val="006600"/>
                </a:solidFill>
              </a:rPr>
              <a:t>(มาตรฐานปฏิบัติงานต่อเนื่องไม่เกินวันละ 8 ชั่วโมง หรือไม่เกิน 176ชั่วโมงต่อเดือน)</a:t>
            </a: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79B24D0B-4B96-4558-9830-C7CB2CD472CF}"/>
              </a:ext>
            </a:extLst>
          </p:cNvPr>
          <p:cNvSpPr txBox="1"/>
          <p:nvPr/>
        </p:nvSpPr>
        <p:spPr>
          <a:xfrm>
            <a:off x="2954846" y="5473369"/>
            <a:ext cx="32343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500" b="1" dirty="0">
                <a:solidFill>
                  <a:srgbClr val="C00000"/>
                </a:solidFill>
              </a:rPr>
              <a:t>เสี่ยงต่อการติดเชื้อได้ง่าย</a:t>
            </a:r>
          </a:p>
        </p:txBody>
      </p:sp>
      <p:sp>
        <p:nvSpPr>
          <p:cNvPr id="10" name="ลูกศร: ลง 9">
            <a:extLst>
              <a:ext uri="{FF2B5EF4-FFF2-40B4-BE49-F238E27FC236}">
                <a16:creationId xmlns:a16="http://schemas.microsoft.com/office/drawing/2014/main" id="{9118E465-24AE-4BA0-8D28-B9AB8A5B9057}"/>
              </a:ext>
            </a:extLst>
          </p:cNvPr>
          <p:cNvSpPr/>
          <p:nvPr/>
        </p:nvSpPr>
        <p:spPr>
          <a:xfrm>
            <a:off x="4427984" y="5015553"/>
            <a:ext cx="360040" cy="41377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30950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4" y="0"/>
            <a:ext cx="9144000" cy="6858000"/>
          </a:xfrm>
          <a:prstGeom prst="rect">
            <a:avLst/>
          </a:prstGeom>
        </p:spPr>
      </p:pic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8155BE5C-8637-4950-A9AC-6E7E741750E9}"/>
              </a:ext>
            </a:extLst>
          </p:cNvPr>
          <p:cNvSpPr txBox="1"/>
          <p:nvPr/>
        </p:nvSpPr>
        <p:spPr>
          <a:xfrm>
            <a:off x="539552" y="1844824"/>
            <a:ext cx="828092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rgbClr val="000099"/>
                </a:solidFill>
              </a:rPr>
              <a:t>2. การแยกผู้ป่วย</a:t>
            </a:r>
          </a:p>
          <a:p>
            <a:r>
              <a:rPr lang="th-TH" b="1" dirty="0">
                <a:solidFill>
                  <a:srgbClr val="000099"/>
                </a:solidFill>
              </a:rPr>
              <a:t>    </a:t>
            </a:r>
            <a:r>
              <a:rPr lang="th-TH" dirty="0">
                <a:solidFill>
                  <a:srgbClr val="000099"/>
                </a:solidFill>
              </a:rPr>
              <a:t>- </a:t>
            </a:r>
            <a:r>
              <a:rPr lang="th-TH" sz="3200" dirty="0">
                <a:solidFill>
                  <a:srgbClr val="000099"/>
                </a:solidFill>
              </a:rPr>
              <a:t>โรงพยาบาลบางปะหันมีห้องแยกโรคสำหรับผู้ป่วย/วัณโรคปอด          </a:t>
            </a:r>
          </a:p>
          <a:p>
            <a:r>
              <a:rPr lang="th-TH" sz="3200" dirty="0">
                <a:solidFill>
                  <a:srgbClr val="000099"/>
                </a:solidFill>
              </a:rPr>
              <a:t>       </a:t>
            </a:r>
            <a:r>
              <a:rPr lang="th-TH" sz="2400" dirty="0">
                <a:solidFill>
                  <a:srgbClr val="000099"/>
                </a:solidFill>
              </a:rPr>
              <a:t>(</a:t>
            </a:r>
            <a:r>
              <a:rPr lang="en-US" sz="2400" dirty="0">
                <a:solidFill>
                  <a:srgbClr val="000099"/>
                </a:solidFill>
              </a:rPr>
              <a:t>Negative pressure</a:t>
            </a:r>
            <a:r>
              <a:rPr lang="th-TH" sz="2400" dirty="0">
                <a:solidFill>
                  <a:srgbClr val="000099"/>
                </a:solidFill>
              </a:rPr>
              <a:t>)</a:t>
            </a:r>
          </a:p>
          <a:p>
            <a:endParaRPr lang="th-TH" sz="2400" dirty="0">
              <a:solidFill>
                <a:srgbClr val="000099"/>
              </a:solidFill>
            </a:endParaRPr>
          </a:p>
          <a:p>
            <a:r>
              <a:rPr lang="th-TH" sz="3200" dirty="0">
                <a:solidFill>
                  <a:srgbClr val="000099"/>
                </a:solidFill>
              </a:rPr>
              <a:t>   -  ผู้ป่วยไม่ได้ </a:t>
            </a:r>
            <a:r>
              <a:rPr lang="en-US" sz="3200" dirty="0">
                <a:solidFill>
                  <a:srgbClr val="000099"/>
                </a:solidFill>
              </a:rPr>
              <a:t>admit  </a:t>
            </a:r>
            <a:r>
              <a:rPr lang="th-TH" sz="3200" dirty="0">
                <a:solidFill>
                  <a:srgbClr val="000099"/>
                </a:solidFill>
              </a:rPr>
              <a:t>ห้อง </a:t>
            </a:r>
            <a:r>
              <a:rPr lang="en-US" sz="3200" dirty="0">
                <a:solidFill>
                  <a:srgbClr val="000099"/>
                </a:solidFill>
              </a:rPr>
              <a:t>Negative pressure </a:t>
            </a:r>
            <a:r>
              <a:rPr lang="th-TH" sz="3200" dirty="0">
                <a:solidFill>
                  <a:srgbClr val="000099"/>
                </a:solidFill>
              </a:rPr>
              <a:t>ตั้งแต่แรกรับ</a:t>
            </a:r>
          </a:p>
          <a:p>
            <a:r>
              <a:rPr lang="th-TH" sz="3200" dirty="0">
                <a:solidFill>
                  <a:srgbClr val="000099"/>
                </a:solidFill>
              </a:rPr>
              <a:t>       จำนวน 9 ราย</a:t>
            </a:r>
            <a:r>
              <a:rPr lang="en-US" sz="3200" dirty="0">
                <a:solidFill>
                  <a:srgbClr val="000099"/>
                </a:solidFill>
              </a:rPr>
              <a:t> </a:t>
            </a:r>
            <a:r>
              <a:rPr lang="th-TH" sz="3200" dirty="0">
                <a:solidFill>
                  <a:srgbClr val="000099"/>
                </a:solidFill>
              </a:rPr>
              <a:t>เนื่องจากห้องไม่ว่าง</a:t>
            </a:r>
          </a:p>
          <a:p>
            <a:endParaRPr lang="th-TH" sz="3200" dirty="0">
              <a:solidFill>
                <a:srgbClr val="000099"/>
              </a:solidFill>
            </a:endParaRPr>
          </a:p>
          <a:p>
            <a:endParaRPr lang="th-TH" sz="3200" dirty="0">
              <a:solidFill>
                <a:srgbClr val="000099"/>
              </a:solidFill>
            </a:endParaRPr>
          </a:p>
          <a:p>
            <a:endParaRPr lang="th-TH" sz="3200" dirty="0">
              <a:solidFill>
                <a:srgbClr val="000099"/>
              </a:solidFill>
            </a:endParaRPr>
          </a:p>
          <a:p>
            <a:endParaRPr lang="th-TH" sz="3200" dirty="0">
              <a:solidFill>
                <a:srgbClr val="000099"/>
              </a:solidFill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B61E3690-0895-4A21-A087-E52777F42687}"/>
              </a:ext>
            </a:extLst>
          </p:cNvPr>
          <p:cNvSpPr txBox="1"/>
          <p:nvPr/>
        </p:nvSpPr>
        <p:spPr>
          <a:xfrm>
            <a:off x="1393180" y="5570076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008000"/>
                </a:solidFill>
              </a:rPr>
              <a:t>บุคลากรทำงานใกล้ชิดต่อเนื่อง  เสี่ยงต่อการติดเชื้อได้ง่าย</a:t>
            </a:r>
          </a:p>
        </p:txBody>
      </p:sp>
      <p:sp>
        <p:nvSpPr>
          <p:cNvPr id="7" name="ลูกศร: ลง 6">
            <a:extLst>
              <a:ext uri="{FF2B5EF4-FFF2-40B4-BE49-F238E27FC236}">
                <a16:creationId xmlns:a16="http://schemas.microsoft.com/office/drawing/2014/main" id="{1EF66B52-DAAD-4AAE-BF8F-E7D109560F3E}"/>
              </a:ext>
            </a:extLst>
          </p:cNvPr>
          <p:cNvSpPr/>
          <p:nvPr/>
        </p:nvSpPr>
        <p:spPr>
          <a:xfrm>
            <a:off x="4391980" y="4959444"/>
            <a:ext cx="360040" cy="41377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78A4966B-D5BC-497E-833A-F557E5A16149}"/>
              </a:ext>
            </a:extLst>
          </p:cNvPr>
          <p:cNvSpPr/>
          <p:nvPr/>
        </p:nvSpPr>
        <p:spPr>
          <a:xfrm>
            <a:off x="2485954" y="1027176"/>
            <a:ext cx="4172092" cy="62547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rgbClr val="FFFF00"/>
                </a:solidFill>
              </a:rPr>
              <a:t>ทบทวน </a:t>
            </a:r>
            <a:r>
              <a:rPr lang="en-US" sz="3200" b="1" dirty="0">
                <a:solidFill>
                  <a:srgbClr val="FFFF00"/>
                </a:solidFill>
              </a:rPr>
              <a:t>: </a:t>
            </a:r>
            <a:r>
              <a:rPr lang="th-TH" sz="3200" b="1" dirty="0">
                <a:solidFill>
                  <a:srgbClr val="FFFF00"/>
                </a:solidFill>
              </a:rPr>
              <a:t>ประเด็นสาเหตุ (ต่อ)</a:t>
            </a:r>
          </a:p>
        </p:txBody>
      </p:sp>
    </p:spTree>
    <p:extLst>
      <p:ext uri="{BB962C8B-B14F-4D97-AF65-F5344CB8AC3E}">
        <p14:creationId xmlns:p14="http://schemas.microsoft.com/office/powerpoint/2010/main" val="4118896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4" y="0"/>
            <a:ext cx="9144000" cy="6858000"/>
          </a:xfrm>
          <a:prstGeom prst="rect">
            <a:avLst/>
          </a:prstGeom>
        </p:spPr>
      </p:pic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78A4966B-D5BC-497E-833A-F557E5A16149}"/>
              </a:ext>
            </a:extLst>
          </p:cNvPr>
          <p:cNvSpPr/>
          <p:nvPr/>
        </p:nvSpPr>
        <p:spPr>
          <a:xfrm>
            <a:off x="2485954" y="1027176"/>
            <a:ext cx="4172092" cy="62547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rgbClr val="FFFF00"/>
                </a:solidFill>
              </a:rPr>
              <a:t>ทบทวน </a:t>
            </a:r>
            <a:r>
              <a:rPr lang="en-US" sz="3200" b="1" dirty="0">
                <a:solidFill>
                  <a:srgbClr val="FFFF00"/>
                </a:solidFill>
              </a:rPr>
              <a:t>: </a:t>
            </a:r>
            <a:r>
              <a:rPr lang="th-TH" sz="3200" b="1" dirty="0">
                <a:solidFill>
                  <a:srgbClr val="FFFF00"/>
                </a:solidFill>
              </a:rPr>
              <a:t>ประเด็นสาเหตุ (ต่อ)</a:t>
            </a:r>
          </a:p>
        </p:txBody>
      </p:sp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97AD5E5D-65E7-4A79-BBD6-472B381157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66"/>
          <a:stretch/>
        </p:blipFill>
        <p:spPr>
          <a:xfrm>
            <a:off x="4915678" y="1822759"/>
            <a:ext cx="3509498" cy="2155863"/>
          </a:xfrm>
          <a:prstGeom prst="rect">
            <a:avLst/>
          </a:prstGeom>
        </p:spPr>
      </p:pic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id="{9A6225F5-5544-4F1A-86AC-77C708D1E7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644" y="4111348"/>
            <a:ext cx="2848760" cy="2137052"/>
          </a:xfrm>
          <a:prstGeom prst="rect">
            <a:avLst/>
          </a:prstGeom>
        </p:spPr>
      </p:pic>
      <p:pic>
        <p:nvPicPr>
          <p:cNvPr id="22" name="รูปภาพ 21">
            <a:extLst>
              <a:ext uri="{FF2B5EF4-FFF2-40B4-BE49-F238E27FC236}">
                <a16:creationId xmlns:a16="http://schemas.microsoft.com/office/drawing/2014/main" id="{244B5C1F-4AB5-4D21-953D-7B3D7E60B7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13390"/>
            <a:ext cx="3509498" cy="2161780"/>
          </a:xfrm>
          <a:prstGeom prst="rect">
            <a:avLst/>
          </a:prstGeom>
        </p:spPr>
      </p:pic>
      <p:sp>
        <p:nvSpPr>
          <p:cNvPr id="23" name="กล่องข้อความ 22">
            <a:extLst>
              <a:ext uri="{FF2B5EF4-FFF2-40B4-BE49-F238E27FC236}">
                <a16:creationId xmlns:a16="http://schemas.microsoft.com/office/drawing/2014/main" id="{BC48E55F-E11B-434F-A523-D199C58B60D4}"/>
              </a:ext>
            </a:extLst>
          </p:cNvPr>
          <p:cNvSpPr txBox="1"/>
          <p:nvPr/>
        </p:nvSpPr>
        <p:spPr>
          <a:xfrm>
            <a:off x="744813" y="4092150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rgbClr val="000099"/>
                </a:solidFill>
              </a:rPr>
              <a:t>ห้อง </a:t>
            </a:r>
            <a:r>
              <a:rPr lang="en-US" sz="2000" b="1" dirty="0">
                <a:solidFill>
                  <a:srgbClr val="000099"/>
                </a:solidFill>
              </a:rPr>
              <a:t>Negative Pressure </a:t>
            </a: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7FC30CE5-4EEF-4318-8C2B-85BDE4B6A0EE}"/>
              </a:ext>
            </a:extLst>
          </p:cNvPr>
          <p:cNvSpPr txBox="1"/>
          <p:nvPr/>
        </p:nvSpPr>
        <p:spPr>
          <a:xfrm>
            <a:off x="6930194" y="4101033"/>
            <a:ext cx="2062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000099"/>
                </a:solidFill>
              </a:rPr>
              <a:t>ห้องพิเศษแยก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9C46368B-4D2B-404D-B0B9-9ED6CC69A7C4}"/>
              </a:ext>
            </a:extLst>
          </p:cNvPr>
          <p:cNvSpPr txBox="1"/>
          <p:nvPr/>
        </p:nvSpPr>
        <p:spPr>
          <a:xfrm>
            <a:off x="6029404" y="5736630"/>
            <a:ext cx="2719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000099"/>
                </a:solidFill>
              </a:rPr>
              <a:t>เตียงสามัญในหอผู้ป่วย</a:t>
            </a:r>
            <a:endParaRPr lang="en-US" sz="24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327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40F3E67F-44F2-411D-AA52-E8D88500CD2A}"/>
              </a:ext>
            </a:extLst>
          </p:cNvPr>
          <p:cNvSpPr txBox="1"/>
          <p:nvPr/>
        </p:nvSpPr>
        <p:spPr>
          <a:xfrm>
            <a:off x="1187624" y="1939366"/>
            <a:ext cx="70866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rgbClr val="000099"/>
                </a:solidFill>
              </a:rPr>
              <a:t>3. บุคลากร</a:t>
            </a:r>
          </a:p>
          <a:p>
            <a:endParaRPr lang="th-TH" sz="1800" b="1" dirty="0">
              <a:solidFill>
                <a:srgbClr val="000099"/>
              </a:solidFill>
            </a:endParaRPr>
          </a:p>
          <a:p>
            <a:r>
              <a:rPr lang="th-TH" dirty="0">
                <a:solidFill>
                  <a:srgbClr val="000099"/>
                </a:solidFill>
              </a:rPr>
              <a:t>     </a:t>
            </a:r>
            <a:r>
              <a:rPr lang="th-TH" sz="3200" dirty="0">
                <a:solidFill>
                  <a:srgbClr val="000099"/>
                </a:solidFill>
              </a:rPr>
              <a:t>-  การรับรู้เกี่ยวกับแนวทางปฏิบัติในการป้องกันการติดเชื้อพบว่า บุคลากรไม่ปฏิบัติตามแนวทางปฏิบัติ ตามมาตรฐานของ </a:t>
            </a:r>
            <a:r>
              <a:rPr lang="en-US" sz="3200" dirty="0">
                <a:solidFill>
                  <a:srgbClr val="000099"/>
                </a:solidFill>
              </a:rPr>
              <a:t>IC </a:t>
            </a:r>
            <a:r>
              <a:rPr lang="th-TH" sz="3200" dirty="0">
                <a:solidFill>
                  <a:srgbClr val="000099"/>
                </a:solidFill>
              </a:rPr>
              <a:t>เรื่องการป้องกันการติดเชื้อของบุคลากรขณะปฏิบัติงานอย่างสม่ำเสมอ</a:t>
            </a:r>
          </a:p>
          <a:p>
            <a:r>
              <a:rPr lang="th-TH" sz="3200" dirty="0">
                <a:solidFill>
                  <a:srgbClr val="000099"/>
                </a:solidFill>
              </a:rPr>
              <a:t>    -  ด้วยภาระงานที่มาก ทำให้ขาดการนิเทศ  กำกับ  ติดตาม ประเมินการปฏิบัติตามแนวทางปฏิบัติของ </a:t>
            </a:r>
            <a:r>
              <a:rPr lang="en-US" sz="3200" dirty="0">
                <a:solidFill>
                  <a:srgbClr val="000099"/>
                </a:solidFill>
              </a:rPr>
              <a:t>IC </a:t>
            </a:r>
            <a:r>
              <a:rPr lang="th-TH" sz="3200" dirty="0">
                <a:solidFill>
                  <a:srgbClr val="000099"/>
                </a:solidFill>
              </a:rPr>
              <a:t>ของบุคลากรในการป้องกันการติดเชื้ออย่างต่อเนื่อง </a:t>
            </a:r>
          </a:p>
        </p:txBody>
      </p:sp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99E94B7D-60F8-424C-89C9-A5861D12A231}"/>
              </a:ext>
            </a:extLst>
          </p:cNvPr>
          <p:cNvSpPr/>
          <p:nvPr/>
        </p:nvSpPr>
        <p:spPr>
          <a:xfrm>
            <a:off x="2485954" y="1027176"/>
            <a:ext cx="4172092" cy="62547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rgbClr val="FFFF00"/>
                </a:solidFill>
              </a:rPr>
              <a:t>ทบทวน </a:t>
            </a:r>
            <a:r>
              <a:rPr lang="en-US" sz="3200" b="1" dirty="0">
                <a:solidFill>
                  <a:srgbClr val="FFFF00"/>
                </a:solidFill>
              </a:rPr>
              <a:t>: </a:t>
            </a:r>
            <a:r>
              <a:rPr lang="th-TH" sz="3200" b="1" dirty="0">
                <a:solidFill>
                  <a:srgbClr val="FFFF00"/>
                </a:solidFill>
              </a:rPr>
              <a:t>ประเด็นสาเหตุ (ต่อ)</a:t>
            </a:r>
          </a:p>
        </p:txBody>
      </p:sp>
    </p:spTree>
    <p:extLst>
      <p:ext uri="{BB962C8B-B14F-4D97-AF65-F5344CB8AC3E}">
        <p14:creationId xmlns:p14="http://schemas.microsoft.com/office/powerpoint/2010/main" val="3544390252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1784</TotalTime>
  <Words>482</Words>
  <Application>Microsoft Office PowerPoint</Application>
  <PresentationFormat>นำเสนอทางหน้าจอ (4:3)</PresentationFormat>
  <Paragraphs>78</Paragraphs>
  <Slides>16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16</vt:i4>
      </vt:variant>
    </vt:vector>
  </HeadingPairs>
  <TitlesOfParts>
    <vt:vector size="22" baseType="lpstr">
      <vt:lpstr>Calibri</vt:lpstr>
      <vt:lpstr>Arial</vt:lpstr>
      <vt:lpstr>AngsanaUPC</vt:lpstr>
      <vt:lpstr>Cordia New</vt:lpstr>
      <vt:lpstr>Angsana New</vt:lpstr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admin</dc:creator>
  <cp:lastModifiedBy>Dell</cp:lastModifiedBy>
  <cp:revision>99</cp:revision>
  <dcterms:created xsi:type="dcterms:W3CDTF">2017-02-21T02:17:36Z</dcterms:created>
  <dcterms:modified xsi:type="dcterms:W3CDTF">2018-07-24T00:24:51Z</dcterms:modified>
</cp:coreProperties>
</file>