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D8D8"/>
    <a:srgbClr val="DFDFDF"/>
    <a:srgbClr val="E9E9E9"/>
    <a:srgbClr val="E8E8E8"/>
    <a:srgbClr val="DDDDDD"/>
    <a:srgbClr val="CCECFF"/>
    <a:srgbClr val="FF3300"/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244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832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092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5D891-A07F-4537-B5E4-590D5DB3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75B927-5228-4633-8520-543450193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2D094E-0D19-442C-8252-8038BEF1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89A1E3-E679-4CE5-9FD9-0245F37C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FB0230-772A-4CB2-A4FF-BE4AD47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548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AD0131-86B8-43C1-BC79-B94A0E66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89B01F-106A-455F-968E-7D3B5E76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1E0BAC-FAAC-4DB1-8F0F-ECE15249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F778B6-003C-4B1E-987F-8F601A0E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935544-39A0-43FF-8AC6-747976FD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322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EDB9B0-95F8-4F6B-A12B-1A11C601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4760C3-FBD0-4E78-AD7A-883F70CA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B3D0E1-059D-4425-A7F5-492279B6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208931-8698-41DC-92A5-B2F15503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886294-6580-4C44-8AAD-61DB8181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396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DF3F56-A5D3-4C4E-96AB-E4981E66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E48A3D-F6A6-4CEA-AA9A-E9E294AAE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6EDA61-9A93-401F-B7D2-55B246993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CC3D6A-DC15-450E-B1F4-2B5FFE26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DB98A8-7DE6-49AC-8D4C-E4B3EB45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989E47-5328-45EE-9683-C2C56E81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617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839DCC-B6E5-41D4-9BE9-3D27592D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5161F8-4975-4477-82EE-E4D81B2B8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3F57D6-6BC6-4641-AF1E-7AA15F2FA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C0E8A9A-EA1C-4C24-9384-9B9556A89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E3FB239-3ED3-4CA7-B65C-44A1F9E5F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E7DA94-E8BC-41DE-8442-67B64A18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CFAAFF-12EB-415E-81C4-11D493A0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E501F98-BB03-4677-9BBA-53F602FA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9740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6EE49F-C835-4A78-94CF-B8B063A0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0A75C5-FDA9-44D4-88CE-E15C2EF2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8ED5FD-62B6-44F4-A0D8-D5BF61B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A8D1B0-9F5C-4314-8BAC-64FC3DE7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395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6B49BA-CEF4-4FC4-9976-C44C7081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6E6C565-5CE1-4546-B035-BAE4C879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A6FBBA-8401-4F0F-9B4D-E8D86690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106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F6AB7-3718-45CA-B6A7-6E4E1925F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6134A2-0EBC-47CE-AFF6-CAA05A182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7FF562-619D-43D8-88FB-92D7A73FB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5DE892-031D-4BA3-9277-44F66915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A1C733-9E6A-4397-A339-BD43EFA2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A14C76-6ED9-4E0E-9DA2-5C009D40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0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9316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6C0BD-18ED-4E5D-BE30-B2B8DDD1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5A5805-799D-420A-AB0E-695988AC4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9AED92-B824-40E3-AABA-7B1A16D4F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82D2F24-A8A7-4575-855B-03AC1049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0E0606-4250-4B20-8BFA-261D532D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90E8C4-F626-42E4-BC0E-BD036CDA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202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F609EF-AB3E-44A1-8FD7-F4AE727D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42371C-6D3B-45C7-956A-793D1C544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2BB82F-CA84-47C9-B91D-995BDA1E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1D39F2-60F9-441B-BDDC-E3E1AFED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476087-A449-4AFE-831C-7088425E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6895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7FD32A0-06A9-469B-935E-E2AAE6D53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A77DCEF-0042-4DF4-A188-EE3496458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BC2617-33CE-4C73-BCC9-B75A95FA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29D4A1-EDB6-46DB-B072-143AF541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6F21D6-1687-45D5-87CB-DE0F5EA6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14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095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468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179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51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935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062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538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243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0760B9A-4F0C-4748-8143-61C457E1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8AB0FA-8BCD-469E-B7CF-92C0180AF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1AF578-BD00-4489-A8DC-92971B512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01FB-9074-4877-9EB8-E0BD2D90F6B4}" type="datetimeFigureOut">
              <a:rPr lang="th-TH" smtClean="0"/>
              <a:t>24/07/61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5823D8-D864-4B57-8713-FF3071725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98ACEF-8FDF-4432-A147-748AF9DEE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EE7D-4175-4781-BB38-32E908B57F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711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060813" y="1487605"/>
            <a:ext cx="4768416" cy="3509678"/>
          </a:xfrm>
        </p:spPr>
        <p:txBody>
          <a:bodyPr>
            <a:noAutofit/>
          </a:bodyPr>
          <a:lstStyle/>
          <a:p>
            <a:r>
              <a:rPr lang="th-TH" sz="8000" b="1" dirty="0">
                <a:latin typeface="Cordia New" panose="020B0304020202020204" pitchFamily="34" charset="-34"/>
                <a:cs typeface="+mn-cs"/>
              </a:rPr>
              <a:t>ความจริง </a:t>
            </a:r>
            <a:br>
              <a:rPr lang="th-TH" sz="8000" b="1" dirty="0">
                <a:latin typeface="Cordia New" panose="020B0304020202020204" pitchFamily="34" charset="-34"/>
                <a:cs typeface="+mn-cs"/>
              </a:rPr>
            </a:br>
            <a:r>
              <a:rPr lang="th-TH" sz="8000" b="1" dirty="0">
                <a:latin typeface="Cordia New" panose="020B0304020202020204" pitchFamily="34" charset="-34"/>
                <a:cs typeface="+mn-cs"/>
              </a:rPr>
              <a:t>ความเข้าใจ</a:t>
            </a:r>
            <a:br>
              <a:rPr lang="th-TH" sz="8000" b="1" dirty="0">
                <a:latin typeface="Cordia New" panose="020B0304020202020204" pitchFamily="34" charset="-34"/>
                <a:cs typeface="+mn-cs"/>
              </a:rPr>
            </a:br>
            <a:r>
              <a:rPr lang="th-TH" sz="8000" b="1" dirty="0">
                <a:latin typeface="Cordia New" panose="020B0304020202020204" pitchFamily="34" charset="-34"/>
                <a:cs typeface="+mn-cs"/>
              </a:rPr>
              <a:t>2</a:t>
            </a:r>
            <a:r>
              <a:rPr lang="en-US" sz="8000" b="1" dirty="0">
                <a:latin typeface="Cordia New" panose="020B0304020202020204" pitchFamily="34" charset="-34"/>
                <a:cs typeface="+mn-cs"/>
              </a:rPr>
              <a:t>P Safety</a:t>
            </a:r>
            <a:endParaRPr lang="th-TH" sz="8000" b="1" dirty="0">
              <a:latin typeface="Cordia New" panose="020B0304020202020204" pitchFamily="34" charset="-34"/>
              <a:cs typeface="+mn-cs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835236" y="5153891"/>
            <a:ext cx="4089323" cy="1537858"/>
          </a:xfrm>
          <a:solidFill>
            <a:srgbClr val="FFFFFF">
              <a:alpha val="85098"/>
            </a:srgbClr>
          </a:solidFill>
        </p:spPr>
        <p:txBody>
          <a:bodyPr anchor="ctr">
            <a:normAutofit/>
          </a:bodyPr>
          <a:lstStyle/>
          <a:p>
            <a:pPr algn="r"/>
            <a:r>
              <a:rPr lang="th-TH" sz="3200" dirty="0">
                <a:solidFill>
                  <a:schemeClr val="tx1"/>
                </a:solidFill>
                <a:latin typeface="Cordia New" panose="020B0304020202020204" pitchFamily="34" charset="-34"/>
              </a:rPr>
              <a:t>นางวรลักษณ์ ฆ้องวงษ์</a:t>
            </a:r>
            <a:br>
              <a:rPr lang="th-TH" sz="3200" dirty="0">
                <a:solidFill>
                  <a:schemeClr val="tx1"/>
                </a:solidFill>
                <a:latin typeface="Cordia New" panose="020B0304020202020204" pitchFamily="34" charset="-34"/>
              </a:rPr>
            </a:br>
            <a:r>
              <a:rPr lang="th-TH" sz="3200" dirty="0">
                <a:solidFill>
                  <a:schemeClr val="tx1"/>
                </a:solidFill>
                <a:latin typeface="Cordia New" panose="020B0304020202020204" pitchFamily="34" charset="-34"/>
              </a:rPr>
              <a:t>พยาบาลวิชาชีพชำนาญการพิเศษ</a:t>
            </a:r>
            <a:br>
              <a:rPr lang="th-TH" sz="3200" dirty="0">
                <a:solidFill>
                  <a:schemeClr val="tx1"/>
                </a:solidFill>
                <a:latin typeface="Cordia New" panose="020B0304020202020204" pitchFamily="34" charset="-34"/>
              </a:rPr>
            </a:br>
            <a:r>
              <a:rPr lang="th-TH" sz="3200" dirty="0">
                <a:solidFill>
                  <a:schemeClr val="tx1"/>
                </a:solidFill>
                <a:latin typeface="Cordia New" panose="020B0304020202020204" pitchFamily="34" charset="-34"/>
              </a:rPr>
              <a:t>โรงพยาบาลพระนครศรีอยุธยา</a:t>
            </a:r>
          </a:p>
        </p:txBody>
      </p:sp>
    </p:spTree>
    <p:extLst>
      <p:ext uri="{BB962C8B-B14F-4D97-AF65-F5344CB8AC3E}">
        <p14:creationId xmlns:p14="http://schemas.microsoft.com/office/powerpoint/2010/main" val="38189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8650" y="1880055"/>
            <a:ext cx="7886700" cy="951056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กรณีที่ 2 ผู้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ป่วยและสามี </a:t>
            </a: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กับ ทีมเจรจาไกล่เกลี่ย</a:t>
            </a:r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(ต่อ)</a:t>
            </a:r>
            <a:endParaRPr lang="th-TH" sz="3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77922" y="3108537"/>
            <a:ext cx="7737428" cy="356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และผลประโยชน์ผู้ป่วย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8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ให้มีความมั่นใจว่าจะได้รับการดูแลช่วยเหลือจากโรงพยาบาล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8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ผลประโยชน์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 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ได้รับการช่วยเหลือเยียวยา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28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และผลประโยชน์ทีมเจรจาไกล่เกลี่ย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8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เข้าใจผู้ป่วยให้มากที่สุดทำให้เกิดความ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ไว้วางใจ และผู้ป่วยมีสภาพร่างกายหายเป็นปกติ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8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ผลประโยชน์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ไม่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มีการฟ้องร้อง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แจ้งออกสื่อ  ยอมรับการช่วยเหลือ</a:t>
            </a:r>
            <a:endParaRPr lang="th-TH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98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298" y="1894323"/>
            <a:ext cx="7886700" cy="9372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กรณีที่ 3 ทีมเจรจาไกล่เกลี่ย กับ ผู้บริหารโรงพยาบาล</a:t>
            </a:r>
            <a:endParaRPr lang="th-TH" sz="3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7764" y="2759377"/>
            <a:ext cx="7886700" cy="4351338"/>
          </a:xfrm>
        </p:spPr>
        <p:txBody>
          <a:bodyPr>
            <a:normAutofit/>
          </a:bodyPr>
          <a:lstStyle/>
          <a:p>
            <a:pPr marL="457200" lvl="0" indent="-457200" algn="thaiDist">
              <a:buFont typeface="+mj-lt"/>
              <a:buAutoNum type="arabicPeriod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วิเคราะห์ปัญหาประเด็นแนวโน้มของสถานการณ์ในการแก้ปัญหาในทางออกที่ 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win-win</a:t>
            </a:r>
            <a:endParaRPr lang="th-TH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หาทีมช่วยเหลือในการชี้ประเด็นข้อมูลสนับสนุนแก่ผู้บริหารในการจัดการที่ 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win-win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(ทีม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เจรจาไกล่เกลี่ยที่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เชี่ยวชาญ</a:t>
            </a:r>
            <a:r>
              <a:rPr lang="en-US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8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:</a:t>
            </a:r>
            <a:r>
              <a:rPr lang="th-TH" sz="2800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สสจ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.)</a:t>
            </a:r>
            <a:endParaRPr lang="th-TH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ทีม 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RRT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(ม้าเร็ว)เชิงรุก เข้าถึง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ผู้ป่วยและสามี เพื่อให้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ข้อมูลที่ถูกต้องกับเหตุการณ์ที่เกิดขึ้น และการจัดการของทีม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โรงพยาบาล</a:t>
            </a:r>
          </a:p>
          <a:p>
            <a:pPr lvl="1" algn="thaiDist">
              <a:buFontTx/>
              <a:buChar char="-"/>
            </a:pP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มอบกระเช้าแสดงความเสียใจ</a:t>
            </a:r>
          </a:p>
          <a:p>
            <a:pPr lvl="1" algn="thaiDist">
              <a:buFontTx/>
              <a:buChar char="-"/>
            </a:pP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มีการเยี่ยมอย่างสม่ำเสมอ</a:t>
            </a:r>
          </a:p>
          <a:p>
            <a:pPr lvl="1" algn="thaiDist">
              <a:buFontTx/>
              <a:buChar char="-"/>
            </a:pP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พบความผิดปกติที่ออกสื่อ รีบพูดคุยทำความเข้าใจ </a:t>
            </a:r>
            <a:r>
              <a:rPr lang="th-TH" sz="1600" dirty="0" smtClean="0">
                <a:latin typeface="Cordia New" panose="020B0304020202020204" pitchFamily="34" charset="-34"/>
                <a:cs typeface="Cordia New" panose="020B0304020202020204" pitchFamily="34" charset="-34"/>
                <a:sym typeface="Symbol"/>
              </a:rPr>
              <a:t>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  <a:sym typeface="Symbol"/>
              </a:rPr>
              <a:t> 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หยุดออกสื่อ</a:t>
            </a:r>
            <a:endParaRPr lang="th-TH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72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2265" y="1975572"/>
            <a:ext cx="8201452" cy="964910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กรณีที่ 3 ทีมเจรจาไกล่เกลี่ย กับ ผู้บริหารโรงพยาบาล(ต่อ)</a:t>
            </a:r>
            <a:endParaRPr lang="th-TH" sz="3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11364" y="2838746"/>
            <a:ext cx="7274379" cy="4015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และผลประโยชน์ทีมเจรจาไกล่เกลี่ย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ผู้บริหารเข้าใจและเชื่อในกระบวนการที่ทีมให้ข้อเสนอ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ผลประโยชน์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อย่าเกิดการฟ้องร้องเป็นข่าว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32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และผลประโยชน์ผู้บริหาร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ข้อมูลเป็นปัจจุบันแก้ไขปัญหาได้อย่างทันท่วงที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ผลประโยชน์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ต้องไม่มีผลกระทบที่เสียหายต่อทีมดูแลรักษา/โรงพยาบาล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2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4186" y="1990044"/>
            <a:ext cx="7886700" cy="977134"/>
          </a:xfrm>
          <a:noFill/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วิธีการ/เครื่องมือที่ใช้ในการจัดการความขัดแย้ง</a:t>
            </a:r>
            <a:endParaRPr lang="th-TH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09693" y="3104791"/>
            <a:ext cx="8270543" cy="3459797"/>
          </a:xfrm>
        </p:spPr>
        <p:txBody>
          <a:bodyPr>
            <a:noAutofit/>
          </a:bodyPr>
          <a:lstStyle/>
          <a:p>
            <a:pPr lvl="0"/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Conciliation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รับฟังข้อเสนออย่างตั้งใจไม่โต้แย้ง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0"/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ทักษะการฟัง ฟังการเล่าการเกิดเหตุการณ์และการที่ได้รับการดูแล 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มอง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สบตา ในสายตาที่เชื่อต่อการเล่าของผู้ร้องเรียน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0"/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Reference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ทวนซ้ำความต้องการของผู้ร้องเรียน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0"/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Paraphrasing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พูดเข้าใจความรู้สึก/ข้อเสนอของผู้ร้องเรียน</a:t>
            </a:r>
          </a:p>
          <a:p>
            <a:pPr lvl="0"/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การประสานผู้เกี่ยวข้อง (แพทย์ที่เชี่ยวชาญ ทุกหอผู้ป่วย ห้องเก็บศพ)</a:t>
            </a: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69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3241" y="2014500"/>
            <a:ext cx="7886700" cy="844294"/>
          </a:xfrm>
          <a:noFill/>
        </p:spPr>
        <p:txBody>
          <a:bodyPr anchor="b">
            <a:normAutofit fontScale="90000"/>
          </a:bodyPr>
          <a:lstStyle/>
          <a:p>
            <a:pPr algn="ctr"/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วิธีการ/เครื่องมือที่ใช้ในการจัดการความขัดแย้ง(ต่อ)</a:t>
            </a:r>
            <a:endParaRPr lang="th-TH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15707" y="3501169"/>
            <a:ext cx="8032512" cy="1671363"/>
          </a:xfrm>
        </p:spPr>
        <p:txBody>
          <a:bodyPr>
            <a:noAutofit/>
          </a:bodyPr>
          <a:lstStyle/>
          <a:p>
            <a:pPr lvl="0"/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การตั้งคำถาม หมายความว่าอย่างไร 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ในคำพูดที่ผู้ร้องเรียนพูดออกมา</a:t>
            </a:r>
          </a:p>
          <a:p>
            <a:pPr lvl="0"/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BATTNA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การ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Post Facebook  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การจ่ายเงินชดเชย</a:t>
            </a: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7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68778" y="2095455"/>
            <a:ext cx="80581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thaiDist">
              <a:buFont typeface="+mj-lt"/>
              <a:buAutoNum type="arabicPeriod"/>
            </a:pPr>
            <a:r>
              <a:rPr lang="th-TH" u="sng" dirty="0" smtClean="0">
                <a:latin typeface="Cordia New" pitchFamily="34" charset="-34"/>
                <a:cs typeface="Cordia New" pitchFamily="34" charset="-34"/>
              </a:rPr>
              <a:t>การ</a:t>
            </a:r>
            <a:r>
              <a:rPr lang="th-TH" u="sng" dirty="0">
                <a:latin typeface="Cordia New" pitchFamily="34" charset="-34"/>
                <a:cs typeface="Cordia New" pitchFamily="34" charset="-34"/>
              </a:rPr>
              <a:t>ดูแลรักษา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 ให้การรักษาภาวะแทรกซ้อนจนปลอดภัยหายเป็นปกติโดยทีมสูติแพทย์และศัลยแพทย์ระบบทางเดินปัสสาวะ รวมเวลาที่พักรักษาตัวในโรงพยาบาลนาน 22 วัน (วันที่ 10 สิงหาคม – 1 กันยายน 2560) </a:t>
            </a:r>
            <a:endParaRPr lang="en-US" dirty="0">
              <a:latin typeface="Cordia New" pitchFamily="34" charset="-34"/>
              <a:cs typeface="Cordia New" pitchFamily="34" charset="-34"/>
            </a:endParaRPr>
          </a:p>
          <a:p>
            <a:pPr marL="446088" indent="-446088" algn="thaiDist">
              <a:buFont typeface="+mj-lt"/>
              <a:buAutoNum type="arabicPeriod"/>
            </a:pPr>
            <a:r>
              <a:rPr lang="th-TH" u="sng" dirty="0">
                <a:latin typeface="Cordia New" pitchFamily="34" charset="-34"/>
                <a:cs typeface="Cordia New" pitchFamily="34" charset="-34"/>
              </a:rPr>
              <a:t>การพัฒนาระบบการดูแลรักษา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  </a:t>
            </a:r>
            <a:r>
              <a:rPr lang="th-TH" dirty="0" smtClean="0">
                <a:latin typeface="Cordia New" pitchFamily="34" charset="-34"/>
                <a:cs typeface="Cordia New" pitchFamily="34" charset="-34"/>
              </a:rPr>
              <a:t>ทบทวน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การดูแลรักษาตั้งแต่ห้อง</a:t>
            </a:r>
            <a:r>
              <a:rPr lang="th-TH" dirty="0" smtClean="0">
                <a:latin typeface="Cordia New" pitchFamily="34" charset="-34"/>
                <a:cs typeface="Cordia New" pitchFamily="34" charset="-34"/>
              </a:rPr>
              <a:t>คลอด     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ห้องอุบัติเหตุฉุกเฉิน </a:t>
            </a:r>
            <a:r>
              <a:rPr lang="th-TH" dirty="0" smtClean="0">
                <a:latin typeface="Cordia New" pitchFamily="34" charset="-34"/>
                <a:cs typeface="Cordia New" pitchFamily="34" charset="-34"/>
              </a:rPr>
              <a:t>และทีม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สูติแพทย์เพื่อพัฒนาป้องกันการเกิดซ้ำ</a:t>
            </a:r>
            <a:endParaRPr lang="en-US" dirty="0">
              <a:latin typeface="Cordia New" pitchFamily="34" charset="-34"/>
              <a:cs typeface="Cordia New" pitchFamily="34" charset="-34"/>
            </a:endParaRPr>
          </a:p>
          <a:p>
            <a:pPr marL="446088" indent="-446088" algn="thaiDist">
              <a:buFont typeface="+mj-lt"/>
              <a:buAutoNum type="arabicPeriod"/>
            </a:pPr>
            <a:r>
              <a:rPr lang="th-TH" u="sng" dirty="0">
                <a:latin typeface="Cordia New" pitchFamily="34" charset="-34"/>
                <a:cs typeface="Cordia New" pitchFamily="34" charset="-34"/>
              </a:rPr>
              <a:t>การเยียวยา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 ได้ดำเนินการเพื่อการช่วยเหลือตามมาตรา 41 กรณีที่มี</a:t>
            </a:r>
            <a:r>
              <a:rPr lang="th-TH" dirty="0" smtClean="0">
                <a:latin typeface="Cordia New" pitchFamily="34" charset="-34"/>
                <a:cs typeface="Cordia New" pitchFamily="34" charset="-34"/>
              </a:rPr>
              <a:t>การ      ฝาก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ครรภ์อย่างสม่ำเสมอต่อเนื่องและได้รับการดูแลตามมาตรฐาน</a:t>
            </a:r>
            <a:r>
              <a:rPr lang="th-TH" dirty="0" smtClean="0">
                <a:latin typeface="Cordia New" pitchFamily="34" charset="-34"/>
                <a:cs typeface="Cordia New" pitchFamily="34" charset="-34"/>
              </a:rPr>
              <a:t>การ        ฝาก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ครรภ์ จนอายุครรภ์ตั้งแต่ 37 สัปดาห์ขึ้นไป และทารกเสียชีวิตในครรภ์ระหว่างการดูแลในหน่วยบริการ ให้จ่ายเงินช่วยเหลือเบื้องต้นได้ตั้งแต่  240,000 บาท แต่ไม่</a:t>
            </a:r>
            <a:r>
              <a:rPr lang="th-TH" dirty="0" smtClean="0">
                <a:latin typeface="Cordia New" pitchFamily="34" charset="-34"/>
                <a:cs typeface="Cordia New" pitchFamily="34" charset="-34"/>
              </a:rPr>
              <a:t>เกิน </a:t>
            </a:r>
            <a:r>
              <a:rPr lang="th-TH" dirty="0">
                <a:latin typeface="Cordia New" pitchFamily="34" charset="-34"/>
                <a:cs typeface="Cordia New" pitchFamily="34" charset="-34"/>
              </a:rPr>
              <a:t>400,000 บาท </a:t>
            </a:r>
            <a:r>
              <a:rPr lang="th-TH" b="1" dirty="0">
                <a:latin typeface="Cordia New" pitchFamily="34" charset="-34"/>
                <a:cs typeface="Cordia New" pitchFamily="34" charset="-34"/>
              </a:rPr>
              <a:t>แต่ในกรณีนี้มารดามีสิทธิการรักษาเป็นสิทธิประกันสังคม จึงไม่สามารถดำเนินการได้</a:t>
            </a:r>
            <a:endParaRPr lang="en-US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26621" y="904167"/>
            <a:ext cx="7886700" cy="10174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2400" b="1" dirty="0" smtClean="0">
              <a:latin typeface="Cordia New" pitchFamily="34" charset="-34"/>
              <a:cs typeface="Cordia New" pitchFamily="34" charset="-34"/>
            </a:endParaRPr>
          </a:p>
          <a:p>
            <a:pPr algn="ctr"/>
            <a:r>
              <a:rPr lang="th-TH" sz="4800" b="1" dirty="0" smtClean="0">
                <a:latin typeface="Cordia New" pitchFamily="34" charset="-34"/>
                <a:cs typeface="Cordia New" pitchFamily="34" charset="-34"/>
              </a:rPr>
              <a:t>การดำเนินการ</a:t>
            </a:r>
            <a:endParaRPr lang="en-US" sz="48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8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25993" y="2602723"/>
            <a:ext cx="74907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thaiDist">
              <a:buFont typeface="+mj-lt"/>
              <a:buAutoNum type="arabicPeriod" startAt="4"/>
            </a:pP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การ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ชดเชยค่าเสียหายที่บุตรเสียชีวิต 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  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ผู้ป่วยมีภาวะแทรกซ้อนจากการคลอดทำให้ต้องนอนโรงพยาบาล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นาน  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ค่าทำขวัญกรณีได้รับความเสียใจให้แก่ญาติ </a:t>
            </a:r>
            <a:r>
              <a:rPr lang="th-TH" sz="3200" dirty="0" smtClean="0">
                <a:latin typeface="Cordia New" pitchFamily="34" charset="-34"/>
                <a:cs typeface="Cordia New" pitchFamily="34" charset="-34"/>
              </a:rPr>
              <a:t>ผล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การเจรจามีการต่อรองเสนอทางเลือกว่าได้ทำหนังสือขอเยียวยาไปที่กระทรวงสาธารณสุขใช้อัตราเดียวกับมาตรา 41 โดยใช้เงินโรงพยาบาลทดลองจ่ายไปก่อน และมีหนังสือสัญญาประนีประนอมทั้ง 2 ฝ่าย </a:t>
            </a:r>
            <a:endParaRPr lang="th-TH" sz="3200" dirty="0" smtClean="0">
              <a:latin typeface="Cordia New" pitchFamily="34" charset="-34"/>
              <a:cs typeface="Cordia New" pitchFamily="34" charset="-34"/>
            </a:endParaRPr>
          </a:p>
          <a:p>
            <a:pPr marL="514350" indent="-514350" algn="thaiDist">
              <a:buFont typeface="+mj-lt"/>
              <a:buAutoNum type="arabicPeriod" startAt="4"/>
            </a:pPr>
            <a:r>
              <a:rPr lang="th-TH" sz="3200" dirty="0">
                <a:latin typeface="Cordia New" pitchFamily="34" charset="-34"/>
                <a:cs typeface="Cordia New" pitchFamily="34" charset="-34"/>
              </a:rPr>
              <a:t>มารับศพทารกที่เสียชีวิตในครรภ์ไปประกอบพิธีทางศาสนาพุทธในวันที่ 1 ตุลาคม 2560 </a:t>
            </a:r>
            <a:endParaRPr lang="en-US" sz="32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812346" y="1299469"/>
            <a:ext cx="7886700" cy="10174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2000" b="1" dirty="0" smtClean="0">
              <a:latin typeface="Cordia New" pitchFamily="34" charset="-34"/>
              <a:cs typeface="Cordia New" pitchFamily="34" charset="-34"/>
            </a:endParaRPr>
          </a:p>
          <a:p>
            <a:pPr algn="ctr"/>
            <a:r>
              <a:rPr lang="th-TH" sz="4400" b="1" dirty="0" smtClean="0">
                <a:latin typeface="Cordia New" pitchFamily="34" charset="-34"/>
                <a:cs typeface="Cordia New" pitchFamily="34" charset="-34"/>
              </a:rPr>
              <a:t>การดำเนินการ (ต่อ)</a:t>
            </a:r>
            <a:endParaRPr lang="en-US" sz="4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22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8650" y="1267302"/>
            <a:ext cx="7886700" cy="1017476"/>
          </a:xfrm>
          <a:noFill/>
        </p:spPr>
        <p:txBody>
          <a:bodyPr>
            <a:normAutofit/>
          </a:bodyPr>
          <a:lstStyle/>
          <a:p>
            <a:pPr lvl="0" algn="ctr"/>
            <a:r>
              <a:rPr 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Key Success factor</a:t>
            </a:r>
            <a:endParaRPr lang="th-TH" sz="4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37577" y="2371920"/>
            <a:ext cx="8365226" cy="5220633"/>
          </a:xfrm>
        </p:spPr>
        <p:txBody>
          <a:bodyPr>
            <a:noAutofit/>
          </a:bodyPr>
          <a:lstStyle/>
          <a:p>
            <a:pPr lvl="1" indent="-339725" algn="thaiDist"/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ตั้งสติคิดก่อนพูด ก่อนกระทำ ท่าที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indent="-339725" algn="thaiDist"/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มีความจริงใจ เข้าใจ ผู้ป่วย ผู้ดูแลรักษา และทีมที่เกี่ยวข้อง 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ต้อง</a:t>
            </a:r>
            <a:r>
              <a:rPr lang="en-US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win-win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ทุกคนที่เกี่ยวข้อง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indent="-339725" algn="thaiDist"/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องค์ความรู้ ทักษะ การเจรจาไกล่เกลี่ย จิตวิทยา และกฎหมาย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indent="-339725" algn="thaiDist"/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การเฝ้าระวัง(ไม่ระแวง)ประเมินสถานการณ์อย่างต่อเนื่อง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indent="-339725" algn="thaiDist"/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ผู้บริหารให้การสนับสนุน/ช่วยเหลือและเห็นความสำคัญของแนวทางการแก้ไขความขัดแย้งด้วยสันติวิธี และมีความจริงใจ ทั้งบุคลากรในโรงพยาบาลและผู้ร้องเรียน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 indent="-339725" algn="thaiDist"/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การปรับปรุงแก้ไขต้องทำในทันทีไม่มีรีรอ ดังสุภาษิตที่ว่า </a:t>
            </a:r>
            <a:r>
              <a:rPr lang="th-TH" sz="2800" u="sng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</a:t>
            </a:r>
            <a:r>
              <a:rPr lang="th-TH" sz="28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ตีเหล็กต้องตีกำลังร้อน</a:t>
            </a: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(ทบทวนการดูแลรักษาทั้งที่ทางสูติกรรมและ </a:t>
            </a:r>
            <a:r>
              <a:rPr lang="en-US" sz="28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ER)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09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8650" y="-52535"/>
            <a:ext cx="7886700" cy="1325563"/>
          </a:xfrm>
        </p:spPr>
        <p:txBody>
          <a:bodyPr>
            <a:normAutofit/>
          </a:bodyPr>
          <a:lstStyle/>
          <a:p>
            <a:pPr lvl="0" algn="ctr"/>
            <a:r>
              <a:rPr lang="th-TH" sz="48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ผังโครงสร้างทีม</a:t>
            </a:r>
            <a:endParaRPr lang="th-TH" sz="48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3" name="Group 19"/>
          <p:cNvGrpSpPr/>
          <p:nvPr/>
        </p:nvGrpSpPr>
        <p:grpSpPr>
          <a:xfrm>
            <a:off x="510988" y="1186759"/>
            <a:ext cx="8216153" cy="5484992"/>
            <a:chOff x="0" y="-51902"/>
            <a:chExt cx="5512777" cy="4324671"/>
          </a:xfrm>
        </p:grpSpPr>
        <p:sp>
          <p:nvSpPr>
            <p:cNvPr id="38" name="Oval 15"/>
            <p:cNvSpPr/>
            <p:nvPr/>
          </p:nvSpPr>
          <p:spPr>
            <a:xfrm>
              <a:off x="1451265" y="2927839"/>
              <a:ext cx="2560661" cy="1344930"/>
            </a:xfrm>
            <a:prstGeom prst="ellips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4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เวทีการคุยพร้อมกัน</a:t>
              </a:r>
              <a:br>
                <a:rPr lang="th-TH" sz="24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เพื่อเป็นข้อมูลการตัดสินใจของทีมได้ดีที่สุด 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win </a:t>
              </a:r>
              <a:r>
                <a:rPr lang="th-TH" sz="2400" b="1" dirty="0">
                  <a:solidFill>
                    <a:srgbClr val="000000"/>
                  </a:solidFill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</a:t>
              </a:r>
              <a:r>
                <a:rPr lang="th-TH" sz="24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win</a:t>
              </a:r>
              <a:endParaRPr lang="en-US" sz="1600" b="1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cxnSp>
          <p:nvCxnSpPr>
            <p:cNvPr id="24" name="Straight Connector 14"/>
            <p:cNvCxnSpPr/>
            <p:nvPr/>
          </p:nvCxnSpPr>
          <p:spPr>
            <a:xfrm flipV="1">
              <a:off x="2700435" y="325316"/>
              <a:ext cx="0" cy="1584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1"/>
            <p:cNvSpPr/>
            <p:nvPr/>
          </p:nvSpPr>
          <p:spPr>
            <a:xfrm>
              <a:off x="2075131" y="-51902"/>
              <a:ext cx="1304076" cy="377218"/>
            </a:xfrm>
            <a:prstGeom prst="rect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400" b="1" dirty="0">
                  <a:solidFill>
                    <a:schemeClr val="bg1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ทีมเจรจาไกล่เกลี่ย</a:t>
              </a:r>
              <a:endParaRPr lang="en-US" sz="18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6" name="Rectangle 2"/>
            <p:cNvSpPr/>
            <p:nvPr/>
          </p:nvSpPr>
          <p:spPr>
            <a:xfrm>
              <a:off x="0" y="668216"/>
              <a:ext cx="993140" cy="3162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ผู้บริหาร</a:t>
              </a: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7" name="Rectangle 3"/>
            <p:cNvSpPr/>
            <p:nvPr/>
          </p:nvSpPr>
          <p:spPr>
            <a:xfrm>
              <a:off x="1090246" y="668216"/>
              <a:ext cx="984885" cy="31623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ปชส.</a:t>
              </a: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8" name="Rectangle 4"/>
            <p:cNvSpPr/>
            <p:nvPr/>
          </p:nvSpPr>
          <p:spPr>
            <a:xfrm>
              <a:off x="2145323" y="668216"/>
              <a:ext cx="1143000" cy="31623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นิติกร</a:t>
              </a: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9" name="Rectangle 5"/>
            <p:cNvSpPr/>
            <p:nvPr/>
          </p:nvSpPr>
          <p:spPr>
            <a:xfrm>
              <a:off x="3358662" y="668217"/>
              <a:ext cx="1037199" cy="535478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ผู้เชี่ยวชาญการเจรจาไกล่เกลี่ย</a:t>
              </a: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0" name="Rectangle 6"/>
            <p:cNvSpPr/>
            <p:nvPr/>
          </p:nvSpPr>
          <p:spPr>
            <a:xfrm>
              <a:off x="4484077" y="668216"/>
              <a:ext cx="1028700" cy="53547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ผู้เชี่ยวชาญ</a:t>
              </a:r>
              <a:b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การดูแลรักษา</a:t>
              </a: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1" name="Rectangle 7"/>
            <p:cNvSpPr/>
            <p:nvPr/>
          </p:nvSpPr>
          <p:spPr>
            <a:xfrm>
              <a:off x="0" y="984739"/>
              <a:ext cx="993140" cy="1143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สนับสนุน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ดูแลทีม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ตัดสินใจมูลค่าการเยียวยา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2" name="Rectangle 8"/>
            <p:cNvSpPr/>
            <p:nvPr/>
          </p:nvSpPr>
          <p:spPr>
            <a:xfrm>
              <a:off x="1090246" y="984739"/>
              <a:ext cx="984885" cy="11512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สัมพันธภาพที่ดี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Social media</a:t>
              </a:r>
              <a:br>
                <a:rPr lang="en-US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ดูแลชลอความรุนแรง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3" name="Rectangle 9"/>
            <p:cNvSpPr/>
            <p:nvPr/>
          </p:nvSpPr>
          <p:spPr>
            <a:xfrm>
              <a:off x="2145323" y="984739"/>
              <a:ext cx="1143000" cy="1600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ชี้แจงตามกฏหมาย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ให้ข้อมูลทางเลือกการจัดการ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เป็นที่ปรึกษา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สัญญาประณีประนอม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4" name="Rectangle 10"/>
            <p:cNvSpPr/>
            <p:nvPr/>
          </p:nvSpPr>
          <p:spPr>
            <a:xfrm>
              <a:off x="3358662" y="1203694"/>
              <a:ext cx="1036955" cy="871291"/>
            </a:xfrm>
            <a:prstGeom prst="rect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มีทักษะขั้นสูงคอยเป็นที่ปรึกษาของทีม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5" name="Rectangle 11"/>
            <p:cNvSpPr/>
            <p:nvPr/>
          </p:nvSpPr>
          <p:spPr>
            <a:xfrm>
              <a:off x="4484077" y="1203694"/>
              <a:ext cx="1028700" cy="16625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- ข้อมูลการดูแลรักษาตามความ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เป็นจริง ประเมิน พยากรณ์ การรักษาอาการเจ็บป่วย </a:t>
              </a:r>
              <a:br>
                <a:rPr lang="th-TH" sz="2000" dirty="0">
                  <a:solidFill>
                    <a:srgbClr val="000000"/>
                  </a:solidFill>
                  <a:effectLst/>
                  <a:latin typeface="Cordia New" panose="020B0304020202020204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endParaRPr lang="en-US" sz="16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cxnSp>
          <p:nvCxnSpPr>
            <p:cNvPr id="36" name="Connector: Elbow 12"/>
            <p:cNvCxnSpPr/>
            <p:nvPr/>
          </p:nvCxnSpPr>
          <p:spPr>
            <a:xfrm flipV="1">
              <a:off x="492369" y="483577"/>
              <a:ext cx="2435079" cy="184639"/>
            </a:xfrm>
            <a:prstGeom prst="bentConnector3">
              <a:avLst>
                <a:gd name="adj1" fmla="val 9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13"/>
            <p:cNvCxnSpPr/>
            <p:nvPr/>
          </p:nvCxnSpPr>
          <p:spPr>
            <a:xfrm flipH="1" flipV="1">
              <a:off x="2927839" y="483577"/>
              <a:ext cx="2110544" cy="184639"/>
            </a:xfrm>
            <a:prstGeom prst="bentConnector3">
              <a:avLst>
                <a:gd name="adj1" fmla="val 41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16"/>
            <p:cNvCxnSpPr>
              <a:cxnSpLocks/>
              <a:endCxn id="38" idx="2"/>
            </p:cNvCxnSpPr>
            <p:nvPr/>
          </p:nvCxnSpPr>
          <p:spPr>
            <a:xfrm rot="16200000" flipH="1">
              <a:off x="235534" y="2384573"/>
              <a:ext cx="1472565" cy="958897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21"/>
            <p:cNvCxnSpPr>
              <a:cxnSpLocks/>
              <a:endCxn id="38" idx="6"/>
            </p:cNvCxnSpPr>
            <p:nvPr/>
          </p:nvCxnSpPr>
          <p:spPr>
            <a:xfrm rot="10800000" flipV="1">
              <a:off x="4011926" y="2866293"/>
              <a:ext cx="1026996" cy="734011"/>
            </a:xfrm>
            <a:prstGeom prst="bentConnector3">
              <a:avLst>
                <a:gd name="adj1" fmla="val -1594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"/>
            <p:cNvCxnSpPr/>
            <p:nvPr/>
          </p:nvCxnSpPr>
          <p:spPr>
            <a:xfrm>
              <a:off x="1644162" y="483577"/>
              <a:ext cx="0" cy="1846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3"/>
            <p:cNvCxnSpPr/>
            <p:nvPr/>
          </p:nvCxnSpPr>
          <p:spPr>
            <a:xfrm>
              <a:off x="2699239" y="483577"/>
              <a:ext cx="0" cy="1846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4"/>
            <p:cNvCxnSpPr/>
            <p:nvPr/>
          </p:nvCxnSpPr>
          <p:spPr>
            <a:xfrm>
              <a:off x="3859823" y="483577"/>
              <a:ext cx="0" cy="1846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26"/>
            <p:cNvCxnSpPr/>
            <p:nvPr/>
          </p:nvCxnSpPr>
          <p:spPr>
            <a:xfrm>
              <a:off x="1661746" y="2136531"/>
              <a:ext cx="0" cy="11252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29"/>
            <p:cNvCxnSpPr/>
            <p:nvPr/>
          </p:nvCxnSpPr>
          <p:spPr>
            <a:xfrm>
              <a:off x="2699239" y="2584939"/>
              <a:ext cx="0" cy="3429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31"/>
            <p:cNvCxnSpPr/>
            <p:nvPr/>
          </p:nvCxnSpPr>
          <p:spPr>
            <a:xfrm>
              <a:off x="3833446" y="2074985"/>
              <a:ext cx="0" cy="11873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55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571E03-6BB7-4CE3-A1E8-33EFEB9CD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8" y="248146"/>
            <a:ext cx="4856018" cy="4856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3780FC-AB7C-4A34-841C-42F79AFB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382" y="5380632"/>
            <a:ext cx="7135090" cy="1330036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th-TH" sz="9600" b="1" dirty="0">
                <a:latin typeface="Cordia New" panose="020B0304020202020204" pitchFamily="34" charset="-34"/>
                <a:cs typeface="+mn-cs"/>
              </a:rPr>
              <a:t>สวัสดีค่ะ</a:t>
            </a:r>
          </a:p>
        </p:txBody>
      </p:sp>
    </p:spTree>
    <p:extLst>
      <p:ext uri="{BB962C8B-B14F-4D97-AF65-F5344CB8AC3E}">
        <p14:creationId xmlns:p14="http://schemas.microsoft.com/office/powerpoint/2010/main" val="19322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8566" y="1570977"/>
            <a:ext cx="7269480" cy="953860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th-TH" sz="6000" b="1" dirty="0">
                <a:latin typeface="Cordia New" panose="020B0304020202020204" pitchFamily="34" charset="-34"/>
                <a:cs typeface="+mn-cs"/>
              </a:rPr>
              <a:t>กรณีศึกษา</a:t>
            </a:r>
            <a:endParaRPr lang="th-TH" sz="6000" dirty="0">
              <a:latin typeface="Cordia New" panose="020B0304020202020204" pitchFamily="34" charset="-34"/>
              <a:cs typeface="+mn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1898" y="3007837"/>
            <a:ext cx="7597118" cy="3000941"/>
          </a:xfrm>
        </p:spPr>
        <p:txBody>
          <a:bodyPr>
            <a:noAutofit/>
          </a:bodyPr>
          <a:lstStyle/>
          <a:p>
            <a:pPr algn="thaiDist"/>
            <a:r>
              <a:rPr lang="th-TH" sz="3600" dirty="0">
                <a:latin typeface="Cordia New" pitchFamily="34" charset="-34"/>
                <a:cs typeface="Cordia New" pitchFamily="34" charset="-34"/>
              </a:rPr>
              <a:t>ประวัติเคยผ่าตัดคลอด ครั้งนี้เป็นการตั้งครรภ์ท้องที่ 2 </a:t>
            </a:r>
            <a:r>
              <a:rPr lang="th-TH" sz="3600" dirty="0" smtClean="0">
                <a:latin typeface="Cordia New" pitchFamily="34" charset="-34"/>
                <a:cs typeface="Cordia New" pitchFamily="34" charset="-34"/>
              </a:rPr>
              <a:t>   อายุ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ครรภ์ 37 สัปดาห์ 4 วัน มาด้วยอาการเจ็บทั่วท้องตลอดทำ</a:t>
            </a:r>
            <a:r>
              <a:rPr lang="th-TH" sz="3600" dirty="0" err="1">
                <a:latin typeface="Cordia New" pitchFamily="34" charset="-34"/>
                <a:cs typeface="Cordia New" pitchFamily="34" charset="-34"/>
              </a:rPr>
              <a:t>อัลต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ร้า</a:t>
            </a:r>
            <a:r>
              <a:rPr lang="th-TH" sz="3600" dirty="0" err="1">
                <a:latin typeface="Cordia New" pitchFamily="34" charset="-34"/>
                <a:cs typeface="Cordia New" pitchFamily="34" charset="-34"/>
              </a:rPr>
              <a:t>ซาวด์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ไม่พบการเคลื่อนไหวของทารกในครรภ์ </a:t>
            </a:r>
            <a:r>
              <a:rPr lang="th-TH" sz="3600" dirty="0" smtClean="0">
                <a:latin typeface="Cordia New" pitchFamily="34" charset="-34"/>
                <a:cs typeface="Cordia New" pitchFamily="34" charset="-34"/>
              </a:rPr>
              <a:t>   ฟัง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เสียงหัวใจเด็กไม่ได้ จึงนำเข้าผ่าตัดคลอดฉุกเฉินพบว่ามดลูกแตก </a:t>
            </a:r>
            <a:r>
              <a:rPr lang="th-TH" sz="3600" dirty="0" smtClean="0">
                <a:latin typeface="Cordia New" pitchFamily="34" charset="-34"/>
                <a:cs typeface="Cordia New" pitchFamily="34" charset="-34"/>
              </a:rPr>
              <a:t> ทารกเสียชีวิต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ในครรภ์ 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35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A46AE44-0CA0-4290-B809-75FEAC93ED64}"/>
              </a:ext>
            </a:extLst>
          </p:cNvPr>
          <p:cNvSpPr/>
          <p:nvPr/>
        </p:nvSpPr>
        <p:spPr>
          <a:xfrm>
            <a:off x="1849093" y="1592241"/>
            <a:ext cx="53912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ประเด็นปัญหา/ข้อขัดแย้ง</a:t>
            </a:r>
            <a:endParaRPr lang="th-TH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647741" y="2678817"/>
            <a:ext cx="78758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+mj-lt"/>
              <a:buAutoNum type="arabicPeriod"/>
            </a:pPr>
            <a:r>
              <a:rPr lang="th-TH" sz="3000" dirty="0" smtClean="0">
                <a:latin typeface="Cordia New" pitchFamily="34" charset="-34"/>
                <a:cs typeface="Cordia New" pitchFamily="34" charset="-34"/>
              </a:rPr>
              <a:t>วันแรกได้เข้ารับการรักษาที่ห้องคลอดด้วยอาการเจ็บครรภ์ ตรวจภายในปากมดลูกยังไม่เปิด มดลูกไม่มีการหดรัดตัว ตรวจสุขภาพทารกในครรภ์ปกติจึงให้กลับบ้าน ต่อมาช่วงเย็นมารักษาแผนกอุบัติเหตุฉุกเฉิน อาการเกร็งทั้งตัวและปวดมากกระสับกระส่าย ได้ทำการตรวจรักษาจนอาการดีขึ้น ขณะจะกลับบ้านมีอาการหน้ามืด เป็นลม หายใจเหนื่อย ทำ</a:t>
            </a:r>
            <a:r>
              <a:rPr lang="th-TH" sz="3000" dirty="0" err="1" smtClean="0">
                <a:latin typeface="Cordia New" pitchFamily="34" charset="-34"/>
                <a:cs typeface="Cordia New" pitchFamily="34" charset="-34"/>
              </a:rPr>
              <a:t>การอัลต</a:t>
            </a:r>
            <a:r>
              <a:rPr lang="th-TH" sz="3000" dirty="0" smtClean="0">
                <a:latin typeface="Cordia New" pitchFamily="34" charset="-34"/>
                <a:cs typeface="Cordia New" pitchFamily="34" charset="-34"/>
              </a:rPr>
              <a:t>ร้า</a:t>
            </a:r>
            <a:r>
              <a:rPr lang="th-TH" sz="3000" dirty="0" err="1" smtClean="0">
                <a:latin typeface="Cordia New" pitchFamily="34" charset="-34"/>
                <a:cs typeface="Cordia New" pitchFamily="34" charset="-34"/>
              </a:rPr>
              <a:t>ซาวด์</a:t>
            </a:r>
            <a:r>
              <a:rPr lang="th-TH" sz="3000" dirty="0" smtClean="0">
                <a:latin typeface="Cordia New" pitchFamily="34" charset="-34"/>
                <a:cs typeface="Cordia New" pitchFamily="34" charset="-34"/>
              </a:rPr>
              <a:t>ไม่พบเสียงหัวใจทารก ทารกเสียชีวิตในครรภ์ มีภาวะมดลูกแตก และมีภาวะกระเพาะปัสสาวะฉีกขาด </a:t>
            </a:r>
          </a:p>
          <a:p>
            <a:pPr marL="457200" indent="-457200" algn="thaiDist">
              <a:buFont typeface="+mj-lt"/>
              <a:buAutoNum type="arabicPeriod"/>
            </a:pPr>
            <a:r>
              <a:rPr lang="th-TH" sz="3000" dirty="0">
                <a:latin typeface="Cordia New" pitchFamily="34" charset="-34"/>
                <a:cs typeface="Cordia New" pitchFamily="34" charset="-34"/>
              </a:rPr>
              <a:t>กรณีทารกอายุครรภ์ 37 สัปดาห์ </a:t>
            </a:r>
            <a:r>
              <a:rPr lang="th-TH" sz="3000" dirty="0" smtClean="0">
                <a:latin typeface="Cordia New" pitchFamily="34" charset="-34"/>
                <a:cs typeface="Cordia New" pitchFamily="34" charset="-34"/>
              </a:rPr>
              <a:t>ทำไม</a:t>
            </a:r>
            <a:r>
              <a:rPr lang="th-TH" sz="3000" dirty="0">
                <a:latin typeface="Cordia New" pitchFamily="34" charset="-34"/>
                <a:cs typeface="Cordia New" pitchFamily="34" charset="-34"/>
              </a:rPr>
              <a:t>ถึงไม่</a:t>
            </a:r>
            <a:r>
              <a:rPr lang="th-TH" sz="3000" dirty="0" smtClean="0">
                <a:latin typeface="Cordia New" pitchFamily="34" charset="-34"/>
                <a:cs typeface="Cordia New" pitchFamily="34" charset="-34"/>
              </a:rPr>
              <a:t>ผ่าตัด</a:t>
            </a:r>
          </a:p>
        </p:txBody>
      </p:sp>
    </p:spTree>
    <p:extLst>
      <p:ext uri="{BB962C8B-B14F-4D97-AF65-F5344CB8AC3E}">
        <p14:creationId xmlns:p14="http://schemas.microsoft.com/office/powerpoint/2010/main" val="7553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4625" y="2743195"/>
            <a:ext cx="8020636" cy="3792140"/>
          </a:xfrm>
        </p:spPr>
        <p:txBody>
          <a:bodyPr>
            <a:noAutofit/>
          </a:bodyPr>
          <a:lstStyle/>
          <a:p>
            <a:pPr marL="358775" indent="-358775" algn="thaiDist">
              <a:lnSpc>
                <a:spcPct val="100000"/>
              </a:lnSpc>
              <a:buFont typeface="+mj-lt"/>
              <a:buAutoNum type="arabicPeriod" startAt="3"/>
              <a:tabLst>
                <a:tab pos="271463" algn="l"/>
              </a:tabLst>
            </a:pPr>
            <a:r>
              <a:rPr lang="th-TH" sz="2700" dirty="0">
                <a:latin typeface="Cordia New" pitchFamily="34" charset="-34"/>
                <a:cs typeface="Cordia New" pitchFamily="34" charset="-34"/>
              </a:rPr>
              <a:t>พบว่ามีการ</a:t>
            </a:r>
            <a:r>
              <a:rPr lang="en-US" sz="2700" dirty="0">
                <a:latin typeface="Cordia New" pitchFamily="34" charset="-34"/>
                <a:cs typeface="Cordia New" pitchFamily="34" charset="-34"/>
              </a:rPr>
              <a:t> Post 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700" dirty="0" err="1">
                <a:latin typeface="Cordia New" pitchFamily="34" charset="-34"/>
                <a:cs typeface="Cordia New" pitchFamily="34" charset="-34"/>
              </a:rPr>
              <a:t>facebook</a:t>
            </a:r>
            <a:r>
              <a:rPr lang="en-US" sz="27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โดยมารดาของทารกที่เสียชีวิตในครรภ์ อธิบายว่าเป็นการบรรยายเหตุการณ์ที่เกิดขึ้นไม่ได้ระบุว่าเป็นใครทำ เหตุเกิดที่ไหน ต้องการทราบการช่วยเหลือเยียวยาจากผู้ที่มีประสบการณ์และ/หรือมีความรู้ในเรื่องดังกล่าวแต่การ </a:t>
            </a:r>
            <a:r>
              <a:rPr lang="en-US" sz="2700" dirty="0">
                <a:latin typeface="Cordia New" pitchFamily="34" charset="-34"/>
                <a:cs typeface="Cordia New" pitchFamily="34" charset="-34"/>
              </a:rPr>
              <a:t>Post 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ของมารดาทำให้มีเพื่อนนำไป </a:t>
            </a:r>
            <a:r>
              <a:rPr lang="en-US" sz="2700" dirty="0">
                <a:latin typeface="Cordia New" pitchFamily="34" charset="-34"/>
                <a:cs typeface="Cordia New" pitchFamily="34" charset="-34"/>
              </a:rPr>
              <a:t>share 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ต่อไป ถึงจะเป็นเพียงการแสดงความคิดเห็นแต่มีรูปทารกที่ห่อตัวด้วยผ้า</a:t>
            </a:r>
            <a:r>
              <a:rPr lang="th-TH" sz="2700" dirty="0" smtClean="0">
                <a:latin typeface="Cordia New" pitchFamily="34" charset="-34"/>
                <a:cs typeface="Cordia New" pitchFamily="34" charset="-34"/>
              </a:rPr>
              <a:t>ของโรงพยาบาล 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เป็นการนำข้อมูล</a:t>
            </a:r>
            <a:r>
              <a:rPr lang="th-TH" sz="2700" dirty="0" smtClean="0">
                <a:latin typeface="Cordia New" pitchFamily="34" charset="-34"/>
                <a:cs typeface="Cordia New" pitchFamily="34" charset="-34"/>
              </a:rPr>
              <a:t>ของโรงพยาบาลไป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เปิดเผยอาจจะเป็นการละเมิด</a:t>
            </a:r>
            <a:r>
              <a:rPr lang="th-TH" sz="2700" dirty="0" err="1">
                <a:latin typeface="Cordia New" pitchFamily="34" charset="-34"/>
                <a:cs typeface="Cordia New" pitchFamily="34" charset="-34"/>
              </a:rPr>
              <a:t>พรบ</a:t>
            </a:r>
            <a:r>
              <a:rPr lang="th-TH" sz="2700" dirty="0">
                <a:latin typeface="Cordia New" pitchFamily="34" charset="-34"/>
                <a:cs typeface="Cordia New" pitchFamily="34" charset="-34"/>
              </a:rPr>
              <a:t>.ข้อมูล</a:t>
            </a:r>
            <a:r>
              <a:rPr lang="th-TH" sz="2700" dirty="0" smtClean="0">
                <a:latin typeface="Cordia New" pitchFamily="34" charset="-34"/>
                <a:cs typeface="Cordia New" pitchFamily="34" charset="-34"/>
              </a:rPr>
              <a:t>ข่าวสาร</a:t>
            </a:r>
          </a:p>
          <a:p>
            <a:pPr marL="271463" indent="-271463" algn="thaiDist">
              <a:lnSpc>
                <a:spcPct val="100000"/>
              </a:lnSpc>
              <a:buFont typeface="+mj-lt"/>
              <a:buAutoNum type="arabicPeriod" startAt="3"/>
              <a:tabLst>
                <a:tab pos="271463" algn="l"/>
              </a:tabLst>
            </a:pPr>
            <a:r>
              <a:rPr lang="th-TH" sz="2700" dirty="0" smtClean="0">
                <a:latin typeface="Cordia New" pitchFamily="34" charset="-34"/>
                <a:cs typeface="Cordia New" pitchFamily="34" charset="-34"/>
              </a:rPr>
              <a:t>ฝากศพทารกไว้ที่โรงพยาบาลยังไม่นำไปประกอบพิธีทางศาสนา</a:t>
            </a:r>
          </a:p>
          <a:p>
            <a:pPr marL="271463" indent="-271463">
              <a:lnSpc>
                <a:spcPct val="100000"/>
              </a:lnSpc>
              <a:buFont typeface="+mj-lt"/>
              <a:buAutoNum type="arabicPeriod" startAt="3"/>
              <a:tabLst>
                <a:tab pos="271463" algn="l"/>
              </a:tabLst>
            </a:pPr>
            <a:r>
              <a:rPr lang="th-TH" sz="2700" dirty="0" smtClean="0">
                <a:latin typeface="Cordia New" pitchFamily="34" charset="-34"/>
                <a:cs typeface="Cordia New" pitchFamily="34" charset="-34"/>
              </a:rPr>
              <a:t>การเยียวยาค่ารักษา ขอเป็นค่าเสียหายที่บุตรเสียชีวิต   ภาวะแทรกซ้อนจากการคลอดทำให้ต้องนอนโรงพยาบาลนาน  ค่าทำขวัญกรณีได้รับความเสียใจให้แก่ญาติ</a:t>
            </a:r>
            <a:endParaRPr lang="th-TH" sz="27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355D58-85F3-4261-BEDF-7F2ACC804049}"/>
              </a:ext>
            </a:extLst>
          </p:cNvPr>
          <p:cNvSpPr/>
          <p:nvPr/>
        </p:nvSpPr>
        <p:spPr>
          <a:xfrm>
            <a:off x="1472185" y="1655955"/>
            <a:ext cx="63225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ประเด็นปัญหา/ข้อขัดแย้ง(ต่อ)</a:t>
            </a:r>
            <a:endParaRPr lang="th-TH" sz="5400" dirty="0"/>
          </a:p>
        </p:txBody>
      </p:sp>
    </p:spTree>
    <p:extLst>
      <p:ext uri="{BB962C8B-B14F-4D97-AF65-F5344CB8AC3E}">
        <p14:creationId xmlns:p14="http://schemas.microsoft.com/office/powerpoint/2010/main" val="2596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8650" y="1552929"/>
            <a:ext cx="7886700" cy="979580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th-TH" sz="5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ผู้เกี่ยวข้อง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82890" y="2975155"/>
            <a:ext cx="7371662" cy="297527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ผู้ป่วยและสามี</a:t>
            </a:r>
            <a:endParaRPr lang="en-US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ทีมดูแลรักษา</a:t>
            </a:r>
            <a:endParaRPr lang="en-US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th-TH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ทีมเจรจาไกล่</a:t>
            </a:r>
            <a:r>
              <a:rPr lang="th-TH" sz="4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เกลี่ย</a:t>
            </a:r>
            <a:endParaRPr lang="en-US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04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7706" y="1429671"/>
            <a:ext cx="7886700" cy="992618"/>
          </a:xfrm>
          <a:noFill/>
        </p:spPr>
        <p:txBody>
          <a:bodyPr anchor="b">
            <a:normAutofit fontScale="90000"/>
          </a:bodyPr>
          <a:lstStyle/>
          <a:p>
            <a:pPr algn="ctr"/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แนวทางที่เป็นไป</a:t>
            </a:r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ได้</a:t>
            </a:r>
            <a:b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44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ใน</a:t>
            </a:r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การหาทางออกของปัญหา</a:t>
            </a:r>
            <a:endParaRPr lang="th-TH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42548" y="2495181"/>
            <a:ext cx="8206068" cy="472309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ค้นหาความต้องการ(จุดยืน ผลประโยชน์)ที่แท้จริงของผู้ร้องเรียน ทีมดูแลรักษาและผู้บริหาร</a:t>
            </a:r>
          </a:p>
          <a:p>
            <a:pPr marL="514350" lvl="0" indent="-514350">
              <a:buFont typeface="+mj-lt"/>
              <a:buAutoNum type="arabicPeriod"/>
            </a:pP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ปรับเปลี่ยนกระบวนทัศน์ของผู้ป่วยให้รู้สึกว่าทีมเจรจาไกล่เกลี่ยเป็นมิตร </a:t>
            </a:r>
            <a:b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</a:t>
            </a:r>
            <a:r>
              <a:rPr lang="th-TH" sz="300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เพื่อนเขา </a:t>
            </a: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เข้าใจและเห็นใจ จะแก้ปัญหาร่วมกัน</a:t>
            </a:r>
          </a:p>
          <a:p>
            <a:pPr marL="514350" lvl="0" indent="-514350">
              <a:buFont typeface="+mj-lt"/>
              <a:buAutoNum type="arabicPeriod"/>
            </a:pP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มีท่าทีเป็นมิตรและจริงใจ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กับผู้ป่วย สามี และมารดาผู้ป่วย</a:t>
            </a:r>
            <a:endParaRPr lang="th-TH" sz="3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หาข้อมูลสนับสนุนตัวช่วยการแก้ปัญหา จากผู้เชี่ยวชาญ(นิติกร ทีมเจรจาไกล่เกลี่ยที่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เชี่ยวชาญ(</a:t>
            </a:r>
            <a:r>
              <a:rPr lang="th-TH" sz="3000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สสจ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.) </a:t>
            </a: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ทีมดูแลรักษาที่เชี่ยวชาญ)</a:t>
            </a:r>
          </a:p>
          <a:p>
            <a:pPr marL="514350" lvl="0" indent="-514350">
              <a:buFont typeface="+mj-lt"/>
              <a:buAutoNum type="arabicPeriod"/>
            </a:pP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ต้อง </a:t>
            </a:r>
            <a:r>
              <a:rPr lang="en-US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Proactive </a:t>
            </a: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เข้าถึงสถานการณ์ เหตุการณ์ เชิงรุก พยายาม</a:t>
            </a:r>
            <a:r>
              <a:rPr lang="th-TH" sz="3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ต่อจิ๊กซอว์</a:t>
            </a: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ให้ได้ว่าภาพที่จะให้ </a:t>
            </a:r>
            <a:r>
              <a:rPr lang="en-US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win – win </a:t>
            </a:r>
            <a:r>
              <a:rPr lang="en-US" sz="3000" dirty="0">
                <a:latin typeface="Cordia New" panose="020B0304020202020204" pitchFamily="34" charset="-34"/>
                <a:cs typeface="Cordia New" panose="020B0304020202020204" pitchFamily="34" charset="-34"/>
                <a:sym typeface="Wingdings" panose="05000000000000000000" pitchFamily="2" charset="2"/>
              </a:rPr>
              <a:t></a:t>
            </a:r>
            <a:r>
              <a:rPr lang="en-US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 2P safety </a:t>
            </a: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จะ</a:t>
            </a:r>
            <a:r>
              <a:rPr lang="th-TH" sz="3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ต่อจิ๊กซอว์</a:t>
            </a:r>
            <a:r>
              <a:rPr lang="th-TH" sz="3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อย่างไร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ดี</a:t>
            </a:r>
            <a:endParaRPr lang="th-TH" sz="3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02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1354" y="1811815"/>
            <a:ext cx="7886700" cy="826364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กรณีที่ 1 ผู้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ป่วยและสามี </a:t>
            </a: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กับ ทีมดูแลรักษา</a:t>
            </a:r>
            <a:endParaRPr lang="th-TH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31015" y="3057099"/>
            <a:ext cx="7481207" cy="3302758"/>
          </a:xfrm>
        </p:spPr>
        <p:txBody>
          <a:bodyPr>
            <a:normAutofit/>
          </a:bodyPr>
          <a:lstStyle/>
          <a:p>
            <a:pPr marL="457200" lvl="0" indent="-457200" algn="thaiDist">
              <a:buFont typeface="+mj-lt"/>
              <a:buAutoNum type="arabicPeriod"/>
            </a:pP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มดลูกแตก</a:t>
            </a: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ทารกเสียชีวิต</a:t>
            </a: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กระเพาะปัสสาวะฉีกขาด</a:t>
            </a: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หลังคลอดเสียเลือด 1800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cc 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เข้า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ICU</a:t>
            </a:r>
            <a:endParaRPr lang="th-TH" sz="32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คาสายสวนปัสสาวะ เอาสายสวนปัสสาวะออก ปัสสาวะเองได้      อยู่โรงพยาบาลนาน 22 วัน</a:t>
            </a: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21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298" y="1989239"/>
            <a:ext cx="7886700" cy="909492"/>
          </a:xfrm>
          <a:noFill/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กรณีที่ 1 ผู้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ป่วยและสามี </a:t>
            </a: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กับ ทีมดูแล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รักษา (</a:t>
            </a: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ต่อ)</a:t>
            </a:r>
            <a:endParaRPr lang="th-TH" sz="3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79399" y="3111693"/>
            <a:ext cx="7886700" cy="34665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และผลประโยชน์ผู้ป่วย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ต้องการให้ผู้ดูแลรักษา รับผิดชอบที่ทำให้เกิดความเสียหาย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ผลประโยชน์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ได้รับเงินชดเชยค่าเสียหาย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3200" u="sng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 และผลประโยชน์ทีมดูแลรักษา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จุดยืน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ไม่ต้องการให้เกิดการฟ้องร้อง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32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ผลประโยชน์</a:t>
            </a:r>
            <a:r>
              <a:rPr lang="th-TH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ให้ผู้ป่วยหายเป็นปกติสามารถดำเนิน</a:t>
            </a:r>
            <a:r>
              <a:rPr lang="th-TH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ชีวิตประจำวัน</a:t>
            </a:r>
            <a:endParaRPr lang="th-TH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16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4058" y="1811815"/>
            <a:ext cx="7886700" cy="909492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กรณีที่ 2 ผู้</a:t>
            </a:r>
            <a:r>
              <a:rPr lang="th-TH" sz="4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ป่วยและสามี </a:t>
            </a:r>
            <a:r>
              <a:rPr lang="th-TH" sz="4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กับ ทีมเจรจาไกล่เกลี่ย</a:t>
            </a:r>
            <a:endParaRPr lang="th-TH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15203" y="2821929"/>
            <a:ext cx="7886700" cy="4270375"/>
          </a:xfrm>
        </p:spPr>
        <p:txBody>
          <a:bodyPr>
            <a:normAutofit/>
          </a:bodyPr>
          <a:lstStyle/>
          <a:p>
            <a:pPr marL="457200" lvl="0" indent="-457200" algn="thaiDist">
              <a:buFont typeface="+mj-lt"/>
              <a:buAutoNum type="arabicPeriod"/>
            </a:pP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ประสานการดูแลรักษาจากแพทย์ผู้เชี่ยวชาญทางสูติกรรม ศัลยกรรมระบบทางเดินปัสสาวะ</a:t>
            </a: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เข้าเยี่ยมอย่างรวดเร็ว บอกเล่าความก้าวหน้าของโรคการดูแลรักษาพยาบาลที่ทำให้อย่างเต็มที่</a:t>
            </a: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พูดคุยให้ความจริงใจบอกความจริง และมีการพูดคุยถึง</a:t>
            </a:r>
            <a:r>
              <a:rPr lang="th-TH" sz="3000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พรบ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.ข้อมูลข่าวสาร (ลง </a:t>
            </a:r>
            <a:r>
              <a:rPr lang="en-US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Facebook)</a:t>
            </a:r>
          </a:p>
          <a:p>
            <a:pPr marL="457200" lvl="0" indent="-457200" algn="thaiDist">
              <a:buFont typeface="+mj-lt"/>
              <a:buAutoNum type="arabicPeriod"/>
            </a:pP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ทุกจุดบริการที่ผู้ป่วยรับการรักษาต้อง </a:t>
            </a:r>
            <a:r>
              <a:rPr lang="en-US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Positive thinking 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เต็มใจในการช่วยเหลือ (</a:t>
            </a:r>
            <a:r>
              <a:rPr lang="en-US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ICU </a:t>
            </a:r>
            <a:r>
              <a:rPr lang="th-TH" sz="3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พิเศษมงคลบพิตร  ห้องเก็บศพ)</a:t>
            </a:r>
            <a:endParaRPr lang="th-TH" sz="3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54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</TotalTime>
  <Words>1251</Words>
  <Application>Microsoft Office PowerPoint</Application>
  <PresentationFormat>นำเสนอทางหน้าจอ (4:3)</PresentationFormat>
  <Paragraphs>99</Paragraphs>
  <Slides>19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19</vt:i4>
      </vt:variant>
    </vt:vector>
  </HeadingPairs>
  <TitlesOfParts>
    <vt:vector size="21" baseType="lpstr">
      <vt:lpstr>ธีมของ Office</vt:lpstr>
      <vt:lpstr>Office Theme</vt:lpstr>
      <vt:lpstr>ความจริง  ความเข้าใจ 2P Safety</vt:lpstr>
      <vt:lpstr>กรณีศึกษา</vt:lpstr>
      <vt:lpstr>งานนำเสนอ PowerPoint</vt:lpstr>
      <vt:lpstr>งานนำเสนอ PowerPoint</vt:lpstr>
      <vt:lpstr>ผู้เกี่ยวข้อง</vt:lpstr>
      <vt:lpstr>แนวทางที่เป็นไปได้ ในการหาทางออกของปัญหา</vt:lpstr>
      <vt:lpstr>กรณีที่ 1 ผู้ป่วยและสามี กับ ทีมดูแลรักษา</vt:lpstr>
      <vt:lpstr>กรณีที่ 1 ผู้ป่วยและสามี กับ ทีมดูแลรักษา (ต่อ)</vt:lpstr>
      <vt:lpstr>กรณีที่ 2 ผู้ป่วยและสามี กับ ทีมเจรจาไกล่เกลี่ย</vt:lpstr>
      <vt:lpstr>กรณีที่ 2 ผู้ป่วยและสามี กับ ทีมเจรจาไกล่เกลี่ย(ต่อ)</vt:lpstr>
      <vt:lpstr>กรณีที่ 3 ทีมเจรจาไกล่เกลี่ย กับ ผู้บริหารโรงพยาบาล</vt:lpstr>
      <vt:lpstr>กรณีที่ 3 ทีมเจรจาไกล่เกลี่ย กับ ผู้บริหารโรงพยาบาล(ต่อ)</vt:lpstr>
      <vt:lpstr>วิธีการ/เครื่องมือที่ใช้ในการจัดการความขัดแย้ง</vt:lpstr>
      <vt:lpstr>วิธีการ/เครื่องมือที่ใช้ในการจัดการความขัดแย้ง(ต่อ)</vt:lpstr>
      <vt:lpstr>งานนำเสนอ PowerPoint</vt:lpstr>
      <vt:lpstr>งานนำเสนอ PowerPoint</vt:lpstr>
      <vt:lpstr>Key Success factor</vt:lpstr>
      <vt:lpstr>ผังโครงสร้างทีม</vt:lpstr>
      <vt:lpstr>สวัสดีค่ะ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satit chalooddonng</dc:creator>
  <cp:lastModifiedBy>ASUS</cp:lastModifiedBy>
  <cp:revision>78</cp:revision>
  <dcterms:created xsi:type="dcterms:W3CDTF">2017-09-19T06:32:53Z</dcterms:created>
  <dcterms:modified xsi:type="dcterms:W3CDTF">2018-07-24T00:31:19Z</dcterms:modified>
</cp:coreProperties>
</file>