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67" r:id="rId11"/>
    <p:sldId id="263" r:id="rId12"/>
    <p:sldId id="264" r:id="rId13"/>
    <p:sldId id="265" r:id="rId14"/>
    <p:sldId id="266" r:id="rId15"/>
    <p:sldId id="268" r:id="rId16"/>
    <p:sldId id="274" r:id="rId17"/>
    <p:sldId id="262" r:id="rId18"/>
    <p:sldId id="275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C6087-0F46-4E82-9235-61B35F337824}" type="doc">
      <dgm:prSet loTypeId="urn:microsoft.com/office/officeart/2005/8/layout/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5580D09-DDA4-46F2-A03D-414CDB31CEED}">
      <dgm:prSet phldrT="[ข้อความ]" custT="1"/>
      <dgm:spPr/>
      <dgm:t>
        <a:bodyPr/>
        <a:lstStyle/>
        <a:p>
          <a:pPr algn="ctr"/>
          <a:r>
            <a:rPr lang="th-TH" sz="3200" b="1" dirty="0" smtClean="0"/>
            <a:t>ประเด็นร้องเรียน</a:t>
          </a:r>
          <a:endParaRPr lang="th-TH" sz="3200" b="1" dirty="0"/>
        </a:p>
      </dgm:t>
    </dgm:pt>
    <dgm:pt modelId="{85A02801-07D0-4ED4-9139-5A51AFA0CE26}" type="parTrans" cxnId="{E5CE38BF-9ADD-4D97-952C-015A96B70126}">
      <dgm:prSet/>
      <dgm:spPr/>
      <dgm:t>
        <a:bodyPr/>
        <a:lstStyle/>
        <a:p>
          <a:endParaRPr lang="th-TH"/>
        </a:p>
      </dgm:t>
    </dgm:pt>
    <dgm:pt modelId="{83B7124A-2C58-4FDF-B073-50454E36D0CD}" type="sibTrans" cxnId="{E5CE38BF-9ADD-4D97-952C-015A96B70126}">
      <dgm:prSet/>
      <dgm:spPr/>
      <dgm:t>
        <a:bodyPr/>
        <a:lstStyle/>
        <a:p>
          <a:endParaRPr lang="th-TH"/>
        </a:p>
      </dgm:t>
    </dgm:pt>
    <dgm:pt modelId="{3D58BCF9-C603-4DA6-B6D4-C00823705EBF}">
      <dgm:prSet phldrT="[ข้อความ]"/>
      <dgm:spPr/>
      <dgm:t>
        <a:bodyPr/>
        <a:lstStyle/>
        <a:p>
          <a:r>
            <a:rPr lang="th-TH" b="1" dirty="0" smtClean="0"/>
            <a:t>ผู้ป่วยร้องเรียนพยาบาลผู้สูงอายุ น่าจะเป็นตึกผู้ป่วยใน ผิวกลางค่อนข้างขาว</a:t>
          </a:r>
        </a:p>
        <a:p>
          <a:r>
            <a:rPr lang="th-TH" b="1" dirty="0" smtClean="0"/>
            <a:t>ไม่แจ้งชื่อนามสกุล ร้องว่าอยู่ที่โรงพยาบาลไม่ได้ ต้องกลับไปที่วัด ไม่ให้นอนที่โรงพยาบาล</a:t>
          </a:r>
          <a:endParaRPr lang="th-TH" b="1" dirty="0"/>
        </a:p>
      </dgm:t>
    </dgm:pt>
    <dgm:pt modelId="{FDD1E2DB-E956-4CD4-88BA-93D4CA2B9780}" type="parTrans" cxnId="{D5DFC7B6-11F3-4F63-9F76-A0EF727B214A}">
      <dgm:prSet/>
      <dgm:spPr/>
      <dgm:t>
        <a:bodyPr/>
        <a:lstStyle/>
        <a:p>
          <a:endParaRPr lang="th-TH"/>
        </a:p>
      </dgm:t>
    </dgm:pt>
    <dgm:pt modelId="{FD27F127-34E0-4047-A38D-E223930D307C}" type="sibTrans" cxnId="{D5DFC7B6-11F3-4F63-9F76-A0EF727B214A}">
      <dgm:prSet/>
      <dgm:spPr/>
      <dgm:t>
        <a:bodyPr/>
        <a:lstStyle/>
        <a:p>
          <a:endParaRPr lang="th-TH"/>
        </a:p>
      </dgm:t>
    </dgm:pt>
    <dgm:pt modelId="{BDCC8C69-9E49-432D-8BF3-06139FD727CD}">
      <dgm:prSet phldrT="[ข้อความ]"/>
      <dgm:spPr/>
      <dgm:t>
        <a:bodyPr/>
        <a:lstStyle/>
        <a:p>
          <a:r>
            <a:rPr lang="th-TH" b="1" dirty="0" smtClean="0"/>
            <a:t>ผู้ป่วยร้องเรียนเจ้าหน้าที่ห้องบัตร ผู้ชาย รูปร่างท้วม สูงพอประมาณ </a:t>
          </a:r>
        </a:p>
        <a:p>
          <a:r>
            <a:rPr lang="th-TH" b="1" dirty="0" smtClean="0"/>
            <a:t>ผิวดำแดง พูดจาตะโกนโวยวาย บริการไม่ดี</a:t>
          </a:r>
          <a:endParaRPr lang="th-TH" b="1" dirty="0"/>
        </a:p>
      </dgm:t>
    </dgm:pt>
    <dgm:pt modelId="{3DA5886A-FCD9-4764-B2E1-C6D92FF24CBC}" type="parTrans" cxnId="{361599AF-BAD7-4858-83B8-FAA71B9F8524}">
      <dgm:prSet/>
      <dgm:spPr/>
      <dgm:t>
        <a:bodyPr/>
        <a:lstStyle/>
        <a:p>
          <a:endParaRPr lang="th-TH"/>
        </a:p>
      </dgm:t>
    </dgm:pt>
    <dgm:pt modelId="{CF525E9C-A08C-4932-B298-5BD295103FAE}" type="sibTrans" cxnId="{361599AF-BAD7-4858-83B8-FAA71B9F8524}">
      <dgm:prSet/>
      <dgm:spPr/>
      <dgm:t>
        <a:bodyPr/>
        <a:lstStyle/>
        <a:p>
          <a:endParaRPr lang="th-TH"/>
        </a:p>
      </dgm:t>
    </dgm:pt>
    <dgm:pt modelId="{D58D0222-8D05-4AD9-8AB0-CBEFA7D56C36}" type="pres">
      <dgm:prSet presAssocID="{7F7C6087-0F46-4E82-9235-61B35F33782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2F6FDA-BE9B-4666-AE17-A6D924E97936}" type="pres">
      <dgm:prSet presAssocID="{95580D09-DDA4-46F2-A03D-414CDB31CE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5E43DB-AC9B-48DE-A147-0CE54FC70665}" type="pres">
      <dgm:prSet presAssocID="{83B7124A-2C58-4FDF-B073-50454E36D0CD}" presName="sibTrans" presStyleLbl="sibTrans2D1" presStyleIdx="0" presStyleCnt="2"/>
      <dgm:spPr/>
      <dgm:t>
        <a:bodyPr/>
        <a:lstStyle/>
        <a:p>
          <a:endParaRPr lang="th-TH"/>
        </a:p>
      </dgm:t>
    </dgm:pt>
    <dgm:pt modelId="{FDEFE7F4-15B1-403D-B28B-119D0CFA78AA}" type="pres">
      <dgm:prSet presAssocID="{83B7124A-2C58-4FDF-B073-50454E36D0CD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A6475001-7BD5-4F3F-B00F-E013BE534459}" type="pres">
      <dgm:prSet presAssocID="{3D58BCF9-C603-4DA6-B6D4-C00823705EBF}" presName="node" presStyleLbl="node1" presStyleIdx="1" presStyleCnt="3" custScaleX="2661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12446F-40D8-4C72-8123-3A0ED9A3D185}" type="pres">
      <dgm:prSet presAssocID="{FD27F127-34E0-4047-A38D-E223930D307C}" presName="sibTrans" presStyleLbl="sibTrans2D1" presStyleIdx="1" presStyleCnt="2"/>
      <dgm:spPr/>
      <dgm:t>
        <a:bodyPr/>
        <a:lstStyle/>
        <a:p>
          <a:endParaRPr lang="th-TH"/>
        </a:p>
      </dgm:t>
    </dgm:pt>
    <dgm:pt modelId="{C62DD57C-7113-4950-9D56-318711DB03B0}" type="pres">
      <dgm:prSet presAssocID="{FD27F127-34E0-4047-A38D-E223930D307C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0C289EA9-5EE9-4D7A-8C74-EC533ADD4124}" type="pres">
      <dgm:prSet presAssocID="{BDCC8C69-9E49-432D-8BF3-06139FD727CD}" presName="node" presStyleLbl="node1" presStyleIdx="2" presStyleCnt="3" custScaleX="2661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61599AF-BAD7-4858-83B8-FAA71B9F8524}" srcId="{7F7C6087-0F46-4E82-9235-61B35F337824}" destId="{BDCC8C69-9E49-432D-8BF3-06139FD727CD}" srcOrd="2" destOrd="0" parTransId="{3DA5886A-FCD9-4764-B2E1-C6D92FF24CBC}" sibTransId="{CF525E9C-A08C-4932-B298-5BD295103FAE}"/>
    <dgm:cxn modelId="{4F389C97-EDBF-4842-9F6A-0108CC70BA81}" type="presOf" srcId="{FD27F127-34E0-4047-A38D-E223930D307C}" destId="{C62DD57C-7113-4950-9D56-318711DB03B0}" srcOrd="1" destOrd="0" presId="urn:microsoft.com/office/officeart/2005/8/layout/process2"/>
    <dgm:cxn modelId="{D5DFC7B6-11F3-4F63-9F76-A0EF727B214A}" srcId="{7F7C6087-0F46-4E82-9235-61B35F337824}" destId="{3D58BCF9-C603-4DA6-B6D4-C00823705EBF}" srcOrd="1" destOrd="0" parTransId="{FDD1E2DB-E956-4CD4-88BA-93D4CA2B9780}" sibTransId="{FD27F127-34E0-4047-A38D-E223930D307C}"/>
    <dgm:cxn modelId="{1ECAEAFC-7DD1-48D3-9B7D-42025B775B0C}" type="presOf" srcId="{95580D09-DDA4-46F2-A03D-414CDB31CEED}" destId="{D52F6FDA-BE9B-4666-AE17-A6D924E97936}" srcOrd="0" destOrd="0" presId="urn:microsoft.com/office/officeart/2005/8/layout/process2"/>
    <dgm:cxn modelId="{6B79B116-B070-4C39-A5E5-643C135F8C46}" type="presOf" srcId="{83B7124A-2C58-4FDF-B073-50454E36D0CD}" destId="{DA5E43DB-AC9B-48DE-A147-0CE54FC70665}" srcOrd="0" destOrd="0" presId="urn:microsoft.com/office/officeart/2005/8/layout/process2"/>
    <dgm:cxn modelId="{E884160A-E0FD-459B-AF50-6691674696E4}" type="presOf" srcId="{83B7124A-2C58-4FDF-B073-50454E36D0CD}" destId="{FDEFE7F4-15B1-403D-B28B-119D0CFA78AA}" srcOrd="1" destOrd="0" presId="urn:microsoft.com/office/officeart/2005/8/layout/process2"/>
    <dgm:cxn modelId="{F58C7BAD-9122-405B-95BD-39456C648348}" type="presOf" srcId="{7F7C6087-0F46-4E82-9235-61B35F337824}" destId="{D58D0222-8D05-4AD9-8AB0-CBEFA7D56C36}" srcOrd="0" destOrd="0" presId="urn:microsoft.com/office/officeart/2005/8/layout/process2"/>
    <dgm:cxn modelId="{E5CE38BF-9ADD-4D97-952C-015A96B70126}" srcId="{7F7C6087-0F46-4E82-9235-61B35F337824}" destId="{95580D09-DDA4-46F2-A03D-414CDB31CEED}" srcOrd="0" destOrd="0" parTransId="{85A02801-07D0-4ED4-9139-5A51AFA0CE26}" sibTransId="{83B7124A-2C58-4FDF-B073-50454E36D0CD}"/>
    <dgm:cxn modelId="{5F47087A-ED02-4467-8188-97F005556537}" type="presOf" srcId="{FD27F127-34E0-4047-A38D-E223930D307C}" destId="{9112446F-40D8-4C72-8123-3A0ED9A3D185}" srcOrd="0" destOrd="0" presId="urn:microsoft.com/office/officeart/2005/8/layout/process2"/>
    <dgm:cxn modelId="{320F5162-CFB1-46E9-B141-B1C11C0CD7F3}" type="presOf" srcId="{BDCC8C69-9E49-432D-8BF3-06139FD727CD}" destId="{0C289EA9-5EE9-4D7A-8C74-EC533ADD4124}" srcOrd="0" destOrd="0" presId="urn:microsoft.com/office/officeart/2005/8/layout/process2"/>
    <dgm:cxn modelId="{362F590E-0279-4F44-965D-CE9A09600C68}" type="presOf" srcId="{3D58BCF9-C603-4DA6-B6D4-C00823705EBF}" destId="{A6475001-7BD5-4F3F-B00F-E013BE534459}" srcOrd="0" destOrd="0" presId="urn:microsoft.com/office/officeart/2005/8/layout/process2"/>
    <dgm:cxn modelId="{E3412557-734C-445C-9A1D-7CB27291846C}" type="presParOf" srcId="{D58D0222-8D05-4AD9-8AB0-CBEFA7D56C36}" destId="{D52F6FDA-BE9B-4666-AE17-A6D924E97936}" srcOrd="0" destOrd="0" presId="urn:microsoft.com/office/officeart/2005/8/layout/process2"/>
    <dgm:cxn modelId="{29EA8BF5-4E29-4946-AE54-622BF4CE2FE9}" type="presParOf" srcId="{D58D0222-8D05-4AD9-8AB0-CBEFA7D56C36}" destId="{DA5E43DB-AC9B-48DE-A147-0CE54FC70665}" srcOrd="1" destOrd="0" presId="urn:microsoft.com/office/officeart/2005/8/layout/process2"/>
    <dgm:cxn modelId="{02A7309D-E6D2-4DD5-9113-B3BA835C1FA2}" type="presParOf" srcId="{DA5E43DB-AC9B-48DE-A147-0CE54FC70665}" destId="{FDEFE7F4-15B1-403D-B28B-119D0CFA78AA}" srcOrd="0" destOrd="0" presId="urn:microsoft.com/office/officeart/2005/8/layout/process2"/>
    <dgm:cxn modelId="{59AE8B85-ACB7-402A-80CF-9F32C9651DE4}" type="presParOf" srcId="{D58D0222-8D05-4AD9-8AB0-CBEFA7D56C36}" destId="{A6475001-7BD5-4F3F-B00F-E013BE534459}" srcOrd="2" destOrd="0" presId="urn:microsoft.com/office/officeart/2005/8/layout/process2"/>
    <dgm:cxn modelId="{BD6F219E-948A-40D9-8814-FC2E51BD7035}" type="presParOf" srcId="{D58D0222-8D05-4AD9-8AB0-CBEFA7D56C36}" destId="{9112446F-40D8-4C72-8123-3A0ED9A3D185}" srcOrd="3" destOrd="0" presId="urn:microsoft.com/office/officeart/2005/8/layout/process2"/>
    <dgm:cxn modelId="{9A1D2116-395F-4108-880E-A5BAEE19C4C0}" type="presParOf" srcId="{9112446F-40D8-4C72-8123-3A0ED9A3D185}" destId="{C62DD57C-7113-4950-9D56-318711DB03B0}" srcOrd="0" destOrd="0" presId="urn:microsoft.com/office/officeart/2005/8/layout/process2"/>
    <dgm:cxn modelId="{2CD158AB-F0B6-40F4-B6AB-095DE49DB520}" type="presParOf" srcId="{D58D0222-8D05-4AD9-8AB0-CBEFA7D56C36}" destId="{0C289EA9-5EE9-4D7A-8C74-EC533ADD412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E850-6185-41F0-BB69-A5BA30DCB4F2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D3C7-7722-4E7A-B158-7F941A132F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5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31CD-11C1-423C-A098-00254E3B138A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36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2BB97B-4CCB-4F21-91D9-2F7B11EF48B7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4740B1-313B-49AE-997C-A5DD4CA3F2D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386880"/>
          </a:xfrm>
        </p:spPr>
        <p:txBody>
          <a:bodyPr/>
          <a:lstStyle/>
          <a:p>
            <a:r>
              <a:rPr lang="th-TH" sz="5400" dirty="0"/>
              <a:t>ตัวชี้วัดที่ </a:t>
            </a:r>
            <a:r>
              <a:rPr lang="en-US" sz="5400" dirty="0" smtClean="0">
                <a:cs typeface="+mn-cs"/>
              </a:rPr>
              <a:t>15</a:t>
            </a:r>
            <a:endParaRPr lang="th-TH" sz="5400" dirty="0">
              <a:cs typeface="+mn-cs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3568" y="3284985"/>
            <a:ext cx="7848872" cy="2423120"/>
          </a:xfrm>
        </p:spPr>
        <p:txBody>
          <a:bodyPr>
            <a:noAutofit/>
          </a:bodyPr>
          <a:lstStyle/>
          <a:p>
            <a:r>
              <a:rPr lang="th-TH" sz="4800" dirty="0">
                <a:solidFill>
                  <a:srgbClr val="3716FC"/>
                </a:solidFill>
              </a:rPr>
              <a:t>ระดับความสำเร็จการพัฒนาระบบคุณภาพความปลอดภัยของผู้ป่วย (</a:t>
            </a:r>
            <a:r>
              <a:rPr lang="en-US" sz="4800" dirty="0">
                <a:solidFill>
                  <a:srgbClr val="3716FC"/>
                </a:solidFill>
              </a:rPr>
              <a:t>2</a:t>
            </a:r>
            <a:r>
              <a:rPr lang="th-TH" sz="4800" dirty="0">
                <a:solidFill>
                  <a:srgbClr val="3716FC"/>
                </a:solidFill>
              </a:rPr>
              <a:t> </a:t>
            </a:r>
            <a:r>
              <a:rPr lang="en-US" sz="4800" dirty="0">
                <a:solidFill>
                  <a:srgbClr val="3716FC"/>
                </a:solidFill>
              </a:rPr>
              <a:t>P Safety</a:t>
            </a:r>
            <a:r>
              <a:rPr lang="th-TH" sz="4800" dirty="0">
                <a:solidFill>
                  <a:srgbClr val="3716FC"/>
                </a:solidFill>
              </a:rPr>
              <a:t>) และลดปัญหาการฟ้องร้อง</a:t>
            </a:r>
          </a:p>
        </p:txBody>
      </p:sp>
    </p:spTree>
    <p:extLst>
      <p:ext uri="{BB962C8B-B14F-4D97-AF65-F5344CB8AC3E}">
        <p14:creationId xmlns:p14="http://schemas.microsoft.com/office/powerpoint/2010/main" val="2348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39752" y="2276872"/>
            <a:ext cx="4968552" cy="223224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กรณีศึกษา</a:t>
            </a:r>
            <a:endParaRPr lang="th-TH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2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451693"/>
            <a:ext cx="85689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พระภิกษุ อายุ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๕๓ ปี    </a:t>
            </a:r>
            <a:endParaRPr lang="th-TH" sz="2400" b="1" dirty="0" smtClean="0">
              <a:solidFill>
                <a:srgbClr val="3716FC"/>
              </a:solidFill>
              <a:latin typeface="EucrosiaUPC" pitchFamily="18" charset="-34"/>
            </a:endParaRPr>
          </a:p>
          <a:p>
            <a:pPr algn="ctr"/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ที่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อยู่ตาม</a:t>
            </a:r>
            <a:r>
              <a:rPr lang="en-US" sz="2400" b="1" dirty="0">
                <a:solidFill>
                  <a:srgbClr val="3716FC"/>
                </a:solidFill>
                <a:latin typeface="EucrosiaUPC" pitchFamily="18" charset="-34"/>
              </a:rPr>
              <a:t>OPD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en-US" sz="2400" b="1" dirty="0">
                <a:solidFill>
                  <a:srgbClr val="3716FC"/>
                </a:solidFill>
                <a:latin typeface="EucrosiaUPC" pitchFamily="18" charset="-34"/>
              </a:rPr>
              <a:t>CARD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วัดโคกพรหม ม.๓ ต.หลุมข้าว อ.โคกสำโรง จ.ลพบุรี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สิทธิการรักษา ณ. ๒๑ กุมภาพันธ์ ๒๕๖๑ สิทธิประกันสุขภาพถ้วนหน้า  รพสต.ทางกลาง  โรงพยาบาลมหาราช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en-US" sz="2400" b="1" dirty="0">
                <a:solidFill>
                  <a:srgbClr val="3716FC"/>
                </a:solidFill>
                <a:latin typeface="EucrosiaUPC" pitchFamily="18" charset="-34"/>
              </a:rPr>
              <a:t>DX : HT  DLP NSTEMI  </a:t>
            </a:r>
          </a:p>
          <a:p>
            <a:endParaRPr lang="th-TH" sz="2400" b="1" dirty="0" smtClean="0">
              <a:solidFill>
                <a:srgbClr val="3716FC"/>
              </a:solidFill>
              <a:latin typeface="EucrosiaUPC" pitchFamily="18" charset="-34"/>
            </a:endParaRPr>
          </a:p>
          <a:p>
            <a:pPr algn="ctr"/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ประวัติ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การรักษา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pPr algn="ctr"/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	ปี ๒๕๕๔ 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วันที่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๑๑ มกราคม ๒๕๕๔ ๒๒.๐๐ด้วยอาการเจ็บหน้าอก  ก่อนมารักษาที่สมเด็จฯ ไปรักษาที่รพ.มหาราช รพศ. รพ.สมเด็จฯ รพ.มหาราชแจ้งว่ารักษาที่อ่างทอง สระบุรี ลพบุรี อยุธยา  ตรวจแล้วปกติให้กลับบ้าน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pPr algn="ctr"/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	ปี ๒๕๖๐ </a:t>
            </a:r>
            <a:endParaRPr lang="th-TH" sz="2400" b="1" dirty="0" smtClean="0">
              <a:solidFill>
                <a:srgbClr val="3716FC"/>
              </a:solidFill>
              <a:latin typeface="EucrosiaUPC" pitchFamily="18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วันที่ ๒๖ กรกฎาคม ๒๕๖๐ เวลา ๑๑.๓๐ น. 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อาการเจ็บหน้าอก มีประวัติการรักษารับยารพศ. โรคความดันกับหัวใจ ตรวจที่สมเด็จฯผลหัวใจปกติ ให้กลับบ้าน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วันที่ ๓๑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ตุลาคม ๒๕๖๐ เวลา ๑๘.๔๓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น.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อาการแน่นหน้าอก แพทย์ให้นอนโรงพยาบาลสังเกตอาการ  ไม่สมัครใจรักษา ๑ พฤศจิกายน ๒๕๖๐ 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	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2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215" y="73972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	ปี ๒๕๖๑ 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          	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๕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กุมภาพันธ์ ๒๕๖๑ เวลา ๑๐.๒๐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น.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อาการเจ็บหน้าอก ผลปกติ แพทย์ให้กลับ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บ้าน</a:t>
            </a:r>
          </a:p>
          <a:p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                ๒๑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กุมภาพันธ์ ๒๕๖๑ เวลา ๒๐.๐๐น.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อาการเจ็บหน้าอก แพทย์ให้นอนโรงพยาบาลสังเกตอาการ วินิจฉัย</a:t>
            </a:r>
            <a:r>
              <a:rPr lang="en-US" sz="2400" b="1" dirty="0">
                <a:solidFill>
                  <a:srgbClr val="3716FC"/>
                </a:solidFill>
                <a:latin typeface="EucrosiaUPC" pitchFamily="18" charset="-34"/>
              </a:rPr>
              <a:t>CHF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ไม่สมัครใจรักษาวันที่ ๒๒ กุภาพันธ์ ๒๕๖๑ </a:t>
            </a:r>
            <a:endParaRPr lang="th-TH" sz="2400" b="1" dirty="0" smtClean="0">
              <a:solidFill>
                <a:srgbClr val="3716FC"/>
              </a:solidFill>
              <a:latin typeface="EucrosiaUPC" pitchFamily="18" charset="-34"/>
            </a:endParaRPr>
          </a:p>
          <a:p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                ๑๑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มีนาคม ๒๕๖๑ เวลา ๒๒.๐๐ น. 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อาการเจ็บหน้าอก ผลปกติแพทย์ให้กลับบ้าน แต่ขอนอนพักชั่วคราวจะกลับเช้า ผู้ป่วยไม่พอใจ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ร้องเรียน </a:t>
            </a:r>
            <a:r>
              <a:rPr lang="th-TH" sz="2400" b="1" dirty="0" err="1" smtClean="0">
                <a:solidFill>
                  <a:srgbClr val="3716FC"/>
                </a:solidFill>
                <a:latin typeface="EucrosiaUPC" pitchFamily="18" charset="-34"/>
              </a:rPr>
              <a:t>สปสช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.</a:t>
            </a:r>
          </a:p>
          <a:p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  <a:p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                ๑๗ 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มีนาคม ๒๕๖๑ เวลา ๑๖.๒๕ น. </a:t>
            </a:r>
            <a:r>
              <a:rPr lang="th-TH" sz="2400" b="1" dirty="0" smtClean="0">
                <a:solidFill>
                  <a:srgbClr val="3716FC"/>
                </a:solidFill>
                <a:latin typeface="EucrosiaUPC" pitchFamily="18" charset="-34"/>
              </a:rPr>
              <a:t>ด้วย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อาการเจ็บหน้าอก เรียก </a:t>
            </a:r>
            <a:r>
              <a:rPr lang="en-US" sz="2400" b="1" dirty="0">
                <a:solidFill>
                  <a:srgbClr val="3716FC"/>
                </a:solidFill>
                <a:latin typeface="EucrosiaUPC" pitchFamily="18" charset="-34"/>
              </a:rPr>
              <a:t>EMS</a:t>
            </a:r>
            <a:r>
              <a:rPr lang="th-TH" sz="2400" b="1" dirty="0">
                <a:solidFill>
                  <a:srgbClr val="3716FC"/>
                </a:solidFill>
                <a:latin typeface="EucrosiaUPC" pitchFamily="18" charset="-34"/>
              </a:rPr>
              <a:t>ไปรับ แพทย์ให้กลับบ้านผู้ป่วยบอกจะไปรักษาต่อที่    รพศ.อยุธยา มีคนแนะนำให้ทำบอลลูน</a:t>
            </a:r>
            <a:endParaRPr lang="en-US" sz="2400" b="1" dirty="0">
              <a:solidFill>
                <a:srgbClr val="3716FC"/>
              </a:solidFill>
              <a:latin typeface="EucrosiaUPC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899592" y="76470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9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026025123"/>
              </p:ext>
            </p:extLst>
          </p:nvPr>
        </p:nvGraphicFramePr>
        <p:xfrm>
          <a:off x="683568" y="404664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3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260648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3716FC"/>
                </a:solidFill>
              </a:rPr>
              <a:t>จากการสืบสวน</a:t>
            </a:r>
            <a:r>
              <a:rPr lang="th-TH" sz="2400" b="1" dirty="0" smtClean="0">
                <a:solidFill>
                  <a:srgbClr val="3716FC"/>
                </a:solidFill>
              </a:rPr>
              <a:t>ข้อเท็จจริง มติ</a:t>
            </a:r>
            <a:r>
              <a:rPr lang="th-TH" sz="2400" b="1" dirty="0">
                <a:solidFill>
                  <a:srgbClr val="3716FC"/>
                </a:solidFill>
              </a:rPr>
              <a:t>ที่</a:t>
            </a:r>
            <a:r>
              <a:rPr lang="th-TH" sz="2400" b="1" dirty="0" smtClean="0">
                <a:solidFill>
                  <a:srgbClr val="3716FC"/>
                </a:solidFill>
              </a:rPr>
              <a:t>ประชุมคณะกรรมการข้อร้องเรียน</a:t>
            </a:r>
            <a:endParaRPr lang="th-TH" sz="2400" b="1" dirty="0">
              <a:solidFill>
                <a:srgbClr val="3716FC"/>
              </a:solidFill>
            </a:endParaRPr>
          </a:p>
          <a:p>
            <a:endParaRPr lang="th-TH" sz="2400" b="1" dirty="0">
              <a:solidFill>
                <a:srgbClr val="3716F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</a:rPr>
              <a:t>พยาบาล</a:t>
            </a:r>
            <a:r>
              <a:rPr lang="th-TH" sz="2400" b="1" dirty="0">
                <a:solidFill>
                  <a:srgbClr val="3716FC"/>
                </a:solidFill>
              </a:rPr>
              <a:t>ให้บริการ และทำตามขั้นตอนอย่าง</a:t>
            </a:r>
            <a:r>
              <a:rPr lang="th-TH" sz="2400" b="1" dirty="0" smtClean="0">
                <a:solidFill>
                  <a:srgbClr val="3716FC"/>
                </a:solidFill>
              </a:rPr>
              <a:t>ถูกต้อง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>
                <a:solidFill>
                  <a:srgbClr val="3716FC"/>
                </a:solidFill>
              </a:rPr>
              <a:t>เจ้าหน้าที่ไม่ตอบสนองความต้องการของ</a:t>
            </a:r>
            <a:r>
              <a:rPr lang="th-TH" sz="2400" b="1" dirty="0" smtClean="0">
                <a:solidFill>
                  <a:srgbClr val="3716FC"/>
                </a:solidFill>
              </a:rPr>
              <a:t>ผู้ป่วย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400" b="1" dirty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>
                <a:solidFill>
                  <a:srgbClr val="3716FC"/>
                </a:solidFill>
              </a:rPr>
              <a:t>มีปัญหาด้านการสื่อสารระหว่างผู้ให้บริการ และ</a:t>
            </a:r>
            <a:r>
              <a:rPr lang="th-TH" sz="2400" b="1" dirty="0" smtClean="0">
                <a:solidFill>
                  <a:srgbClr val="3716FC"/>
                </a:solidFill>
              </a:rPr>
              <a:t>ผู้รับบริการ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400" b="1" dirty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</a:rPr>
              <a:t>ผู้ช่วยเหลือคนไข้ ไม่</a:t>
            </a:r>
            <a:r>
              <a:rPr lang="th-TH" sz="2400" b="1" dirty="0">
                <a:solidFill>
                  <a:srgbClr val="3716FC"/>
                </a:solidFill>
              </a:rPr>
              <a:t>ควรพูดจายั่วยุ หรือท้าทายกับผู้รับบริการ </a:t>
            </a:r>
            <a:endParaRPr lang="th-TH" sz="2400" b="1" dirty="0" smtClean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th-TH" sz="2400" b="1" dirty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</a:rPr>
              <a:t>พนักงานเปลไม่ควรร้องเพลงส่งเสียงดังทำให้ผู้รับบริการเข้าใจผิด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th-TH" sz="2400" b="1" dirty="0" smtClean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</a:rPr>
              <a:t>ขณะ</a:t>
            </a:r>
            <a:r>
              <a:rPr lang="th-TH" sz="2400" b="1" dirty="0">
                <a:solidFill>
                  <a:srgbClr val="3716FC"/>
                </a:solidFill>
              </a:rPr>
              <a:t>ดำเนินการแก้ไขข้อร้องเรียน ผู้ร้องกลับมารับบริการโดยไม่มีปัญหา และเจ้าหน้าที่ให้บริการ สร้างความเข้าใจในการรักษา</a:t>
            </a:r>
            <a:r>
              <a:rPr lang="th-TH" sz="2400" b="1" dirty="0" smtClean="0">
                <a:solidFill>
                  <a:srgbClr val="3716FC"/>
                </a:solidFill>
              </a:rPr>
              <a:t>แล้ว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2400" b="1" dirty="0">
              <a:solidFill>
                <a:srgbClr val="3716F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3716FC"/>
                </a:solidFill>
              </a:rPr>
              <a:t>ให้</a:t>
            </a:r>
            <a:r>
              <a:rPr lang="th-TH" sz="2400" b="1" dirty="0">
                <a:solidFill>
                  <a:srgbClr val="3716FC"/>
                </a:solidFill>
              </a:rPr>
              <a:t>มีการทบทวนแนวทางการร้องเรียน สื่อสารให้กรรมการทุกคนทราบ</a:t>
            </a:r>
            <a:endParaRPr lang="en-US" sz="2400" b="1" dirty="0">
              <a:solidFill>
                <a:srgbClr val="3716FC"/>
              </a:solidFill>
            </a:endParaRPr>
          </a:p>
          <a:p>
            <a:pPr lvl="0"/>
            <a:endParaRPr lang="en-US" sz="2400" b="1" dirty="0">
              <a:solidFill>
                <a:srgbClr val="3716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84514"/>
              </p:ext>
            </p:extLst>
          </p:nvPr>
        </p:nvGraphicFramePr>
        <p:xfrm>
          <a:off x="179512" y="227032"/>
          <a:ext cx="8784975" cy="653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511"/>
                <a:gridCol w="4648241"/>
                <a:gridCol w="2016223"/>
              </a:tblGrid>
              <a:tr h="2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effectLst/>
                        </a:rPr>
                        <a:t>ประเด็นปัญหา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</a:rPr>
                        <a:t>แนวทางการแก้ไขปัญหา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</a:rPr>
                        <a:t>ผลการ</a:t>
                      </a:r>
                      <a:r>
                        <a:rPr lang="th-TH" sz="2200" dirty="0" smtClean="0">
                          <a:effectLst/>
                        </a:rPr>
                        <a:t>ดำเนินการ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</a:tr>
              <a:tr h="20299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</a:rPr>
                        <a:t>๑.พฤติกรรมบริการของเจ้าหน้าที่นอกเวลา</a:t>
                      </a:r>
                      <a:r>
                        <a:rPr lang="th-TH" sz="2200" dirty="0" smtClean="0">
                          <a:effectLst/>
                        </a:rPr>
                        <a:t>ราชการ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effectLst/>
                        </a:rPr>
                        <a:t>(ผู้ช่วยเหลือคนไข้ที่ผู้ร้องอ้างเป็นพยาบาลสูงอายุ)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h-TH" sz="22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effectLst/>
                        </a:rPr>
                        <a:t>(พนักงานเปลทำหน้าที่ห้องบัตร)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๑.เจ้าหน้าที่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๑.๑ ให้หัวหน้างานเรียกมาพูดคุยตักเตือนพฤติกรรมบริการ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๑.๒ให้ปรับเปลี่ยนพฤติกรรมขณะปฏิบัติงาน เช่น ไม่ให้ร้องเพลงเสียงดังเวลาให้บริการ ซึ่งจะทำให้เกิดความเข้าใจผิด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๑.๓ให้บริการด้วยท่าทางสุภาพ  พูดจานุ่มนวล ไม่ห้วน 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๑.๔การแต่งกาย ให้ชุดสุภาพ แขวนป้ายชื่อเวลาขึ้น</a:t>
                      </a:r>
                      <a:r>
                        <a:rPr lang="th-TH" sz="2200" dirty="0" smtClean="0">
                          <a:solidFill>
                            <a:srgbClr val="3716FC"/>
                          </a:solidFill>
                          <a:effectLst/>
                        </a:rPr>
                        <a:t>ปฏิบัติงาน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FF0000"/>
                          </a:solidFill>
                          <a:effectLst/>
                        </a:rPr>
                        <a:t>หัวหน้างานและหัวหน้ากลุ่มงานมีการตักเตือนด้านพฤติกรรมแล้ว และมีการติดตามพฤติกรรมบริการไม่ให้ร้องเรียนซ้ำ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</a:tr>
              <a:tr h="1167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๒.มอบหมายให้ภารกิจ ๒ แจ้งในที่ประชุมประจำเดือน เกี่ยวกับระบบการให้บริการด้านพฤติกรรมการบริการที่ดีของเจ้าหน้าที่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</a:tr>
              <a:tr h="1602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</a:rPr>
                        <a:t>๒.ระบบบริการตรวจรักษาผู้ป่วยแล้วให้กลับบ้าน กรณีผู้ป่วยกลับบ้านไม่ได้นอกเวลาราชการ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๑.พยาบาลหัวหน้าเวรเป็นผู้ตัดสินใจและให้ข้อมูลกับผู้ป่วย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๒.กรณีตัดสินใจไม่ได้ให้พยาบาลหัวหน้าเวรรายงานแพทย์เวรพิจารณา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๓.แพทย์เวรไม่สามารถตัดสินใจได้  พิจารณาให้ผู้ป่วยนอนโรงพยาบาล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FF0000"/>
                          </a:solidFill>
                          <a:effectLst/>
                        </a:rPr>
                        <a:t>มีการแจ้งแก่ผู้ปฏิบัติงานให้รับทราบแล้วเบื้องต้น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</a:tr>
              <a:tr h="8010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>
                          <a:effectLst/>
                        </a:rPr>
                        <a:t>๓.ข้อมูลการรายงานเหตุการณ์ไม่ครบถ้วน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3716FC"/>
                          </a:solidFill>
                          <a:effectLst/>
                        </a:rPr>
                        <a:t>๑.ให้พยาบาลห้องอุบัติเหตุและฉุกเฉิน ทบทวนและเขียนรายงานเหตุการณ์ตามขั้นตอนการเกิดเหตุตั้งแต่เกิดเหตุจนสิ้นสุด</a:t>
                      </a:r>
                      <a:endParaRPr lang="en-US" sz="2200" dirty="0">
                        <a:solidFill>
                          <a:srgbClr val="3716FC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FF0000"/>
                          </a:solidFill>
                          <a:effectLst/>
                        </a:rPr>
                        <a:t>ดำเนินการแล้ว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4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403648" y="620688"/>
            <a:ext cx="6264696" cy="2448271"/>
            <a:chOff x="2612090" y="0"/>
            <a:chExt cx="2624691" cy="1458161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2612090" y="0"/>
              <a:ext cx="2624691" cy="14581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สี่เหลี่ยมผืนผ้ามุมมน 4"/>
            <p:cNvSpPr/>
            <p:nvPr/>
          </p:nvSpPr>
          <p:spPr>
            <a:xfrm>
              <a:off x="2654798" y="42708"/>
              <a:ext cx="2539275" cy="1372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/>
                <a:t>ถอดบทเรียน</a:t>
              </a:r>
              <a:endParaRPr lang="th-TH" sz="8000" b="1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1720" y="4569190"/>
            <a:ext cx="5240537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3716FC"/>
                </a:solidFill>
              </a:rPr>
              <a:t>แน</a:t>
            </a:r>
            <a:r>
              <a:rPr lang="th-TH" dirty="0">
                <a:solidFill>
                  <a:srgbClr val="3716FC"/>
                </a:solidFill>
              </a:rPr>
              <a:t>ว</a:t>
            </a:r>
            <a:r>
              <a:rPr lang="th-TH" dirty="0" smtClean="0">
                <a:solidFill>
                  <a:srgbClr val="3716FC"/>
                </a:solidFill>
              </a:rPr>
              <a:t>ทางการบริหารจัดการข้อร้องเรียนผ่านทาง</a:t>
            </a:r>
            <a:r>
              <a:rPr lang="th-TH" dirty="0" err="1" smtClean="0">
                <a:solidFill>
                  <a:srgbClr val="3716FC"/>
                </a:solidFill>
              </a:rPr>
              <a:t>สสจ</a:t>
            </a:r>
            <a:r>
              <a:rPr lang="th-TH" dirty="0" smtClean="0">
                <a:solidFill>
                  <a:srgbClr val="3716FC"/>
                </a:solidFill>
              </a:rPr>
              <a:t>.</a:t>
            </a:r>
            <a:endParaRPr lang="th-TH" dirty="0">
              <a:solidFill>
                <a:srgbClr val="3716FC"/>
              </a:solidFill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4283968" y="3429000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71664" y="116632"/>
            <a:ext cx="2740496" cy="576064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3716FC"/>
                </a:solidFill>
              </a:rPr>
              <a:t>ข้อร้องเรียนผ่านทาง </a:t>
            </a:r>
            <a:r>
              <a:rPr lang="th-TH" sz="2400" b="1" dirty="0" err="1" smtClean="0">
                <a:solidFill>
                  <a:srgbClr val="3716FC"/>
                </a:solidFill>
              </a:rPr>
              <a:t>สสจ</a:t>
            </a:r>
            <a:r>
              <a:rPr lang="th-TH" sz="2400" b="1" dirty="0" smtClean="0">
                <a:solidFill>
                  <a:srgbClr val="3716FC"/>
                </a:solidFill>
              </a:rPr>
              <a:t>.</a:t>
            </a:r>
            <a:endParaRPr lang="th-TH" sz="2400" b="1" dirty="0">
              <a:solidFill>
                <a:srgbClr val="3716F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2924944"/>
            <a:ext cx="2273154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3716FC"/>
                </a:solidFill>
              </a:rPr>
              <a:t>หัวหน้ากลุ่มงาน / หัวหน้างาน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 smtClean="0">
                <a:solidFill>
                  <a:srgbClr val="3716FC"/>
                </a:solidFill>
              </a:rPr>
              <a:t>ผู้อยู่ในเหตุการณ์รายงานข้อเท็จจริงทุกคน</a:t>
            </a:r>
            <a:endParaRPr lang="th-TH" sz="1800" b="1" dirty="0">
              <a:solidFill>
                <a:srgbClr val="3716F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19872" y="2852936"/>
            <a:ext cx="2728055" cy="93610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3716FC"/>
                </a:solidFill>
              </a:rPr>
              <a:t>คณะกรรมการจัดการข้อร้องเรียน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 smtClean="0">
                <a:solidFill>
                  <a:srgbClr val="3716FC"/>
                </a:solidFill>
              </a:rPr>
              <a:t>หาข้อเท็จจริงจากเอกสาร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 smtClean="0">
                <a:solidFill>
                  <a:srgbClr val="3716FC"/>
                </a:solidFill>
              </a:rPr>
              <a:t>หาแนวทางแก้ไข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514395" y="4579438"/>
            <a:ext cx="2733803" cy="50405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3716FC"/>
                </a:solidFill>
              </a:rPr>
              <a:t>ผู้อำนวยการโรงพยาบาล</a:t>
            </a:r>
            <a:endParaRPr lang="th-TH" sz="2400" b="1" dirty="0">
              <a:solidFill>
                <a:srgbClr val="3716FC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248198" y="5818246"/>
            <a:ext cx="2160240" cy="50405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3716FC"/>
                </a:solidFill>
              </a:rPr>
              <a:t>รายงานผู้บังคับบัญชา</a:t>
            </a:r>
            <a:endParaRPr lang="th-TH" sz="2000" b="1" dirty="0">
              <a:solidFill>
                <a:srgbClr val="3716FC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876256" y="2852936"/>
            <a:ext cx="2016224" cy="72008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3716FC"/>
                </a:solidFill>
              </a:rPr>
              <a:t>นักสันติวิธี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h-TH" sz="1800" b="1" dirty="0" smtClean="0">
                <a:solidFill>
                  <a:srgbClr val="3716FC"/>
                </a:solidFill>
              </a:rPr>
              <a:t>เจรจากับผู้ร้องเรียน</a:t>
            </a:r>
            <a:endParaRPr lang="th-TH" sz="1800" b="1" dirty="0">
              <a:solidFill>
                <a:srgbClr val="3716FC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01165" y="5811755"/>
            <a:ext cx="2962723" cy="50405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3716FC"/>
                </a:solidFill>
              </a:rPr>
              <a:t>แก้ปัญหาจากแนวทางแก้ไข</a:t>
            </a:r>
            <a:endParaRPr lang="th-TH" sz="2000" b="1" dirty="0">
              <a:solidFill>
                <a:srgbClr val="3716FC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287485" y="1124744"/>
            <a:ext cx="2733803" cy="50405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3716FC"/>
                </a:solidFill>
              </a:rPr>
              <a:t>ผู้อำนวยการโรงพยาบาล</a:t>
            </a:r>
            <a:endParaRPr lang="th-TH" sz="2400" b="1" dirty="0">
              <a:solidFill>
                <a:srgbClr val="3716FC"/>
              </a:solidFill>
            </a:endParaRPr>
          </a:p>
        </p:txBody>
      </p:sp>
      <p:cxnSp>
        <p:nvCxnSpPr>
          <p:cNvPr id="11" name="ลูกศรเชื่อมต่อแบบตรง 10"/>
          <p:cNvCxnSpPr>
            <a:stCxn id="24" idx="2"/>
            <a:endCxn id="8" idx="0"/>
          </p:cNvCxnSpPr>
          <p:nvPr/>
        </p:nvCxnSpPr>
        <p:spPr>
          <a:xfrm flipH="1">
            <a:off x="1388097" y="1628800"/>
            <a:ext cx="326629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stCxn id="24" idx="2"/>
          </p:cNvCxnSpPr>
          <p:nvPr/>
        </p:nvCxnSpPr>
        <p:spPr>
          <a:xfrm flipH="1">
            <a:off x="4654386" y="1628800"/>
            <a:ext cx="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24" idx="2"/>
            <a:endCxn id="17" idx="0"/>
          </p:cNvCxnSpPr>
          <p:nvPr/>
        </p:nvCxnSpPr>
        <p:spPr>
          <a:xfrm>
            <a:off x="4654387" y="1628800"/>
            <a:ext cx="322998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4654387" y="3789040"/>
            <a:ext cx="0" cy="790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endCxn id="22" idx="0"/>
          </p:cNvCxnSpPr>
          <p:nvPr/>
        </p:nvCxnSpPr>
        <p:spPr>
          <a:xfrm flipH="1">
            <a:off x="2082527" y="5083494"/>
            <a:ext cx="2571860" cy="72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>
            <a:endCxn id="16" idx="0"/>
          </p:cNvCxnSpPr>
          <p:nvPr/>
        </p:nvCxnSpPr>
        <p:spPr>
          <a:xfrm>
            <a:off x="4654387" y="5083494"/>
            <a:ext cx="2673931" cy="734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2585053" y="3356992"/>
            <a:ext cx="8348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>
            <a:stCxn id="17" idx="2"/>
          </p:cNvCxnSpPr>
          <p:nvPr/>
        </p:nvCxnSpPr>
        <p:spPr>
          <a:xfrm>
            <a:off x="7884368" y="3573016"/>
            <a:ext cx="0" cy="125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H="1">
            <a:off x="6269377" y="4831466"/>
            <a:ext cx="16149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560\พื้นหลังPower point\cute-ภาพเคลื่อนไหวน่ารัก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264696" cy="58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3688" y="2276872"/>
            <a:ext cx="5472608" cy="1512168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 smtClean="0"/>
              <a:t>การบริหารจัดการ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32081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179512" y="90872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dirty="0" err="1">
                <a:solidFill>
                  <a:srgbClr val="3716FC"/>
                </a:solidFill>
                <a:latin typeface="Angsana New" pitchFamily="18" charset="-34"/>
              </a:rPr>
              <a:t>คป</a:t>
            </a: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สอ.นครหลวงได้</a:t>
            </a:r>
            <a:r>
              <a:rPr lang="th-TH" dirty="0" smtClean="0">
                <a:solidFill>
                  <a:srgbClr val="3716FC"/>
                </a:solidFill>
                <a:latin typeface="Angsana New" pitchFamily="18" charset="-34"/>
              </a:rPr>
              <a:t>มีการแต่งตั้งคณะกรรมการ ประกอบด้วย</a:t>
            </a:r>
          </a:p>
          <a:p>
            <a:pPr lvl="0" algn="ctr"/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คณะกรรมการ๒</a:t>
            </a:r>
            <a:r>
              <a:rPr lang="en-US" dirty="0">
                <a:solidFill>
                  <a:srgbClr val="3716FC"/>
                </a:solidFill>
                <a:latin typeface="Angsana New" pitchFamily="18" charset="-34"/>
              </a:rPr>
              <a:t>P SAFETY </a:t>
            </a: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และการเจรจาไกล่เกลี่ยระดับ</a:t>
            </a:r>
            <a:r>
              <a:rPr lang="en-US" dirty="0">
                <a:solidFill>
                  <a:srgbClr val="3716FC"/>
                </a:solidFill>
                <a:latin typeface="Angsana New" pitchFamily="18" charset="-34"/>
              </a:rPr>
              <a:t> CUP</a:t>
            </a: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 นครหลวง </a:t>
            </a:r>
            <a:endParaRPr lang="th-TH" dirty="0" smtClean="0">
              <a:solidFill>
                <a:srgbClr val="3716FC"/>
              </a:solidFill>
              <a:latin typeface="Angsana New" pitchFamily="18" charset="-34"/>
            </a:endParaRPr>
          </a:p>
          <a:p>
            <a:pPr lvl="0" algn="ctr"/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คณะกรรมการ๒</a:t>
            </a:r>
            <a:r>
              <a:rPr lang="en-US" dirty="0">
                <a:solidFill>
                  <a:srgbClr val="3716FC"/>
                </a:solidFill>
                <a:latin typeface="Angsana New" pitchFamily="18" charset="-34"/>
              </a:rPr>
              <a:t>P SAFETY </a:t>
            </a: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และการเจรจาไกล่เกลี่ยระดับ</a:t>
            </a:r>
            <a:r>
              <a:rPr lang="th-TH" dirty="0" smtClean="0">
                <a:solidFill>
                  <a:srgbClr val="3716FC"/>
                </a:solidFill>
                <a:latin typeface="Angsana New" pitchFamily="18" charset="-34"/>
              </a:rPr>
              <a:t>โรงพยาบาล</a:t>
            </a:r>
          </a:p>
          <a:p>
            <a:pPr lvl="0" algn="ctr"/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คณะกรรมการ๒</a:t>
            </a:r>
            <a:r>
              <a:rPr lang="en-US" dirty="0">
                <a:solidFill>
                  <a:srgbClr val="3716FC"/>
                </a:solidFill>
                <a:latin typeface="Angsana New" pitchFamily="18" charset="-34"/>
              </a:rPr>
              <a:t>P SAFETY </a:t>
            </a: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และการเจรจาไกล่เกลี่ยระดับระดับรพ.สต </a:t>
            </a:r>
            <a:endParaRPr lang="th-TH" dirty="0" smtClean="0">
              <a:solidFill>
                <a:srgbClr val="3716FC"/>
              </a:solidFill>
              <a:latin typeface="Angsana New" pitchFamily="18" charset="-34"/>
            </a:endParaRPr>
          </a:p>
          <a:p>
            <a:pPr lvl="0" algn="ctr"/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คณะกรรมการทีมเคลื่อนที่เร็ว </a:t>
            </a:r>
            <a:endParaRPr lang="th-TH" dirty="0" smtClean="0">
              <a:solidFill>
                <a:srgbClr val="3716FC"/>
              </a:solidFill>
              <a:latin typeface="Angsana New" pitchFamily="18" charset="-34"/>
            </a:endParaRPr>
          </a:p>
          <a:p>
            <a:pPr lvl="0" algn="ctr"/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th-TH" dirty="0">
                <a:solidFill>
                  <a:srgbClr val="3716FC"/>
                </a:solidFill>
                <a:latin typeface="Angsana New" pitchFamily="18" charset="-34"/>
              </a:rPr>
              <a:t>คณะกรรมการจัดการข้อร้องเรียนในโรงพยาบาล </a:t>
            </a:r>
            <a:endParaRPr lang="en-US" dirty="0">
              <a:solidFill>
                <a:srgbClr val="3716F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9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55866" y="587690"/>
            <a:ext cx="2221961" cy="5388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เกิดอุบัติการณ์ </a:t>
            </a:r>
          </a:p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เหตุการณ์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ไม่พึงประสงค์ </a:t>
            </a:r>
            <a:endParaRPr lang="th-TH" sz="14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ข้อร้องเรียน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95536" y="260648"/>
            <a:ext cx="1525344" cy="11884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r>
              <a:rPr lang="th-TH" sz="12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ศูนย์รับข้อร้องเรียน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รับเรื่องทางโทรศัพท์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en-US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E-mail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en-US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Facebook /internet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กล่องรับความคิดเห็น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การรับเรื่องโดยตรง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2566" y="-27384"/>
            <a:ext cx="5799807" cy="372563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r>
              <a:rPr lang="th-TH" sz="18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แนวทางการ</a:t>
            </a:r>
            <a:r>
              <a:rPr lang="th-TH" sz="18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จัดการ การ</a:t>
            </a:r>
            <a:r>
              <a:rPr lang="th-TH" sz="18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รายงานอุบัติการณ์และข้อร้องเรียน</a:t>
            </a:r>
            <a:r>
              <a:rPr lang="th-TH" sz="18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ทั่วไป</a:t>
            </a:r>
            <a:endParaRPr lang="th-TH" sz="1800" b="1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4737" y="743439"/>
            <a:ext cx="2103091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การเกิดอุบัติการณ์ในหน่วยงาน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57259" y="1929381"/>
            <a:ext cx="1977363" cy="8137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2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ในเวลา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รายงานหัวหน้างาน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แพทย์ที่เกี่ยวข้อง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รายงานผู้บังคับบัญชาตามลำดับ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108980" y="1929381"/>
            <a:ext cx="1920213" cy="8137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2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นอกเวลา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รายงานหัวหน้าเวร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แพทย์เวร</a:t>
            </a:r>
          </a:p>
          <a:p>
            <a:pPr marL="295751" indent="-295751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ผู้บังคับบัญชาตามลำดับ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895661" y="3429000"/>
            <a:ext cx="3950657" cy="3177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ผู้บริหาร    ผู้อำนวยการ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/ หัวหน้าฝ่าย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891592" y="3869893"/>
            <a:ext cx="3954725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ศึกษาข้อมูลและดำเนินการแก้ไขร่วมกับผู้เกี่ยวข้อง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895663" y="4225770"/>
            <a:ext cx="3950655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ตอบกลับผู้ร้องเรียนภายใน 72 ชั่วโมง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895663" y="4591755"/>
            <a:ext cx="3950655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บันทึกใบ </a:t>
            </a:r>
            <a:r>
              <a:rPr lang="en-US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IR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ส่ง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ให้ ทีม </a:t>
            </a:r>
            <a:r>
              <a:rPr lang="en-US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RM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ภายใน 1 วันทำการ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895663" y="4947632"/>
            <a:ext cx="3950655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ทีม </a:t>
            </a:r>
            <a:r>
              <a:rPr lang="en-US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RM 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บันทึกข้อมูล  จัดเข้าโปรแกรม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891594" y="5318455"/>
            <a:ext cx="3954724" cy="3510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แจ้งหน่วยงาน/คณะกรรมการที่ต่างๆ </a:t>
            </a:r>
            <a:r>
              <a:rPr lang="en-US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PCT ENV  IC HRD 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รับผิดชอบ</a:t>
            </a:r>
          </a:p>
          <a:p>
            <a:pPr algn="ctr"/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ค้นหาสาเหตุ และวางแนวทางแก้ไข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893626" y="5821865"/>
            <a:ext cx="3950657" cy="3510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ดำเนินการโดยทำ </a:t>
            </a:r>
            <a:r>
              <a:rPr lang="en-US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RCA/CQI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กำหนดมาตรการป้องกันการเกิดซ้ำ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93626" y="6319299"/>
            <a:ext cx="3950657" cy="2160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สรุปผลการแก้ปัญหานำเสนอ </a:t>
            </a:r>
            <a:r>
              <a:rPr lang="en-US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RM </a:t>
            </a:r>
            <a:r>
              <a:rPr lang="en-US" sz="14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commitee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5230362" y="4849657"/>
            <a:ext cx="3456383" cy="3908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ติดตามการแก้ปัญหา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5230362" y="5388526"/>
            <a:ext cx="3456383" cy="3908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วิเคราะห์ปัญหาภาพรวมทุกเดือน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230362" y="5927395"/>
            <a:ext cx="3456383" cy="3908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นำเสนอคณะกรรมการบริหาร</a:t>
            </a:r>
          </a:p>
        </p:txBody>
      </p:sp>
      <p:cxnSp>
        <p:nvCxnSpPr>
          <p:cNvPr id="59" name="ลูกศรเชื่อมต่อแบบตรง 58"/>
          <p:cNvCxnSpPr>
            <a:stCxn id="4" idx="2"/>
          </p:cNvCxnSpPr>
          <p:nvPr/>
        </p:nvCxnSpPr>
        <p:spPr>
          <a:xfrm>
            <a:off x="4466845" y="1126559"/>
            <a:ext cx="15211" cy="1655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>
            <a:stCxn id="9" idx="3"/>
            <a:endCxn id="4" idx="1"/>
          </p:cNvCxnSpPr>
          <p:nvPr/>
        </p:nvCxnSpPr>
        <p:spPr>
          <a:xfrm>
            <a:off x="1920880" y="854852"/>
            <a:ext cx="1434986" cy="2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/>
          <p:cNvCxnSpPr>
            <a:stCxn id="24" idx="1"/>
            <a:endCxn id="4" idx="3"/>
          </p:cNvCxnSpPr>
          <p:nvPr/>
        </p:nvCxnSpPr>
        <p:spPr>
          <a:xfrm flipH="1">
            <a:off x="5577826" y="851452"/>
            <a:ext cx="846911" cy="5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แผนผังลําดับงาน: การตัดสินใจ 76"/>
          <p:cNvSpPr/>
          <p:nvPr/>
        </p:nvSpPr>
        <p:spPr>
          <a:xfrm>
            <a:off x="2834665" y="1279993"/>
            <a:ext cx="3266343" cy="532400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 smtClean="0">
              <a:solidFill>
                <a:srgbClr val="3716FC"/>
              </a:solidFill>
            </a:endParaRPr>
          </a:p>
          <a:p>
            <a:pPr algn="ctr"/>
            <a:r>
              <a:rPr lang="th-TH" sz="1200" dirty="0" smtClean="0">
                <a:solidFill>
                  <a:srgbClr val="3716FC"/>
                </a:solidFill>
              </a:rPr>
              <a:t>ผู้พบเหตุการณ์ดำเนินการแก้ไขเบื้องต้น</a:t>
            </a:r>
            <a:endParaRPr lang="th-TH" sz="1200" dirty="0">
              <a:solidFill>
                <a:srgbClr val="3716FC"/>
              </a:solidFill>
            </a:endParaRPr>
          </a:p>
        </p:txBody>
      </p:sp>
      <p:cxnSp>
        <p:nvCxnSpPr>
          <p:cNvPr id="79" name="ตัวเชื่อมต่อตรง 78"/>
          <p:cNvCxnSpPr/>
          <p:nvPr/>
        </p:nvCxnSpPr>
        <p:spPr>
          <a:xfrm flipV="1">
            <a:off x="6129757" y="1548086"/>
            <a:ext cx="31445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>
            <a:stCxn id="83" idx="3"/>
            <a:endCxn id="77" idx="1"/>
          </p:cNvCxnSpPr>
          <p:nvPr/>
        </p:nvCxnSpPr>
        <p:spPr>
          <a:xfrm flipH="1" flipV="1">
            <a:off x="2834665" y="1546193"/>
            <a:ext cx="111705" cy="44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504785" y="1412776"/>
            <a:ext cx="7315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แก้ไขได้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31983" y="1436387"/>
            <a:ext cx="9143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แก้ไขไม่ได้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1" name="ตัวเชื่อมต่อหักมุม 90"/>
          <p:cNvCxnSpPr/>
          <p:nvPr/>
        </p:nvCxnSpPr>
        <p:spPr>
          <a:xfrm rot="10800000" flipV="1">
            <a:off x="1907705" y="1533586"/>
            <a:ext cx="100583" cy="23277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ลูกศรเชื่อมต่อแบบตรง 180"/>
          <p:cNvCxnSpPr/>
          <p:nvPr/>
        </p:nvCxnSpPr>
        <p:spPr>
          <a:xfrm>
            <a:off x="2865627" y="3740508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แผนผังลําดับงาน: การตัดสินใจ 181"/>
          <p:cNvSpPr/>
          <p:nvPr/>
        </p:nvSpPr>
        <p:spPr>
          <a:xfrm>
            <a:off x="1511466" y="2901230"/>
            <a:ext cx="2679303" cy="381649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</a:p>
          <a:p>
            <a:pPr algn="ctr"/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ผู้รับรายงานแก้ไขสถานการณ์</a:t>
            </a:r>
          </a:p>
          <a:p>
            <a:pPr algn="ctr"/>
            <a:endParaRPr lang="th-TH" sz="1400" dirty="0">
              <a:solidFill>
                <a:srgbClr val="3716FC"/>
              </a:solidFill>
            </a:endParaRPr>
          </a:p>
        </p:txBody>
      </p:sp>
      <p:cxnSp>
        <p:nvCxnSpPr>
          <p:cNvPr id="187" name="ตัวเชื่อมต่อตรง 186"/>
          <p:cNvCxnSpPr/>
          <p:nvPr/>
        </p:nvCxnSpPr>
        <p:spPr>
          <a:xfrm>
            <a:off x="1426581" y="2821702"/>
            <a:ext cx="27888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ลูกศรเชื่อมต่อแบบตรง 189"/>
          <p:cNvCxnSpPr/>
          <p:nvPr/>
        </p:nvCxnSpPr>
        <p:spPr>
          <a:xfrm>
            <a:off x="2860519" y="2811595"/>
            <a:ext cx="0" cy="87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ตัวเชื่อมต่อตรง 192"/>
          <p:cNvCxnSpPr/>
          <p:nvPr/>
        </p:nvCxnSpPr>
        <p:spPr>
          <a:xfrm flipH="1">
            <a:off x="1433845" y="2743167"/>
            <a:ext cx="1" cy="78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ตัวเชื่อมต่อตรง 193"/>
          <p:cNvCxnSpPr/>
          <p:nvPr/>
        </p:nvCxnSpPr>
        <p:spPr>
          <a:xfrm flipH="1">
            <a:off x="4206246" y="2743167"/>
            <a:ext cx="1" cy="78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ลูกศรเชื่อมต่อแบบตรง 196"/>
          <p:cNvCxnSpPr/>
          <p:nvPr/>
        </p:nvCxnSpPr>
        <p:spPr>
          <a:xfrm>
            <a:off x="2877723" y="4083424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ลูกศรเชื่อมต่อแบบตรง 198"/>
          <p:cNvCxnSpPr/>
          <p:nvPr/>
        </p:nvCxnSpPr>
        <p:spPr>
          <a:xfrm>
            <a:off x="2883045" y="4439302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ลูกศรเชื่อมต่อแบบตรง 200"/>
          <p:cNvCxnSpPr/>
          <p:nvPr/>
        </p:nvCxnSpPr>
        <p:spPr>
          <a:xfrm>
            <a:off x="2870951" y="4811767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ลูกศรเชื่อมต่อแบบตรง 201"/>
          <p:cNvCxnSpPr/>
          <p:nvPr/>
        </p:nvCxnSpPr>
        <p:spPr>
          <a:xfrm>
            <a:off x="2858855" y="5171270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ลูกศรเชื่อมต่อแบบตรง 202"/>
          <p:cNvCxnSpPr/>
          <p:nvPr/>
        </p:nvCxnSpPr>
        <p:spPr>
          <a:xfrm>
            <a:off x="2820221" y="5679520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ลูกศรเชื่อมต่อแบบตรง 203"/>
          <p:cNvCxnSpPr/>
          <p:nvPr/>
        </p:nvCxnSpPr>
        <p:spPr>
          <a:xfrm>
            <a:off x="2834664" y="6183433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ลูกศรเชื่อมต่อแบบตรง 206"/>
          <p:cNvCxnSpPr/>
          <p:nvPr/>
        </p:nvCxnSpPr>
        <p:spPr>
          <a:xfrm>
            <a:off x="6949407" y="5241561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ลูกศรเชื่อมต่อแบบตรง 207"/>
          <p:cNvCxnSpPr/>
          <p:nvPr/>
        </p:nvCxnSpPr>
        <p:spPr>
          <a:xfrm>
            <a:off x="6949407" y="5780430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4389122" y="2987362"/>
            <a:ext cx="7315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แก้ไขได้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31573" y="2987362"/>
            <a:ext cx="7798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แก้ไขไม่ได้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0" name="ตัวเชื่อมต่อตรง 219"/>
          <p:cNvCxnSpPr/>
          <p:nvPr/>
        </p:nvCxnSpPr>
        <p:spPr>
          <a:xfrm flipV="1">
            <a:off x="4192702" y="3096191"/>
            <a:ext cx="1722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ตัวเชื่อมต่อหักมุม 226"/>
          <p:cNvCxnSpPr>
            <a:stCxn id="218" idx="3"/>
          </p:cNvCxnSpPr>
          <p:nvPr/>
        </p:nvCxnSpPr>
        <p:spPr>
          <a:xfrm>
            <a:off x="5120633" y="3141251"/>
            <a:ext cx="365756" cy="155851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ตัวเชื่อมต่อหักมุม 236"/>
          <p:cNvCxnSpPr>
            <a:stCxn id="219" idx="1"/>
            <a:endCxn id="29" idx="1"/>
          </p:cNvCxnSpPr>
          <p:nvPr/>
        </p:nvCxnSpPr>
        <p:spPr>
          <a:xfrm rot="10800000" flipH="1" flipV="1">
            <a:off x="731573" y="3141251"/>
            <a:ext cx="164088" cy="446630"/>
          </a:xfrm>
          <a:prstGeom prst="bentConnector3">
            <a:avLst>
              <a:gd name="adj1" fmla="val -1393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ตัวเชื่อมต่อหักมุม 238"/>
          <p:cNvCxnSpPr>
            <a:stCxn id="81" idx="3"/>
            <a:endCxn id="32" idx="3"/>
          </p:cNvCxnSpPr>
          <p:nvPr/>
        </p:nvCxnSpPr>
        <p:spPr>
          <a:xfrm flipH="1">
            <a:off x="4846318" y="1566665"/>
            <a:ext cx="2389978" cy="3133102"/>
          </a:xfrm>
          <a:prstGeom prst="bentConnector3">
            <a:avLst>
              <a:gd name="adj1" fmla="val -95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ตัวเชื่อมต่อหักมุม 240"/>
          <p:cNvCxnSpPr>
            <a:stCxn id="26" idx="0"/>
            <a:endCxn id="27" idx="0"/>
          </p:cNvCxnSpPr>
          <p:nvPr/>
        </p:nvCxnSpPr>
        <p:spPr>
          <a:xfrm rot="5400000" flipH="1" flipV="1">
            <a:off x="2761256" y="617806"/>
            <a:ext cx="8640" cy="262314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หักมุม 61"/>
          <p:cNvCxnSpPr>
            <a:stCxn id="36" idx="2"/>
            <a:endCxn id="37" idx="1"/>
          </p:cNvCxnSpPr>
          <p:nvPr/>
        </p:nvCxnSpPr>
        <p:spPr>
          <a:xfrm rot="5400000" flipH="1" flipV="1">
            <a:off x="3304537" y="4609501"/>
            <a:ext cx="1490238" cy="2361407"/>
          </a:xfrm>
          <a:prstGeom prst="bentConnector4">
            <a:avLst>
              <a:gd name="adj1" fmla="val -10436"/>
              <a:gd name="adj2" fmla="val 918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8246" y="244773"/>
            <a:ext cx="7352743" cy="200287"/>
          </a:xfrm>
        </p:spPr>
        <p:txBody>
          <a:bodyPr>
            <a:no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แนวทางการจัดการและรายงานอุบัติการณ์รุนแรงที่เสี่ยงต่อการร้องเรียน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/Sentinel Events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28837" y="464379"/>
            <a:ext cx="3543251" cy="5346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endParaRPr lang="th-TH" sz="12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ผู้พบเหตุการณ์ประเมินความรุนแรง</a:t>
            </a:r>
          </a:p>
          <a:p>
            <a:pPr algn="ctr"/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E,F 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รายงานภายใน</a:t>
            </a:r>
            <a:r>
              <a:rPr lang="en-US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1-7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วัน</a:t>
            </a:r>
          </a:p>
          <a:p>
            <a:pPr algn="ctr"/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en-US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G,H,I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sentinel event 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รายงานทันทีภายใน24ชม</a:t>
            </a:r>
          </a:p>
          <a:p>
            <a:pPr algn="ctr"/>
            <a:endParaRPr lang="th-TH" sz="12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31982" y="1144785"/>
            <a:ext cx="3035767" cy="5346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2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รายงานผู้บังคับบัญชา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ในเวลา  ผู้บังคับบัญชาตามสายงาน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นอกเวลา 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หัวหน้าเวร/แพทย์เวร</a:t>
            </a:r>
            <a:endParaRPr lang="th-TH" sz="12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60582" y="548680"/>
            <a:ext cx="2834599" cy="17105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รายงานคณะกรรมการความเสี่ยงระดับสูง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นายแพทย์ประเสริฐ ตั้งจิตธรรม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คุณศรีวิภา          วงศ์ศรีวิวัฒน์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</a:t>
            </a:r>
            <a:r>
              <a:rPr lang="th-TH" sz="1400" dirty="0" err="1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เสาวณีย์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สาลีอรรถ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คุณสมถวิล         จำปาทอง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400" dirty="0" err="1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น.พ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.ปรัชญา        พยัคฆ์เรือง               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400" dirty="0" err="1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ทพ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.วิโรจน์          สำราญอยู่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คุณรัตนะ</a:t>
            </a:r>
            <a:r>
              <a:rPr lang="th-TH" sz="1400" dirty="0" err="1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ศิริ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เรื่องวิทยานนท์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94843" y="1776589"/>
            <a:ext cx="2285208" cy="1887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หัวหน้างาน/ฝ่ายที่เกี่ยวข้อง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49747" y="2057333"/>
            <a:ext cx="2651724" cy="1164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endParaRPr lang="th-TH" sz="1200" b="1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ขอความช่วยเหลือจาก</a:t>
            </a:r>
            <a:r>
              <a:rPr lang="en-US" sz="12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RRT   </a:t>
            </a:r>
            <a:endParaRPr lang="th-TH" sz="1200" b="1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ทีมไกล่เกลี่ยและทีมจัดการข้อร้องเรียน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คุณพัชราว</a:t>
            </a:r>
            <a:r>
              <a:rPr lang="th-TH" sz="12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ไล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ควรเนตร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คุณ</a:t>
            </a:r>
            <a:r>
              <a:rPr lang="th-TH" sz="12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เสาวณีย์</a:t>
            </a:r>
            <a:r>
              <a:rPr lang="th-TH" sz="12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สาลีอรรถ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คุณสมถวิล     จำปาทอง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คุณศรีวิภา     วงศ์ศรีวิวัฒน์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2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31575" y="4212811"/>
            <a:ext cx="3025112" cy="33111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บันทึกใบ </a:t>
            </a:r>
            <a:r>
              <a:rPr lang="en-US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IR 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ส่ง ทีม</a:t>
            </a:r>
            <a:r>
              <a:rPr lang="en-US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RM 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ภายใน  1 วัน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แผนผังลําดับงาน: การตัดสินใจ 10"/>
          <p:cNvSpPr/>
          <p:nvPr/>
        </p:nvSpPr>
        <p:spPr>
          <a:xfrm>
            <a:off x="968248" y="4679021"/>
            <a:ext cx="2537451" cy="562540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</a:rPr>
              <a:t>การให้ข่าว</a:t>
            </a:r>
          </a:p>
          <a:p>
            <a:pPr algn="ctr"/>
            <a:r>
              <a:rPr lang="th-TH" sz="1400" dirty="0" smtClean="0">
                <a:solidFill>
                  <a:srgbClr val="3716FC"/>
                </a:solidFill>
              </a:rPr>
              <a:t>สื่อมวลชน</a:t>
            </a:r>
            <a:endParaRPr lang="th-TH" sz="1400" dirty="0">
              <a:solidFill>
                <a:srgbClr val="3716FC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73205" y="5371937"/>
            <a:ext cx="2575553" cy="4625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กำหนดบุคคลให้ข่าวกับสื่อมวลชน</a:t>
            </a:r>
          </a:p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(ผู้อำนวยการ)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31575" y="5976383"/>
            <a:ext cx="3025112" cy="4408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หน่วยงานที่รับผิดชอบค้นหาสาเหตุ </a:t>
            </a:r>
            <a:r>
              <a:rPr lang="en-US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RCA 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และนำเสนอแนวทางแก้ไขป้องกันภายใน 7 วัน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669266" y="3883742"/>
            <a:ext cx="2834601" cy="16312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pPr algn="ctr"/>
            <a:endParaRPr lang="th-TH" sz="14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14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1400" b="1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ส่งเข้าทีมไกล่เกลี่ยทีม </a:t>
            </a:r>
            <a:r>
              <a:rPr lang="en-US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400" b="1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นายแพทย์ประเสริฐ ตั้งจิตธรรม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คุณศรีวิภา          วงศ์ศรีวิวัฒน์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</a:t>
            </a:r>
            <a:r>
              <a:rPr lang="th-TH" sz="14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เสาวณีย์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สาลีอรรถ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คุณสมถวิล         จำปาทอง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4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น.พ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.ปรัชญา        พยัคฆ์เรือง               </a:t>
            </a:r>
          </a:p>
          <a:p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4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ทพ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.วิโรจน์          สำราญ</a:t>
            </a:r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อยู่</a:t>
            </a:r>
          </a:p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คุณ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รัตนะ</a:t>
            </a:r>
            <a:r>
              <a:rPr lang="th-TH" sz="1400" dirty="0" err="1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ศิริ</a:t>
            </a:r>
            <a:r>
              <a:rPr lang="th-TH" sz="1400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      เรื่องวิทยานนท์</a:t>
            </a:r>
          </a:p>
          <a:p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14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431524" y="5667429"/>
            <a:ext cx="3712476" cy="6418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spcCol="0" rtlCol="0" anchor="ctr"/>
          <a:lstStyle/>
          <a:p>
            <a:endParaRPr lang="th-TH" sz="12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ค้นหาข้อมูลจากหน่วยงานที่เกี่ยวข้องค้นหาสาเหตุและระงับเหตุภายใน 72 ชั่วโมง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ช่วยเหลือเยียวยาผู้เสียหายและครอบครัว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พิจารณาค่าชดเชย</a:t>
            </a:r>
          </a:p>
          <a:p>
            <a:endParaRPr lang="th-TH" sz="12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3574136" y="998983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5074913" y="1387785"/>
            <a:ext cx="5943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5400000">
            <a:off x="3529730" y="1722786"/>
            <a:ext cx="87806" cy="1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3530226" y="2006940"/>
            <a:ext cx="79863" cy="7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3563888" y="3221126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แผนผังลําดับงาน: การตัดสินใจ 22"/>
          <p:cNvSpPr/>
          <p:nvPr/>
        </p:nvSpPr>
        <p:spPr>
          <a:xfrm>
            <a:off x="1314493" y="3392131"/>
            <a:ext cx="4481643" cy="820680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230523" y="3476908"/>
            <a:ext cx="26709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RRT  </a:t>
            </a:r>
            <a:r>
              <a:rPr lang="th-TH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ดำเนินการตามความเหมาะสมแต่ละเหตุการณ์</a:t>
            </a:r>
          </a:p>
          <a:p>
            <a:pPr marL="758952" lvl="1" indent="-285750"/>
            <a:r>
              <a:rPr lang="en-US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- approach  </a:t>
            </a:r>
            <a:r>
              <a:rPr lang="th-TH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ผู้ป่วยและครอบครัว</a:t>
            </a:r>
          </a:p>
          <a:p>
            <a:pPr marL="758952" lvl="1" indent="-285750"/>
            <a:r>
              <a:rPr lang="en-US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ค้นหาข้อเท็จจริง</a:t>
            </a:r>
            <a:r>
              <a:rPr lang="en-US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1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ระงับเหตุเพื่อไม่ให้ลุกลาม</a:t>
            </a:r>
            <a:endParaRPr lang="en-US" sz="1100" dirty="0" smtClean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82" y="3575965"/>
            <a:ext cx="7116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ระงับได้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8625" y="3392131"/>
            <a:ext cx="9143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ระงับไม่ได้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6" name="ลูกศรเชื่อมต่อแบบตรง 75"/>
          <p:cNvCxnSpPr/>
          <p:nvPr/>
        </p:nvCxnSpPr>
        <p:spPr>
          <a:xfrm flipH="1">
            <a:off x="7077881" y="5514958"/>
            <a:ext cx="8686" cy="146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หักมุม 90"/>
          <p:cNvCxnSpPr>
            <a:stCxn id="15" idx="1"/>
            <a:endCxn id="10" idx="3"/>
          </p:cNvCxnSpPr>
          <p:nvPr/>
        </p:nvCxnSpPr>
        <p:spPr>
          <a:xfrm rot="10800000">
            <a:off x="3756688" y="4378371"/>
            <a:ext cx="1674837" cy="16100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10" idx="2"/>
            <a:endCxn id="11" idx="0"/>
          </p:cNvCxnSpPr>
          <p:nvPr/>
        </p:nvCxnSpPr>
        <p:spPr>
          <a:xfrm flipH="1">
            <a:off x="2236974" y="4543926"/>
            <a:ext cx="7157" cy="135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ลูกศรเชื่อมต่อแบบตรง 102"/>
          <p:cNvCxnSpPr/>
          <p:nvPr/>
        </p:nvCxnSpPr>
        <p:spPr>
          <a:xfrm flipH="1">
            <a:off x="2230524" y="5832047"/>
            <a:ext cx="7157" cy="135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14201" y="4855598"/>
            <a:ext cx="91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ให้ข่าว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77554" y="4857675"/>
            <a:ext cx="80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ไม่ให้ข่าว</a:t>
            </a:r>
            <a:endParaRPr lang="th-TH" sz="1400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7" name="ตัวเชื่อมต่อหักมุม 116"/>
          <p:cNvCxnSpPr>
            <a:stCxn id="108" idx="1"/>
            <a:endCxn id="12" idx="1"/>
          </p:cNvCxnSpPr>
          <p:nvPr/>
        </p:nvCxnSpPr>
        <p:spPr>
          <a:xfrm rot="10800000" flipH="1" flipV="1">
            <a:off x="414201" y="5009487"/>
            <a:ext cx="559004" cy="593714"/>
          </a:xfrm>
          <a:prstGeom prst="bentConnector3">
            <a:avLst>
              <a:gd name="adj1" fmla="val -4089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หักมุม 128"/>
          <p:cNvCxnSpPr>
            <a:stCxn id="109" idx="3"/>
            <a:endCxn id="13" idx="3"/>
          </p:cNvCxnSpPr>
          <p:nvPr/>
        </p:nvCxnSpPr>
        <p:spPr>
          <a:xfrm flipH="1">
            <a:off x="3756687" y="5011564"/>
            <a:ext cx="523932" cy="1185265"/>
          </a:xfrm>
          <a:prstGeom prst="bentConnector3">
            <a:avLst>
              <a:gd name="adj1" fmla="val -436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ตัวเชื่อมต่อหักมุม 134"/>
          <p:cNvCxnSpPr>
            <a:stCxn id="25" idx="1"/>
            <a:endCxn id="10" idx="1"/>
          </p:cNvCxnSpPr>
          <p:nvPr/>
        </p:nvCxnSpPr>
        <p:spPr>
          <a:xfrm rot="10800000" flipH="1" flipV="1">
            <a:off x="274381" y="3729854"/>
            <a:ext cx="457193" cy="648516"/>
          </a:xfrm>
          <a:prstGeom prst="bentConnector3">
            <a:avLst>
              <a:gd name="adj1" fmla="val -5000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>
          <a:xfrm>
            <a:off x="6732240" y="3725182"/>
            <a:ext cx="0" cy="135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30081" y="2545159"/>
            <a:ext cx="320759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คณะกรรมการ </a:t>
            </a:r>
            <a:r>
              <a:rPr lang="en-US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2P Safety </a:t>
            </a:r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ระดับจังหวัด</a:t>
            </a:r>
            <a:endParaRPr lang="th-TH" sz="1400" b="1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74081" y="6505599"/>
            <a:ext cx="320759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คณะกรรมการ </a:t>
            </a:r>
            <a:r>
              <a:rPr lang="en-US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2P Safety </a:t>
            </a:r>
            <a:r>
              <a:rPr lang="th-TH" sz="1400" b="1" dirty="0" smtClean="0">
                <a:solidFill>
                  <a:srgbClr val="3716FC"/>
                </a:solidFill>
                <a:latin typeface="TH SarabunPSK" pitchFamily="34" charset="-34"/>
                <a:cs typeface="TH SarabunPSK" pitchFamily="34" charset="-34"/>
              </a:rPr>
              <a:t>ระดับจังหวัด</a:t>
            </a:r>
            <a:endParaRPr lang="th-TH" sz="1400" b="1" dirty="0">
              <a:solidFill>
                <a:srgbClr val="3716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ลูกศรลง 43"/>
          <p:cNvSpPr/>
          <p:nvPr/>
        </p:nvSpPr>
        <p:spPr>
          <a:xfrm>
            <a:off x="7104853" y="6318242"/>
            <a:ext cx="58056" cy="135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ลูกศรลง 44"/>
          <p:cNvSpPr/>
          <p:nvPr/>
        </p:nvSpPr>
        <p:spPr>
          <a:xfrm>
            <a:off x="7077879" y="2259201"/>
            <a:ext cx="58056" cy="233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ลูกศรเชื่อมต่อแบบตรง 17"/>
          <p:cNvCxnSpPr>
            <a:stCxn id="23" idx="3"/>
          </p:cNvCxnSpPr>
          <p:nvPr/>
        </p:nvCxnSpPr>
        <p:spPr>
          <a:xfrm flipV="1">
            <a:off x="5796136" y="3575967"/>
            <a:ext cx="412489" cy="226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23" idx="1"/>
          </p:cNvCxnSpPr>
          <p:nvPr/>
        </p:nvCxnSpPr>
        <p:spPr>
          <a:xfrm flipH="1" flipV="1">
            <a:off x="986007" y="3748897"/>
            <a:ext cx="328486" cy="53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1988840"/>
            <a:ext cx="8352928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3716FC"/>
                </a:solidFill>
              </a:rPr>
              <a:t>ศูนย์รับเรื่องราวร้องเรียน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32371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:\ภาพศูนย์รับส่งเรื่องร้องเรียน\S__59719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6242"/>
            <a:ext cx="3960440" cy="293616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3" name="รูปภาพ 2" descr="H:\ภาพศูนย์รับส่งเรื่องร้องเรียน\S__59719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3"/>
            <a:ext cx="3672408" cy="267867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4" name="รูปภาพ 3" descr="H:\ภาพศูนย์รับส่งเรื่องร้องเรียน\S__59719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2305"/>
            <a:ext cx="4032448" cy="26890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7456" y="769059"/>
            <a:ext cx="1872208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3716FC"/>
                </a:solidFill>
              </a:rPr>
              <a:t>ป้ายบอกทาง</a:t>
            </a:r>
            <a:endParaRPr lang="th-TH" sz="3200" dirty="0">
              <a:solidFill>
                <a:srgbClr val="3716FC"/>
              </a:solidFill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2411760" y="991913"/>
            <a:ext cx="432048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3275856" y="335699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4139952" y="5013177"/>
            <a:ext cx="288032" cy="24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8676456" y="5013177"/>
            <a:ext cx="288032" cy="24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:\ภาพศูนย์รับส่งเรื่องร้องเรียน\S__59719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88832" cy="55446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ลูกศรลง 2"/>
          <p:cNvSpPr/>
          <p:nvPr/>
        </p:nvSpPr>
        <p:spPr>
          <a:xfrm>
            <a:off x="4283968" y="11663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ลง 3"/>
          <p:cNvSpPr/>
          <p:nvPr/>
        </p:nvSpPr>
        <p:spPr>
          <a:xfrm>
            <a:off x="4385286" y="638132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:\ภาพศูนย์รับส่งเรื่องร้องเรียน\S__59719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16424" cy="25922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3" name="รูปภาพ 2" descr="H:\ภาพศูนย์รับส่งเรื่องร้องเรียน\S__59719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4664"/>
            <a:ext cx="3960439" cy="27363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รูปภาพ 3" descr="H:\ภาพศูนย์รับส่งเรื่องร้องเรียน\S__59719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1" y="3284983"/>
            <a:ext cx="3850027" cy="316835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รูปภาพ 4" descr="H:\ภาพศูนย์รับส่งเรื่องร้องเรียน\S__59719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1"/>
            <a:ext cx="3960439" cy="30243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4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</TotalTime>
  <Words>1033</Words>
  <Application>Microsoft Office PowerPoint</Application>
  <PresentationFormat>นำเสนอทางหน้าจอ (4:3)</PresentationFormat>
  <Paragraphs>190</Paragraphs>
  <Slides>18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Executive</vt:lpstr>
      <vt:lpstr>ตัวชี้วัดที่ 15</vt:lpstr>
      <vt:lpstr>งานนำเสนอ PowerPoint</vt:lpstr>
      <vt:lpstr>งานนำเสนอ PowerPoint</vt:lpstr>
      <vt:lpstr>งานนำเสนอ PowerPoint</vt:lpstr>
      <vt:lpstr>แนวทางการจัดการและรายงานอุบัติการณ์รุนแรงที่เสี่ยงต่อการร้องเรียน/Sentinel Events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ตัวชี้วัดที่ 15</dc:title>
  <dc:creator>User</dc:creator>
  <cp:lastModifiedBy>SSJ</cp:lastModifiedBy>
  <cp:revision>43</cp:revision>
  <dcterms:created xsi:type="dcterms:W3CDTF">2018-06-06T03:11:56Z</dcterms:created>
  <dcterms:modified xsi:type="dcterms:W3CDTF">2018-07-16T07:16:52Z</dcterms:modified>
</cp:coreProperties>
</file>