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8"/>
  </p:handoutMasterIdLst>
  <p:sldIdLst>
    <p:sldId id="256" r:id="rId2"/>
    <p:sldId id="257" r:id="rId3"/>
    <p:sldId id="260" r:id="rId4"/>
    <p:sldId id="259" r:id="rId5"/>
    <p:sldId id="282" r:id="rId6"/>
    <p:sldId id="261" r:id="rId7"/>
    <p:sldId id="262" r:id="rId8"/>
    <p:sldId id="269" r:id="rId9"/>
    <p:sldId id="277" r:id="rId10"/>
    <p:sldId id="278" r:id="rId11"/>
    <p:sldId id="279" r:id="rId12"/>
    <p:sldId id="281" r:id="rId13"/>
    <p:sldId id="280" r:id="rId14"/>
    <p:sldId id="275" r:id="rId15"/>
    <p:sldId id="268" r:id="rId16"/>
    <p:sldId id="270" r:id="rId17"/>
  </p:sldIdLst>
  <p:sldSz cx="9144000" cy="6858000" type="screen4x3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62" autoAdjust="0"/>
  </p:normalViewPr>
  <p:slideViewPr>
    <p:cSldViewPr>
      <p:cViewPr>
        <p:scale>
          <a:sx n="79" d="100"/>
          <a:sy n="79" d="100"/>
        </p:scale>
        <p:origin x="-110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DCA98E-BC25-4D5E-8B08-5DF798C3C5CF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h-TH"/>
        </a:p>
      </dgm:t>
    </dgm:pt>
    <dgm:pt modelId="{F8BD006A-3DF6-4F43-97D4-93B2ABD220E6}">
      <dgm:prSet phldrT="[ข้อความ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ไม่รุนแรง/ปานกลาง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BD45C2-D882-450E-B4D2-796E0E329A01}" type="parTrans" cxnId="{1DA8DAAC-AE8D-4627-A10F-398FECAE33E0}">
      <dgm:prSet/>
      <dgm:spPr/>
      <dgm:t>
        <a:bodyPr/>
        <a:lstStyle/>
        <a:p>
          <a:endParaRPr lang="th-TH" sz="2000"/>
        </a:p>
      </dgm:t>
    </dgm:pt>
    <dgm:pt modelId="{EF9907F3-8529-4B05-8FDF-C57B94319FCD}" type="sibTrans" cxnId="{1DA8DAAC-AE8D-4627-A10F-398FECAE33E0}">
      <dgm:prSet/>
      <dgm:spPr/>
      <dgm:t>
        <a:bodyPr/>
        <a:lstStyle/>
        <a:p>
          <a:endParaRPr lang="th-TH" sz="2000"/>
        </a:p>
      </dgm:t>
    </dgm:pt>
    <dgm:pt modelId="{3839AFFB-3DD0-4F38-B7E5-D71C3205FB84}">
      <dgm:prSet phldrT="[ข้อความ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th-TH" sz="2000" dirty="0" smtClean="0"/>
            <a:t>แก้ไข/ระงับเหตุการณ์เบื้องต้น</a:t>
          </a:r>
          <a:endParaRPr lang="th-TH" sz="2000" dirty="0"/>
        </a:p>
      </dgm:t>
    </dgm:pt>
    <dgm:pt modelId="{227CC6CB-B631-4CF4-A63B-52F7A6AF4CDD}" type="parTrans" cxnId="{BB0B0373-FDAD-424B-BC35-548AD731C301}">
      <dgm:prSet/>
      <dgm:spPr>
        <a:solidFill>
          <a:srgbClr val="FF0000"/>
        </a:solidFill>
      </dgm:spPr>
      <dgm:t>
        <a:bodyPr/>
        <a:lstStyle/>
        <a:p>
          <a:endParaRPr lang="th-TH" sz="2000"/>
        </a:p>
      </dgm:t>
    </dgm:pt>
    <dgm:pt modelId="{2E4BDB01-278C-4E15-9EBF-58692F6D6CE2}" type="sibTrans" cxnId="{BB0B0373-FDAD-424B-BC35-548AD731C301}">
      <dgm:prSet/>
      <dgm:spPr>
        <a:solidFill>
          <a:srgbClr val="FF0000"/>
        </a:solidFill>
      </dgm:spPr>
      <dgm:t>
        <a:bodyPr/>
        <a:lstStyle/>
        <a:p>
          <a:endParaRPr lang="th-TH" sz="2000"/>
        </a:p>
      </dgm:t>
    </dgm:pt>
    <dgm:pt modelId="{97F9D099-E8EE-428E-9099-F0ABF20F5F81}">
      <dgm:prSet phldrT="[ข้อความ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th-TH" sz="2000" dirty="0" smtClean="0"/>
            <a:t>รายงานหัวหน้าเวร/หัวหน้างาน</a:t>
          </a:r>
          <a:endParaRPr lang="th-TH" sz="2000" dirty="0"/>
        </a:p>
      </dgm:t>
    </dgm:pt>
    <dgm:pt modelId="{100416A4-543D-4B9D-82E0-8B09FC73EA29}" type="parTrans" cxnId="{922800D3-BDF3-49E9-B114-88FDE40C7FB1}">
      <dgm:prSet/>
      <dgm:spPr/>
      <dgm:t>
        <a:bodyPr/>
        <a:lstStyle/>
        <a:p>
          <a:endParaRPr lang="th-TH" sz="2000"/>
        </a:p>
      </dgm:t>
    </dgm:pt>
    <dgm:pt modelId="{01A2745D-D4B0-40AF-9B35-B49B086978AA}" type="sibTrans" cxnId="{922800D3-BDF3-49E9-B114-88FDE40C7FB1}">
      <dgm:prSet/>
      <dgm:spPr/>
      <dgm:t>
        <a:bodyPr/>
        <a:lstStyle/>
        <a:p>
          <a:endParaRPr lang="th-TH" sz="2000"/>
        </a:p>
      </dgm:t>
    </dgm:pt>
    <dgm:pt modelId="{CD1C6210-71A8-44AA-8B54-574C50ADAF93}">
      <dgm:prSet phldrT="[ข้อความ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h-TH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รุนแรงมาก</a:t>
          </a:r>
          <a:endParaRPr lang="th-TH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0DC91C-5950-48BE-8AF6-97BCEB644B02}" type="parTrans" cxnId="{B80EA6F6-EA59-49B2-BAFD-49F8EBCDE103}">
      <dgm:prSet/>
      <dgm:spPr/>
      <dgm:t>
        <a:bodyPr/>
        <a:lstStyle/>
        <a:p>
          <a:endParaRPr lang="th-TH" sz="2000"/>
        </a:p>
      </dgm:t>
    </dgm:pt>
    <dgm:pt modelId="{86CE6AD6-829F-4AC6-A29F-E191D625DD66}" type="sibTrans" cxnId="{B80EA6F6-EA59-49B2-BAFD-49F8EBCDE103}">
      <dgm:prSet/>
      <dgm:spPr/>
      <dgm:t>
        <a:bodyPr/>
        <a:lstStyle/>
        <a:p>
          <a:endParaRPr lang="th-TH" sz="2000"/>
        </a:p>
      </dgm:t>
    </dgm:pt>
    <dgm:pt modelId="{EE009122-640F-44A8-B2FA-C66C246924F2}">
      <dgm:prSet phldrT="[ข้อความ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th-TH" sz="2000" dirty="0" smtClean="0"/>
            <a:t>แก้ไข/ระงับเหตุการณ์เบื้องต้น</a:t>
          </a:r>
          <a:endParaRPr lang="th-TH" sz="2000" dirty="0"/>
        </a:p>
      </dgm:t>
    </dgm:pt>
    <dgm:pt modelId="{7DE02C9E-FD1E-45FD-9E24-BDE5A9CA01EB}" type="parTrans" cxnId="{E210439F-426D-4BB5-9DC1-78077751C06F}">
      <dgm:prSet/>
      <dgm:spPr>
        <a:solidFill>
          <a:srgbClr val="FF0000"/>
        </a:solidFill>
      </dgm:spPr>
      <dgm:t>
        <a:bodyPr/>
        <a:lstStyle/>
        <a:p>
          <a:endParaRPr lang="th-TH" sz="2000"/>
        </a:p>
      </dgm:t>
    </dgm:pt>
    <dgm:pt modelId="{8C733C6C-4401-42E4-8F15-91588307893A}" type="sibTrans" cxnId="{E210439F-426D-4BB5-9DC1-78077751C06F}">
      <dgm:prSet/>
      <dgm:spPr>
        <a:solidFill>
          <a:srgbClr val="FF0000"/>
        </a:solidFill>
      </dgm:spPr>
      <dgm:t>
        <a:bodyPr/>
        <a:lstStyle/>
        <a:p>
          <a:endParaRPr lang="th-TH" sz="2000"/>
        </a:p>
      </dgm:t>
    </dgm:pt>
    <dgm:pt modelId="{9765D898-F89A-48E5-A319-8248742C28E4}">
      <dgm:prSet phldrT="[ข้อความ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>
        <a:ln>
          <a:noFill/>
        </a:ln>
      </dgm:spPr>
      <dgm:t>
        <a:bodyPr/>
        <a:lstStyle/>
        <a:p>
          <a:r>
            <a:rPr lang="th-TH" sz="2000" dirty="0" smtClean="0"/>
            <a:t>รายงานหัวหน้าเวร/หัวหน้างาน/ผู้อำนวยการ</a:t>
          </a:r>
          <a:endParaRPr lang="th-TH" sz="2000" dirty="0"/>
        </a:p>
      </dgm:t>
    </dgm:pt>
    <dgm:pt modelId="{CEFC3B2E-B302-45C8-8A81-3B268949CED7}" type="parTrans" cxnId="{407B3DAB-BA8A-4FEA-A98D-7A6B42987FE3}">
      <dgm:prSet/>
      <dgm:spPr/>
      <dgm:t>
        <a:bodyPr/>
        <a:lstStyle/>
        <a:p>
          <a:endParaRPr lang="th-TH" sz="2000"/>
        </a:p>
      </dgm:t>
    </dgm:pt>
    <dgm:pt modelId="{8C205F88-35A5-46BC-9C9E-2F9434CF0DD3}" type="sibTrans" cxnId="{407B3DAB-BA8A-4FEA-A98D-7A6B42987FE3}">
      <dgm:prSet/>
      <dgm:spPr/>
      <dgm:t>
        <a:bodyPr/>
        <a:lstStyle/>
        <a:p>
          <a:endParaRPr lang="th-TH" sz="2000"/>
        </a:p>
      </dgm:t>
    </dgm:pt>
    <dgm:pt modelId="{06E0E0F0-8C47-4C5B-B94D-DF02AE0D6E48}" type="pres">
      <dgm:prSet presAssocID="{54DCA98E-BC25-4D5E-8B08-5DF798C3C5C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0013388C-1A21-4F9A-955E-6F757266C8EC}" type="pres">
      <dgm:prSet presAssocID="{F8BD006A-3DF6-4F43-97D4-93B2ABD220E6}" presName="vertFlow" presStyleCnt="0"/>
      <dgm:spPr/>
    </dgm:pt>
    <dgm:pt modelId="{DB96EA24-F800-44AC-A5EB-EEA6FF88CA65}" type="pres">
      <dgm:prSet presAssocID="{F8BD006A-3DF6-4F43-97D4-93B2ABD220E6}" presName="header" presStyleLbl="node1" presStyleIdx="0" presStyleCnt="2" custScaleY="55998"/>
      <dgm:spPr/>
      <dgm:t>
        <a:bodyPr/>
        <a:lstStyle/>
        <a:p>
          <a:endParaRPr lang="th-TH"/>
        </a:p>
      </dgm:t>
    </dgm:pt>
    <dgm:pt modelId="{A770F9A3-E475-4590-8478-35983FFA1189}" type="pres">
      <dgm:prSet presAssocID="{227CC6CB-B631-4CF4-A63B-52F7A6AF4CDD}" presName="parTrans" presStyleLbl="sibTrans2D1" presStyleIdx="0" presStyleCnt="4"/>
      <dgm:spPr/>
      <dgm:t>
        <a:bodyPr/>
        <a:lstStyle/>
        <a:p>
          <a:endParaRPr lang="th-TH"/>
        </a:p>
      </dgm:t>
    </dgm:pt>
    <dgm:pt modelId="{37A5D52C-5EB5-4F05-8A97-4BA44E8CCA89}" type="pres">
      <dgm:prSet presAssocID="{3839AFFB-3DD0-4F38-B7E5-D71C3205FB84}" presName="child" presStyleLbl="alignAccFollowNode1" presStyleIdx="0" presStyleCnt="4" custScaleY="54142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2AA40C5-C912-4ED8-9602-15709034DD71}" type="pres">
      <dgm:prSet presAssocID="{2E4BDB01-278C-4E15-9EBF-58692F6D6CE2}" presName="sibTrans" presStyleLbl="sibTrans2D1" presStyleIdx="1" presStyleCnt="4"/>
      <dgm:spPr/>
      <dgm:t>
        <a:bodyPr/>
        <a:lstStyle/>
        <a:p>
          <a:endParaRPr lang="th-TH"/>
        </a:p>
      </dgm:t>
    </dgm:pt>
    <dgm:pt modelId="{E0D058D8-1694-489A-9C4D-D5207A0B9B22}" type="pres">
      <dgm:prSet presAssocID="{97F9D099-E8EE-428E-9099-F0ABF20F5F81}" presName="child" presStyleLbl="alignAccFollowNode1" presStyleIdx="1" presStyleCnt="4" custScaleY="5425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1BA580D-CD6A-410E-A530-C92548E181B1}" type="pres">
      <dgm:prSet presAssocID="{F8BD006A-3DF6-4F43-97D4-93B2ABD220E6}" presName="hSp" presStyleCnt="0"/>
      <dgm:spPr/>
    </dgm:pt>
    <dgm:pt modelId="{8347C75B-4A1D-49F0-9A04-24D9DDE77E07}" type="pres">
      <dgm:prSet presAssocID="{CD1C6210-71A8-44AA-8B54-574C50ADAF93}" presName="vertFlow" presStyleCnt="0"/>
      <dgm:spPr/>
    </dgm:pt>
    <dgm:pt modelId="{BACB7BB2-5F2A-4705-AC9A-06B55363F64C}" type="pres">
      <dgm:prSet presAssocID="{CD1C6210-71A8-44AA-8B54-574C50ADAF93}" presName="header" presStyleLbl="node1" presStyleIdx="1" presStyleCnt="2" custScaleY="55998"/>
      <dgm:spPr/>
      <dgm:t>
        <a:bodyPr/>
        <a:lstStyle/>
        <a:p>
          <a:endParaRPr lang="th-TH"/>
        </a:p>
      </dgm:t>
    </dgm:pt>
    <dgm:pt modelId="{C99B726E-DEC3-45B3-87A9-5E68A6C2A407}" type="pres">
      <dgm:prSet presAssocID="{7DE02C9E-FD1E-45FD-9E24-BDE5A9CA01EB}" presName="parTrans" presStyleLbl="sibTrans2D1" presStyleIdx="2" presStyleCnt="4"/>
      <dgm:spPr/>
      <dgm:t>
        <a:bodyPr/>
        <a:lstStyle/>
        <a:p>
          <a:endParaRPr lang="th-TH"/>
        </a:p>
      </dgm:t>
    </dgm:pt>
    <dgm:pt modelId="{6D2DF455-69E1-4A5C-A115-BAD5AA614C81}" type="pres">
      <dgm:prSet presAssocID="{EE009122-640F-44A8-B2FA-C66C246924F2}" presName="child" presStyleLbl="alignAccFollowNode1" presStyleIdx="2" presStyleCnt="4" custScaleY="5425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983221E-871D-4B88-B548-E5B26CBA6D0A}" type="pres">
      <dgm:prSet presAssocID="{8C733C6C-4401-42E4-8F15-91588307893A}" presName="sibTrans" presStyleLbl="sibTrans2D1" presStyleIdx="3" presStyleCnt="4"/>
      <dgm:spPr/>
      <dgm:t>
        <a:bodyPr/>
        <a:lstStyle/>
        <a:p>
          <a:endParaRPr lang="th-TH"/>
        </a:p>
      </dgm:t>
    </dgm:pt>
    <dgm:pt modelId="{07D04A8F-6862-4E91-A5A8-3D8C86FD40CF}" type="pres">
      <dgm:prSet presAssocID="{9765D898-F89A-48E5-A319-8248742C28E4}" presName="child" presStyleLbl="alignAccFollowNode1" presStyleIdx="3" presStyleCnt="4" custScaleY="54259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E210439F-426D-4BB5-9DC1-78077751C06F}" srcId="{CD1C6210-71A8-44AA-8B54-574C50ADAF93}" destId="{EE009122-640F-44A8-B2FA-C66C246924F2}" srcOrd="0" destOrd="0" parTransId="{7DE02C9E-FD1E-45FD-9E24-BDE5A9CA01EB}" sibTransId="{8C733C6C-4401-42E4-8F15-91588307893A}"/>
    <dgm:cxn modelId="{021A6EB0-3CC0-4394-AFE6-7CBA054726F7}" type="presOf" srcId="{3839AFFB-3DD0-4F38-B7E5-D71C3205FB84}" destId="{37A5D52C-5EB5-4F05-8A97-4BA44E8CCA89}" srcOrd="0" destOrd="0" presId="urn:microsoft.com/office/officeart/2005/8/layout/lProcess1"/>
    <dgm:cxn modelId="{B80EA6F6-EA59-49B2-BAFD-49F8EBCDE103}" srcId="{54DCA98E-BC25-4D5E-8B08-5DF798C3C5CF}" destId="{CD1C6210-71A8-44AA-8B54-574C50ADAF93}" srcOrd="1" destOrd="0" parTransId="{310DC91C-5950-48BE-8AF6-97BCEB644B02}" sibTransId="{86CE6AD6-829F-4AC6-A29F-E191D625DD66}"/>
    <dgm:cxn modelId="{1DA8DAAC-AE8D-4627-A10F-398FECAE33E0}" srcId="{54DCA98E-BC25-4D5E-8B08-5DF798C3C5CF}" destId="{F8BD006A-3DF6-4F43-97D4-93B2ABD220E6}" srcOrd="0" destOrd="0" parTransId="{ECBD45C2-D882-450E-B4D2-796E0E329A01}" sibTransId="{EF9907F3-8529-4B05-8FDF-C57B94319FCD}"/>
    <dgm:cxn modelId="{33DEAB01-2B20-4917-AC01-E5B2C9C87928}" type="presOf" srcId="{2E4BDB01-278C-4E15-9EBF-58692F6D6CE2}" destId="{52AA40C5-C912-4ED8-9602-15709034DD71}" srcOrd="0" destOrd="0" presId="urn:microsoft.com/office/officeart/2005/8/layout/lProcess1"/>
    <dgm:cxn modelId="{2F2AA8D3-3F34-4694-90DD-18A4F90ACD30}" type="presOf" srcId="{7DE02C9E-FD1E-45FD-9E24-BDE5A9CA01EB}" destId="{C99B726E-DEC3-45B3-87A9-5E68A6C2A407}" srcOrd="0" destOrd="0" presId="urn:microsoft.com/office/officeart/2005/8/layout/lProcess1"/>
    <dgm:cxn modelId="{ABD55638-09F2-42AE-9DD6-08C10C68772C}" type="presOf" srcId="{97F9D099-E8EE-428E-9099-F0ABF20F5F81}" destId="{E0D058D8-1694-489A-9C4D-D5207A0B9B22}" srcOrd="0" destOrd="0" presId="urn:microsoft.com/office/officeart/2005/8/layout/lProcess1"/>
    <dgm:cxn modelId="{3F778E70-8EEA-477A-BEFF-9E65532F8D47}" type="presOf" srcId="{8C733C6C-4401-42E4-8F15-91588307893A}" destId="{3983221E-871D-4B88-B548-E5B26CBA6D0A}" srcOrd="0" destOrd="0" presId="urn:microsoft.com/office/officeart/2005/8/layout/lProcess1"/>
    <dgm:cxn modelId="{021545AB-58D9-4C52-8892-141B7BF77B0F}" type="presOf" srcId="{F8BD006A-3DF6-4F43-97D4-93B2ABD220E6}" destId="{DB96EA24-F800-44AC-A5EB-EEA6FF88CA65}" srcOrd="0" destOrd="0" presId="urn:microsoft.com/office/officeart/2005/8/layout/lProcess1"/>
    <dgm:cxn modelId="{A4E4EC4A-541A-41FA-8067-B107ECB9E6BA}" type="presOf" srcId="{EE009122-640F-44A8-B2FA-C66C246924F2}" destId="{6D2DF455-69E1-4A5C-A115-BAD5AA614C81}" srcOrd="0" destOrd="0" presId="urn:microsoft.com/office/officeart/2005/8/layout/lProcess1"/>
    <dgm:cxn modelId="{922800D3-BDF3-49E9-B114-88FDE40C7FB1}" srcId="{F8BD006A-3DF6-4F43-97D4-93B2ABD220E6}" destId="{97F9D099-E8EE-428E-9099-F0ABF20F5F81}" srcOrd="1" destOrd="0" parTransId="{100416A4-543D-4B9D-82E0-8B09FC73EA29}" sibTransId="{01A2745D-D4B0-40AF-9B35-B49B086978AA}"/>
    <dgm:cxn modelId="{407B3DAB-BA8A-4FEA-A98D-7A6B42987FE3}" srcId="{CD1C6210-71A8-44AA-8B54-574C50ADAF93}" destId="{9765D898-F89A-48E5-A319-8248742C28E4}" srcOrd="1" destOrd="0" parTransId="{CEFC3B2E-B302-45C8-8A81-3B268949CED7}" sibTransId="{8C205F88-35A5-46BC-9C9E-2F9434CF0DD3}"/>
    <dgm:cxn modelId="{ABBD4051-367B-46DE-B27A-0F149E651E84}" type="presOf" srcId="{CD1C6210-71A8-44AA-8B54-574C50ADAF93}" destId="{BACB7BB2-5F2A-4705-AC9A-06B55363F64C}" srcOrd="0" destOrd="0" presId="urn:microsoft.com/office/officeart/2005/8/layout/lProcess1"/>
    <dgm:cxn modelId="{E220E3BC-01BF-444E-84BA-2089E36033A7}" type="presOf" srcId="{54DCA98E-BC25-4D5E-8B08-5DF798C3C5CF}" destId="{06E0E0F0-8C47-4C5B-B94D-DF02AE0D6E48}" srcOrd="0" destOrd="0" presId="urn:microsoft.com/office/officeart/2005/8/layout/lProcess1"/>
    <dgm:cxn modelId="{BB0B0373-FDAD-424B-BC35-548AD731C301}" srcId="{F8BD006A-3DF6-4F43-97D4-93B2ABD220E6}" destId="{3839AFFB-3DD0-4F38-B7E5-D71C3205FB84}" srcOrd="0" destOrd="0" parTransId="{227CC6CB-B631-4CF4-A63B-52F7A6AF4CDD}" sibTransId="{2E4BDB01-278C-4E15-9EBF-58692F6D6CE2}"/>
    <dgm:cxn modelId="{240C515F-B8A1-461D-8F13-DF1CA3CC1FDD}" type="presOf" srcId="{9765D898-F89A-48E5-A319-8248742C28E4}" destId="{07D04A8F-6862-4E91-A5A8-3D8C86FD40CF}" srcOrd="0" destOrd="0" presId="urn:microsoft.com/office/officeart/2005/8/layout/lProcess1"/>
    <dgm:cxn modelId="{7A944630-4F5D-4F9B-A3AE-F8793C17B484}" type="presOf" srcId="{227CC6CB-B631-4CF4-A63B-52F7A6AF4CDD}" destId="{A770F9A3-E475-4590-8478-35983FFA1189}" srcOrd="0" destOrd="0" presId="urn:microsoft.com/office/officeart/2005/8/layout/lProcess1"/>
    <dgm:cxn modelId="{D0059CC1-3B98-4EB1-860E-BA42623668EC}" type="presParOf" srcId="{06E0E0F0-8C47-4C5B-B94D-DF02AE0D6E48}" destId="{0013388C-1A21-4F9A-955E-6F757266C8EC}" srcOrd="0" destOrd="0" presId="urn:microsoft.com/office/officeart/2005/8/layout/lProcess1"/>
    <dgm:cxn modelId="{9B9242A8-63C7-4DAD-90C0-DED4E43B4453}" type="presParOf" srcId="{0013388C-1A21-4F9A-955E-6F757266C8EC}" destId="{DB96EA24-F800-44AC-A5EB-EEA6FF88CA65}" srcOrd="0" destOrd="0" presId="urn:microsoft.com/office/officeart/2005/8/layout/lProcess1"/>
    <dgm:cxn modelId="{8451458D-AC32-412D-982F-6E81FBFFB82A}" type="presParOf" srcId="{0013388C-1A21-4F9A-955E-6F757266C8EC}" destId="{A770F9A3-E475-4590-8478-35983FFA1189}" srcOrd="1" destOrd="0" presId="urn:microsoft.com/office/officeart/2005/8/layout/lProcess1"/>
    <dgm:cxn modelId="{6DEA69DE-5E35-4A7E-9871-FE71B61C50C3}" type="presParOf" srcId="{0013388C-1A21-4F9A-955E-6F757266C8EC}" destId="{37A5D52C-5EB5-4F05-8A97-4BA44E8CCA89}" srcOrd="2" destOrd="0" presId="urn:microsoft.com/office/officeart/2005/8/layout/lProcess1"/>
    <dgm:cxn modelId="{C968C856-AB13-4FF3-942B-C4FE762F77B6}" type="presParOf" srcId="{0013388C-1A21-4F9A-955E-6F757266C8EC}" destId="{52AA40C5-C912-4ED8-9602-15709034DD71}" srcOrd="3" destOrd="0" presId="urn:microsoft.com/office/officeart/2005/8/layout/lProcess1"/>
    <dgm:cxn modelId="{04823522-2C35-4842-A2B3-89C388962E72}" type="presParOf" srcId="{0013388C-1A21-4F9A-955E-6F757266C8EC}" destId="{E0D058D8-1694-489A-9C4D-D5207A0B9B22}" srcOrd="4" destOrd="0" presId="urn:microsoft.com/office/officeart/2005/8/layout/lProcess1"/>
    <dgm:cxn modelId="{4DA7B201-3261-4BD9-B0C8-79CBA011F987}" type="presParOf" srcId="{06E0E0F0-8C47-4C5B-B94D-DF02AE0D6E48}" destId="{81BA580D-CD6A-410E-A530-C92548E181B1}" srcOrd="1" destOrd="0" presId="urn:microsoft.com/office/officeart/2005/8/layout/lProcess1"/>
    <dgm:cxn modelId="{9A4F9A4F-BEA4-4652-A83F-2EE411231AFC}" type="presParOf" srcId="{06E0E0F0-8C47-4C5B-B94D-DF02AE0D6E48}" destId="{8347C75B-4A1D-49F0-9A04-24D9DDE77E07}" srcOrd="2" destOrd="0" presId="urn:microsoft.com/office/officeart/2005/8/layout/lProcess1"/>
    <dgm:cxn modelId="{3EAC10AD-C55E-4EDF-8B37-B69FF117DA5F}" type="presParOf" srcId="{8347C75B-4A1D-49F0-9A04-24D9DDE77E07}" destId="{BACB7BB2-5F2A-4705-AC9A-06B55363F64C}" srcOrd="0" destOrd="0" presId="urn:microsoft.com/office/officeart/2005/8/layout/lProcess1"/>
    <dgm:cxn modelId="{E9EEDC3C-18CC-4D22-AAC3-AF826AECEA02}" type="presParOf" srcId="{8347C75B-4A1D-49F0-9A04-24D9DDE77E07}" destId="{C99B726E-DEC3-45B3-87A9-5E68A6C2A407}" srcOrd="1" destOrd="0" presId="urn:microsoft.com/office/officeart/2005/8/layout/lProcess1"/>
    <dgm:cxn modelId="{A71342A9-0C9D-4F72-B690-D38C1C431F3C}" type="presParOf" srcId="{8347C75B-4A1D-49F0-9A04-24D9DDE77E07}" destId="{6D2DF455-69E1-4A5C-A115-BAD5AA614C81}" srcOrd="2" destOrd="0" presId="urn:microsoft.com/office/officeart/2005/8/layout/lProcess1"/>
    <dgm:cxn modelId="{16B09725-09DB-4EEE-93E9-5C543152AA29}" type="presParOf" srcId="{8347C75B-4A1D-49F0-9A04-24D9DDE77E07}" destId="{3983221E-871D-4B88-B548-E5B26CBA6D0A}" srcOrd="3" destOrd="0" presId="urn:microsoft.com/office/officeart/2005/8/layout/lProcess1"/>
    <dgm:cxn modelId="{D3CA4B36-80D2-47B4-B477-C7E70B4E5F0E}" type="presParOf" srcId="{8347C75B-4A1D-49F0-9A04-24D9DDE77E07}" destId="{07D04A8F-6862-4E91-A5A8-3D8C86FD40CF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E7F3F1-CB37-4A11-B5D8-281C01513CB2}" type="doc">
      <dgm:prSet loTypeId="urn:microsoft.com/office/officeart/2005/8/layout/chevron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th-TH"/>
        </a:p>
      </dgm:t>
    </dgm:pt>
    <dgm:pt modelId="{AC7434C2-35F6-42F0-8321-BB358294B1C1}">
      <dgm:prSet phldrT="[ข้อความ]"/>
      <dgm:spPr/>
      <dgm:t>
        <a:bodyPr/>
        <a:lstStyle/>
        <a:p>
          <a:endParaRPr lang="th-TH" dirty="0"/>
        </a:p>
      </dgm:t>
    </dgm:pt>
    <dgm:pt modelId="{D5A0FF80-5142-440B-9F14-261D1273005C}" type="parTrans" cxnId="{3AE8E1CD-03D3-4EA1-A77C-0A057F22175F}">
      <dgm:prSet/>
      <dgm:spPr/>
      <dgm:t>
        <a:bodyPr/>
        <a:lstStyle/>
        <a:p>
          <a:endParaRPr lang="th-TH"/>
        </a:p>
      </dgm:t>
    </dgm:pt>
    <dgm:pt modelId="{5F690ABD-04D2-4720-9C54-BD6C2351F927}" type="sibTrans" cxnId="{3AE8E1CD-03D3-4EA1-A77C-0A057F22175F}">
      <dgm:prSet/>
      <dgm:spPr/>
      <dgm:t>
        <a:bodyPr/>
        <a:lstStyle/>
        <a:p>
          <a:endParaRPr lang="th-TH"/>
        </a:p>
      </dgm:t>
    </dgm:pt>
    <dgm:pt modelId="{7B3A33B6-35B6-4263-B49C-62FD356D9AA4}">
      <dgm:prSet phldrT="[ข้อความ]"/>
      <dgm:spPr/>
      <dgm:t>
        <a:bodyPr/>
        <a:lstStyle/>
        <a:p>
          <a:r>
            <a:rPr lang="th-TH" dirty="0" smtClean="0"/>
            <a:t> </a:t>
          </a:r>
          <a:endParaRPr lang="th-TH" dirty="0"/>
        </a:p>
      </dgm:t>
    </dgm:pt>
    <dgm:pt modelId="{09D0E7F4-619E-4277-8FD9-65EE8A6EA3C1}" type="parTrans" cxnId="{3685374E-8E6D-4BB2-8D72-B25D86F0E11F}">
      <dgm:prSet/>
      <dgm:spPr/>
      <dgm:t>
        <a:bodyPr/>
        <a:lstStyle/>
        <a:p>
          <a:endParaRPr lang="th-TH"/>
        </a:p>
      </dgm:t>
    </dgm:pt>
    <dgm:pt modelId="{46C45C52-2A3D-4604-B002-94365B04192C}" type="sibTrans" cxnId="{3685374E-8E6D-4BB2-8D72-B25D86F0E11F}">
      <dgm:prSet/>
      <dgm:spPr/>
      <dgm:t>
        <a:bodyPr/>
        <a:lstStyle/>
        <a:p>
          <a:endParaRPr lang="th-TH"/>
        </a:p>
      </dgm:t>
    </dgm:pt>
    <dgm:pt modelId="{BB08AC79-3C56-4250-8C30-CB3899464A49}">
      <dgm:prSet phldrT="[ข้อความ]" phldr="1"/>
      <dgm:spPr/>
      <dgm:t>
        <a:bodyPr/>
        <a:lstStyle/>
        <a:p>
          <a:endParaRPr lang="th-TH" dirty="0"/>
        </a:p>
      </dgm:t>
    </dgm:pt>
    <dgm:pt modelId="{B053B8F9-9AA8-4E6A-B759-0CBCE15EE3B8}" type="parTrans" cxnId="{B19F4261-49F3-4643-B036-502F3ED766C1}">
      <dgm:prSet/>
      <dgm:spPr/>
      <dgm:t>
        <a:bodyPr/>
        <a:lstStyle/>
        <a:p>
          <a:endParaRPr lang="th-TH"/>
        </a:p>
      </dgm:t>
    </dgm:pt>
    <dgm:pt modelId="{E86589B7-F9F5-4CA5-BB4A-62ED0CE41B55}" type="sibTrans" cxnId="{B19F4261-49F3-4643-B036-502F3ED766C1}">
      <dgm:prSet/>
      <dgm:spPr/>
      <dgm:t>
        <a:bodyPr/>
        <a:lstStyle/>
        <a:p>
          <a:endParaRPr lang="th-TH"/>
        </a:p>
      </dgm:t>
    </dgm:pt>
    <dgm:pt modelId="{57186A2C-555D-4E10-9AC5-326A85497292}">
      <dgm:prSet phldrT="[ข้อความ]" phldr="1"/>
      <dgm:spPr/>
      <dgm:t>
        <a:bodyPr/>
        <a:lstStyle/>
        <a:p>
          <a:endParaRPr lang="th-TH" dirty="0"/>
        </a:p>
      </dgm:t>
    </dgm:pt>
    <dgm:pt modelId="{30262CDC-EE39-4C70-8FCA-DB30444228F4}" type="parTrans" cxnId="{53B89BBD-4B7B-4A4F-93AC-081065073E61}">
      <dgm:prSet/>
      <dgm:spPr/>
      <dgm:t>
        <a:bodyPr/>
        <a:lstStyle/>
        <a:p>
          <a:endParaRPr lang="th-TH"/>
        </a:p>
      </dgm:t>
    </dgm:pt>
    <dgm:pt modelId="{DE0357D8-7F55-41A3-9D9A-2802530B4B53}" type="sibTrans" cxnId="{53B89BBD-4B7B-4A4F-93AC-081065073E61}">
      <dgm:prSet/>
      <dgm:spPr/>
      <dgm:t>
        <a:bodyPr/>
        <a:lstStyle/>
        <a:p>
          <a:endParaRPr lang="th-TH"/>
        </a:p>
      </dgm:t>
    </dgm:pt>
    <dgm:pt modelId="{9C18B4E8-8469-40E1-8862-AD299A833E70}">
      <dgm:prSet phldrT="[ข้อความ]" phldr="1"/>
      <dgm:spPr/>
      <dgm:t>
        <a:bodyPr/>
        <a:lstStyle/>
        <a:p>
          <a:endParaRPr lang="th-TH" dirty="0"/>
        </a:p>
      </dgm:t>
    </dgm:pt>
    <dgm:pt modelId="{FBDE1C5A-010F-4D4A-BEC8-EA4DA255D415}" type="parTrans" cxnId="{A988E99D-EFD1-4690-AB73-BEA402FDC915}">
      <dgm:prSet/>
      <dgm:spPr/>
      <dgm:t>
        <a:bodyPr/>
        <a:lstStyle/>
        <a:p>
          <a:endParaRPr lang="th-TH"/>
        </a:p>
      </dgm:t>
    </dgm:pt>
    <dgm:pt modelId="{43AAE137-404B-4738-B459-739A0538FA8E}" type="sibTrans" cxnId="{A988E99D-EFD1-4690-AB73-BEA402FDC915}">
      <dgm:prSet/>
      <dgm:spPr/>
      <dgm:t>
        <a:bodyPr/>
        <a:lstStyle/>
        <a:p>
          <a:endParaRPr lang="th-TH"/>
        </a:p>
      </dgm:t>
    </dgm:pt>
    <dgm:pt modelId="{1FA87079-3F42-418E-B95B-16CFBC1B2AC1}">
      <dgm:prSet/>
      <dgm:spPr/>
      <dgm:t>
        <a:bodyPr/>
        <a:lstStyle/>
        <a:p>
          <a:r>
            <a:rPr lang="en-US" dirty="0" smtClean="0"/>
            <a:t>Walk in </a:t>
          </a:r>
          <a:r>
            <a:rPr lang="th-TH" dirty="0" smtClean="0"/>
            <a:t>มาด้วยตนเองที่ศูนย์สิทธิและงานประกันสุขภาพ</a:t>
          </a:r>
          <a:endParaRPr lang="th-TH" dirty="0"/>
        </a:p>
      </dgm:t>
    </dgm:pt>
    <dgm:pt modelId="{658A0953-0E9E-4BA6-A2B8-845884F19674}" type="parTrans" cxnId="{DF9B9AAC-7A95-4CC7-80EB-0A53703C6C99}">
      <dgm:prSet/>
      <dgm:spPr/>
      <dgm:t>
        <a:bodyPr/>
        <a:lstStyle/>
        <a:p>
          <a:endParaRPr lang="th-TH"/>
        </a:p>
      </dgm:t>
    </dgm:pt>
    <dgm:pt modelId="{4F49FA04-5DB9-4ECB-968F-C47392401000}" type="sibTrans" cxnId="{DF9B9AAC-7A95-4CC7-80EB-0A53703C6C99}">
      <dgm:prSet/>
      <dgm:spPr/>
      <dgm:t>
        <a:bodyPr/>
        <a:lstStyle/>
        <a:p>
          <a:endParaRPr lang="th-TH"/>
        </a:p>
      </dgm:t>
    </dgm:pt>
    <dgm:pt modelId="{8AA5E44F-6C34-4367-8485-A92BC842DF16}">
      <dgm:prSet/>
      <dgm:spPr/>
      <dgm:t>
        <a:bodyPr/>
        <a:lstStyle/>
        <a:p>
          <a:r>
            <a:rPr lang="th-TH" dirty="0" smtClean="0"/>
            <a:t>ตู้รับความคิดเห็น 6 ตู้ เปิดทุกวันจันทร์สัปดาห์ละครั้ง</a:t>
          </a:r>
          <a:endParaRPr lang="th-TH" dirty="0"/>
        </a:p>
      </dgm:t>
    </dgm:pt>
    <dgm:pt modelId="{750D2F9B-10EA-4715-A4A6-27AA7D4BE887}" type="parTrans" cxnId="{7A7C79A1-F297-485A-A2C7-987A2B34141D}">
      <dgm:prSet/>
      <dgm:spPr/>
      <dgm:t>
        <a:bodyPr/>
        <a:lstStyle/>
        <a:p>
          <a:endParaRPr lang="th-TH"/>
        </a:p>
      </dgm:t>
    </dgm:pt>
    <dgm:pt modelId="{57127159-4A98-4B8D-B23E-24538C4FADA5}" type="sibTrans" cxnId="{7A7C79A1-F297-485A-A2C7-987A2B34141D}">
      <dgm:prSet/>
      <dgm:spPr/>
      <dgm:t>
        <a:bodyPr/>
        <a:lstStyle/>
        <a:p>
          <a:endParaRPr lang="th-TH"/>
        </a:p>
      </dgm:t>
    </dgm:pt>
    <dgm:pt modelId="{29CD2425-7595-4F88-B41A-D320DCFFFA17}">
      <dgm:prSet/>
      <dgm:spPr/>
      <dgm:t>
        <a:bodyPr/>
        <a:lstStyle/>
        <a:p>
          <a:r>
            <a:rPr lang="en-US" smtClean="0"/>
            <a:t>Web site ,1330,</a:t>
          </a:r>
          <a:r>
            <a:rPr lang="th-TH" smtClean="0"/>
            <a:t>จดหมายลับ</a:t>
          </a:r>
          <a:endParaRPr lang="th-TH" dirty="0"/>
        </a:p>
      </dgm:t>
    </dgm:pt>
    <dgm:pt modelId="{436B2C4C-4B43-41FA-8B1B-191B33EE9B1A}" type="parTrans" cxnId="{10E1AB4C-4531-439F-BB46-197F0AAB9B7C}">
      <dgm:prSet/>
      <dgm:spPr/>
      <dgm:t>
        <a:bodyPr/>
        <a:lstStyle/>
        <a:p>
          <a:endParaRPr lang="th-TH"/>
        </a:p>
      </dgm:t>
    </dgm:pt>
    <dgm:pt modelId="{97FFB2C6-AAEF-4107-850F-24BE29B9B4DF}" type="sibTrans" cxnId="{10E1AB4C-4531-439F-BB46-197F0AAB9B7C}">
      <dgm:prSet/>
      <dgm:spPr/>
      <dgm:t>
        <a:bodyPr/>
        <a:lstStyle/>
        <a:p>
          <a:endParaRPr lang="th-TH"/>
        </a:p>
      </dgm:t>
    </dgm:pt>
    <dgm:pt modelId="{4CE36DEA-F865-4145-820B-3A9B58A8BDA1}">
      <dgm:prSet/>
      <dgm:spPr/>
      <dgm:t>
        <a:bodyPr/>
        <a:lstStyle/>
        <a:p>
          <a:r>
            <a:rPr lang="th-TH" dirty="0" smtClean="0"/>
            <a:t>ระบบการสำรวจความพึงพอใจ</a:t>
          </a:r>
          <a:endParaRPr lang="th-TH" dirty="0"/>
        </a:p>
      </dgm:t>
    </dgm:pt>
    <dgm:pt modelId="{F7D8A781-8FA4-4CF6-B4D5-9C832C69587C}" type="parTrans" cxnId="{F886F281-3BF3-4447-B8F4-E1C223DB6E5C}">
      <dgm:prSet/>
      <dgm:spPr/>
      <dgm:t>
        <a:bodyPr/>
        <a:lstStyle/>
        <a:p>
          <a:endParaRPr lang="th-TH"/>
        </a:p>
      </dgm:t>
    </dgm:pt>
    <dgm:pt modelId="{0D8E46FE-6D13-406C-BE3F-1D16C96F1401}" type="sibTrans" cxnId="{F886F281-3BF3-4447-B8F4-E1C223DB6E5C}">
      <dgm:prSet/>
      <dgm:spPr/>
      <dgm:t>
        <a:bodyPr/>
        <a:lstStyle/>
        <a:p>
          <a:endParaRPr lang="th-TH"/>
        </a:p>
      </dgm:t>
    </dgm:pt>
    <dgm:pt modelId="{1AE44E75-BA4C-4E67-8FED-3200E35CD639}">
      <dgm:prSet/>
      <dgm:spPr/>
      <dgm:t>
        <a:bodyPr/>
        <a:lstStyle/>
        <a:p>
          <a:r>
            <a:rPr lang="th-TH" dirty="0" err="1" smtClean="0"/>
            <a:t>อส</a:t>
          </a:r>
          <a:r>
            <a:rPr lang="th-TH" dirty="0" smtClean="0"/>
            <a:t>ม./ผู้นำชุมชน/คณะกรรมการที่ปรึกษาโรงพยาบาล</a:t>
          </a:r>
          <a:endParaRPr lang="th-TH" dirty="0"/>
        </a:p>
      </dgm:t>
    </dgm:pt>
    <dgm:pt modelId="{BB2DDDF5-0130-446A-8259-13FAC54AFCFB}" type="parTrans" cxnId="{962783F7-379F-44F3-9A46-42C360D36772}">
      <dgm:prSet/>
      <dgm:spPr/>
      <dgm:t>
        <a:bodyPr/>
        <a:lstStyle/>
        <a:p>
          <a:endParaRPr lang="th-TH"/>
        </a:p>
      </dgm:t>
    </dgm:pt>
    <dgm:pt modelId="{C2FC21FA-9FF5-46C5-84F4-D79B31452B7E}" type="sibTrans" cxnId="{962783F7-379F-44F3-9A46-42C360D36772}">
      <dgm:prSet/>
      <dgm:spPr/>
      <dgm:t>
        <a:bodyPr/>
        <a:lstStyle/>
        <a:p>
          <a:endParaRPr lang="th-TH"/>
        </a:p>
      </dgm:t>
    </dgm:pt>
    <dgm:pt modelId="{A95CD447-6331-4EB6-AC2C-A472A8C2B649}" type="pres">
      <dgm:prSet presAssocID="{28E7F3F1-CB37-4A11-B5D8-281C01513CB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C8970AE-83A2-4B1F-BDC1-00C8A1CA5AA8}" type="pres">
      <dgm:prSet presAssocID="{AC7434C2-35F6-42F0-8321-BB358294B1C1}" presName="composite" presStyleCnt="0"/>
      <dgm:spPr/>
    </dgm:pt>
    <dgm:pt modelId="{22ACE3C4-D983-4810-B4C5-6067493235A7}" type="pres">
      <dgm:prSet presAssocID="{AC7434C2-35F6-42F0-8321-BB358294B1C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C3799AC-8677-42C8-A00E-B8444711145B}" type="pres">
      <dgm:prSet presAssocID="{AC7434C2-35F6-42F0-8321-BB358294B1C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8C7169A-0715-4C07-B660-6593E3847927}" type="pres">
      <dgm:prSet presAssocID="{5F690ABD-04D2-4720-9C54-BD6C2351F927}" presName="sp" presStyleCnt="0"/>
      <dgm:spPr/>
    </dgm:pt>
    <dgm:pt modelId="{CB3D7206-29E3-4439-850C-CDADC94A4634}" type="pres">
      <dgm:prSet presAssocID="{7B3A33B6-35B6-4263-B49C-62FD356D9AA4}" presName="composite" presStyleCnt="0"/>
      <dgm:spPr/>
    </dgm:pt>
    <dgm:pt modelId="{E6763120-C964-444F-942F-A11F8EAADEDB}" type="pres">
      <dgm:prSet presAssocID="{7B3A33B6-35B6-4263-B49C-62FD356D9AA4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A45A88B-DB5C-4A48-9DDC-A12A8487E867}" type="pres">
      <dgm:prSet presAssocID="{7B3A33B6-35B6-4263-B49C-62FD356D9AA4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42F13E5-FF83-4EB8-8816-0B0E66A56BD2}" type="pres">
      <dgm:prSet presAssocID="{46C45C52-2A3D-4604-B002-94365B04192C}" presName="sp" presStyleCnt="0"/>
      <dgm:spPr/>
    </dgm:pt>
    <dgm:pt modelId="{58A3FF1D-7FD7-4E07-99D1-F41910ABD75A}" type="pres">
      <dgm:prSet presAssocID="{BB08AC79-3C56-4250-8C30-CB3899464A49}" presName="composite" presStyleCnt="0"/>
      <dgm:spPr/>
    </dgm:pt>
    <dgm:pt modelId="{6EBE8FFA-4800-4381-8BA7-E2454E151B7D}" type="pres">
      <dgm:prSet presAssocID="{BB08AC79-3C56-4250-8C30-CB3899464A4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F0D2234-977C-45B8-BB85-F44C48E4837E}" type="pres">
      <dgm:prSet presAssocID="{BB08AC79-3C56-4250-8C30-CB3899464A4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02B826-92F8-4A51-ACB4-FF194DEA0E07}" type="pres">
      <dgm:prSet presAssocID="{E86589B7-F9F5-4CA5-BB4A-62ED0CE41B55}" presName="sp" presStyleCnt="0"/>
      <dgm:spPr/>
    </dgm:pt>
    <dgm:pt modelId="{2354C2EA-200B-4F4F-92F8-D7F7FC18012C}" type="pres">
      <dgm:prSet presAssocID="{57186A2C-555D-4E10-9AC5-326A85497292}" presName="composite" presStyleCnt="0"/>
      <dgm:spPr/>
    </dgm:pt>
    <dgm:pt modelId="{64BBD34C-A517-494E-AB2E-991706DB6FDC}" type="pres">
      <dgm:prSet presAssocID="{57186A2C-555D-4E10-9AC5-326A8549729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CA04B07-58DA-4F7D-BDD5-F950F9476F7A}" type="pres">
      <dgm:prSet presAssocID="{57186A2C-555D-4E10-9AC5-326A85497292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26AD2E7-2858-466D-ACB9-FC86CF975516}" type="pres">
      <dgm:prSet presAssocID="{DE0357D8-7F55-41A3-9D9A-2802530B4B53}" presName="sp" presStyleCnt="0"/>
      <dgm:spPr/>
    </dgm:pt>
    <dgm:pt modelId="{55BDBDB2-DB0A-4F4A-974E-9EE25F958C64}" type="pres">
      <dgm:prSet presAssocID="{9C18B4E8-8469-40E1-8862-AD299A833E70}" presName="composite" presStyleCnt="0"/>
      <dgm:spPr/>
    </dgm:pt>
    <dgm:pt modelId="{3BEABF85-0149-42D4-8ED8-102667832B50}" type="pres">
      <dgm:prSet presAssocID="{9C18B4E8-8469-40E1-8862-AD299A833E70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DB7B65AD-1CF3-4003-8CBD-E2534D35CE96}" type="pres">
      <dgm:prSet presAssocID="{9C18B4E8-8469-40E1-8862-AD299A833E70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3F6D2940-FD08-466E-A1C4-0F1BE18F8AA9}" type="presOf" srcId="{7B3A33B6-35B6-4263-B49C-62FD356D9AA4}" destId="{E6763120-C964-444F-942F-A11F8EAADEDB}" srcOrd="0" destOrd="0" presId="urn:microsoft.com/office/officeart/2005/8/layout/chevron2"/>
    <dgm:cxn modelId="{A988E99D-EFD1-4690-AB73-BEA402FDC915}" srcId="{28E7F3F1-CB37-4A11-B5D8-281C01513CB2}" destId="{9C18B4E8-8469-40E1-8862-AD299A833E70}" srcOrd="4" destOrd="0" parTransId="{FBDE1C5A-010F-4D4A-BEC8-EA4DA255D415}" sibTransId="{43AAE137-404B-4738-B459-739A0538FA8E}"/>
    <dgm:cxn modelId="{B19F4261-49F3-4643-B036-502F3ED766C1}" srcId="{28E7F3F1-CB37-4A11-B5D8-281C01513CB2}" destId="{BB08AC79-3C56-4250-8C30-CB3899464A49}" srcOrd="2" destOrd="0" parTransId="{B053B8F9-9AA8-4E6A-B759-0CBCE15EE3B8}" sibTransId="{E86589B7-F9F5-4CA5-BB4A-62ED0CE41B55}"/>
    <dgm:cxn modelId="{F886F281-3BF3-4447-B8F4-E1C223DB6E5C}" srcId="{57186A2C-555D-4E10-9AC5-326A85497292}" destId="{4CE36DEA-F865-4145-820B-3A9B58A8BDA1}" srcOrd="0" destOrd="0" parTransId="{F7D8A781-8FA4-4CF6-B4D5-9C832C69587C}" sibTransId="{0D8E46FE-6D13-406C-BE3F-1D16C96F1401}"/>
    <dgm:cxn modelId="{64C9743B-E51B-4465-A359-C788731D6665}" type="presOf" srcId="{9C18B4E8-8469-40E1-8862-AD299A833E70}" destId="{3BEABF85-0149-42D4-8ED8-102667832B50}" srcOrd="0" destOrd="0" presId="urn:microsoft.com/office/officeart/2005/8/layout/chevron2"/>
    <dgm:cxn modelId="{3AE8E1CD-03D3-4EA1-A77C-0A057F22175F}" srcId="{28E7F3F1-CB37-4A11-B5D8-281C01513CB2}" destId="{AC7434C2-35F6-42F0-8321-BB358294B1C1}" srcOrd="0" destOrd="0" parTransId="{D5A0FF80-5142-440B-9F14-261D1273005C}" sibTransId="{5F690ABD-04D2-4720-9C54-BD6C2351F927}"/>
    <dgm:cxn modelId="{C49EA7C7-39AE-4042-BEED-DFDD218293BD}" type="presOf" srcId="{29CD2425-7595-4F88-B41A-D320DCFFFA17}" destId="{8F0D2234-977C-45B8-BB85-F44C48E4837E}" srcOrd="0" destOrd="0" presId="urn:microsoft.com/office/officeart/2005/8/layout/chevron2"/>
    <dgm:cxn modelId="{64E7AD0E-DD73-4126-A5DD-27D529FD9629}" type="presOf" srcId="{1AE44E75-BA4C-4E67-8FED-3200E35CD639}" destId="{DB7B65AD-1CF3-4003-8CBD-E2534D35CE96}" srcOrd="0" destOrd="0" presId="urn:microsoft.com/office/officeart/2005/8/layout/chevron2"/>
    <dgm:cxn modelId="{321F73DA-55ED-48E4-8AA3-F34F649827F1}" type="presOf" srcId="{4CE36DEA-F865-4145-820B-3A9B58A8BDA1}" destId="{3CA04B07-58DA-4F7D-BDD5-F950F9476F7A}" srcOrd="0" destOrd="0" presId="urn:microsoft.com/office/officeart/2005/8/layout/chevron2"/>
    <dgm:cxn modelId="{962783F7-379F-44F3-9A46-42C360D36772}" srcId="{9C18B4E8-8469-40E1-8862-AD299A833E70}" destId="{1AE44E75-BA4C-4E67-8FED-3200E35CD639}" srcOrd="0" destOrd="0" parTransId="{BB2DDDF5-0130-446A-8259-13FAC54AFCFB}" sibTransId="{C2FC21FA-9FF5-46C5-84F4-D79B31452B7E}"/>
    <dgm:cxn modelId="{01B8A608-FBF8-43B9-8B3E-5F70494B84E9}" type="presOf" srcId="{AC7434C2-35F6-42F0-8321-BB358294B1C1}" destId="{22ACE3C4-D983-4810-B4C5-6067493235A7}" srcOrd="0" destOrd="0" presId="urn:microsoft.com/office/officeart/2005/8/layout/chevron2"/>
    <dgm:cxn modelId="{F836991E-8D87-4E61-9EF5-40D696B2EFCB}" type="presOf" srcId="{57186A2C-555D-4E10-9AC5-326A85497292}" destId="{64BBD34C-A517-494E-AB2E-991706DB6FDC}" srcOrd="0" destOrd="0" presId="urn:microsoft.com/office/officeart/2005/8/layout/chevron2"/>
    <dgm:cxn modelId="{2C1E348F-FC88-469B-8EC3-18EB2D91D797}" type="presOf" srcId="{1FA87079-3F42-418E-B95B-16CFBC1B2AC1}" destId="{3C3799AC-8677-42C8-A00E-B8444711145B}" srcOrd="0" destOrd="0" presId="urn:microsoft.com/office/officeart/2005/8/layout/chevron2"/>
    <dgm:cxn modelId="{B32D630C-FE0A-4EB1-82C7-C6D54A5B0C58}" type="presOf" srcId="{28E7F3F1-CB37-4A11-B5D8-281C01513CB2}" destId="{A95CD447-6331-4EB6-AC2C-A472A8C2B649}" srcOrd="0" destOrd="0" presId="urn:microsoft.com/office/officeart/2005/8/layout/chevron2"/>
    <dgm:cxn modelId="{3685374E-8E6D-4BB2-8D72-B25D86F0E11F}" srcId="{28E7F3F1-CB37-4A11-B5D8-281C01513CB2}" destId="{7B3A33B6-35B6-4263-B49C-62FD356D9AA4}" srcOrd="1" destOrd="0" parTransId="{09D0E7F4-619E-4277-8FD9-65EE8A6EA3C1}" sibTransId="{46C45C52-2A3D-4604-B002-94365B04192C}"/>
    <dgm:cxn modelId="{05597752-1091-48CE-BC3B-EAACF9E87A0B}" type="presOf" srcId="{8AA5E44F-6C34-4367-8485-A92BC842DF16}" destId="{CA45A88B-DB5C-4A48-9DDC-A12A8487E867}" srcOrd="0" destOrd="0" presId="urn:microsoft.com/office/officeart/2005/8/layout/chevron2"/>
    <dgm:cxn modelId="{53DCE38D-6B15-4555-928F-603717AF857F}" type="presOf" srcId="{BB08AC79-3C56-4250-8C30-CB3899464A49}" destId="{6EBE8FFA-4800-4381-8BA7-E2454E151B7D}" srcOrd="0" destOrd="0" presId="urn:microsoft.com/office/officeart/2005/8/layout/chevron2"/>
    <dgm:cxn modelId="{10E1AB4C-4531-439F-BB46-197F0AAB9B7C}" srcId="{BB08AC79-3C56-4250-8C30-CB3899464A49}" destId="{29CD2425-7595-4F88-B41A-D320DCFFFA17}" srcOrd="0" destOrd="0" parTransId="{436B2C4C-4B43-41FA-8B1B-191B33EE9B1A}" sibTransId="{97FFB2C6-AAEF-4107-850F-24BE29B9B4DF}"/>
    <dgm:cxn modelId="{DF9B9AAC-7A95-4CC7-80EB-0A53703C6C99}" srcId="{AC7434C2-35F6-42F0-8321-BB358294B1C1}" destId="{1FA87079-3F42-418E-B95B-16CFBC1B2AC1}" srcOrd="0" destOrd="0" parTransId="{658A0953-0E9E-4BA6-A2B8-845884F19674}" sibTransId="{4F49FA04-5DB9-4ECB-968F-C47392401000}"/>
    <dgm:cxn modelId="{53B89BBD-4B7B-4A4F-93AC-081065073E61}" srcId="{28E7F3F1-CB37-4A11-B5D8-281C01513CB2}" destId="{57186A2C-555D-4E10-9AC5-326A85497292}" srcOrd="3" destOrd="0" parTransId="{30262CDC-EE39-4C70-8FCA-DB30444228F4}" sibTransId="{DE0357D8-7F55-41A3-9D9A-2802530B4B53}"/>
    <dgm:cxn modelId="{7A7C79A1-F297-485A-A2C7-987A2B34141D}" srcId="{7B3A33B6-35B6-4263-B49C-62FD356D9AA4}" destId="{8AA5E44F-6C34-4367-8485-A92BC842DF16}" srcOrd="0" destOrd="0" parTransId="{750D2F9B-10EA-4715-A4A6-27AA7D4BE887}" sibTransId="{57127159-4A98-4B8D-B23E-24538C4FADA5}"/>
    <dgm:cxn modelId="{AC8DC48F-FF19-454D-B5DC-8706EBD1DBEB}" type="presParOf" srcId="{A95CD447-6331-4EB6-AC2C-A472A8C2B649}" destId="{BC8970AE-83A2-4B1F-BDC1-00C8A1CA5AA8}" srcOrd="0" destOrd="0" presId="urn:microsoft.com/office/officeart/2005/8/layout/chevron2"/>
    <dgm:cxn modelId="{5FCDA018-2AAF-432F-9DC2-66B7293D186B}" type="presParOf" srcId="{BC8970AE-83A2-4B1F-BDC1-00C8A1CA5AA8}" destId="{22ACE3C4-D983-4810-B4C5-6067493235A7}" srcOrd="0" destOrd="0" presId="urn:microsoft.com/office/officeart/2005/8/layout/chevron2"/>
    <dgm:cxn modelId="{672E785C-6CEB-4273-823B-E43AABF543BE}" type="presParOf" srcId="{BC8970AE-83A2-4B1F-BDC1-00C8A1CA5AA8}" destId="{3C3799AC-8677-42C8-A00E-B8444711145B}" srcOrd="1" destOrd="0" presId="urn:microsoft.com/office/officeart/2005/8/layout/chevron2"/>
    <dgm:cxn modelId="{8EC6EF5E-732A-49CC-A441-2B49C01D6DBC}" type="presParOf" srcId="{A95CD447-6331-4EB6-AC2C-A472A8C2B649}" destId="{F8C7169A-0715-4C07-B660-6593E3847927}" srcOrd="1" destOrd="0" presId="urn:microsoft.com/office/officeart/2005/8/layout/chevron2"/>
    <dgm:cxn modelId="{88E7C09B-BE08-499F-9E33-FCA84E09931F}" type="presParOf" srcId="{A95CD447-6331-4EB6-AC2C-A472A8C2B649}" destId="{CB3D7206-29E3-4439-850C-CDADC94A4634}" srcOrd="2" destOrd="0" presId="urn:microsoft.com/office/officeart/2005/8/layout/chevron2"/>
    <dgm:cxn modelId="{F8068E9C-6635-4867-B903-35069F6EF7F8}" type="presParOf" srcId="{CB3D7206-29E3-4439-850C-CDADC94A4634}" destId="{E6763120-C964-444F-942F-A11F8EAADEDB}" srcOrd="0" destOrd="0" presId="urn:microsoft.com/office/officeart/2005/8/layout/chevron2"/>
    <dgm:cxn modelId="{EEBD05B8-5D2A-44C7-BD98-1962C45F6C3C}" type="presParOf" srcId="{CB3D7206-29E3-4439-850C-CDADC94A4634}" destId="{CA45A88B-DB5C-4A48-9DDC-A12A8487E867}" srcOrd="1" destOrd="0" presId="urn:microsoft.com/office/officeart/2005/8/layout/chevron2"/>
    <dgm:cxn modelId="{FD4FF3F0-DE09-4A67-98A8-BADD58BA5264}" type="presParOf" srcId="{A95CD447-6331-4EB6-AC2C-A472A8C2B649}" destId="{D42F13E5-FF83-4EB8-8816-0B0E66A56BD2}" srcOrd="3" destOrd="0" presId="urn:microsoft.com/office/officeart/2005/8/layout/chevron2"/>
    <dgm:cxn modelId="{006B1AC7-567D-491D-B8CB-F1399E91DED5}" type="presParOf" srcId="{A95CD447-6331-4EB6-AC2C-A472A8C2B649}" destId="{58A3FF1D-7FD7-4E07-99D1-F41910ABD75A}" srcOrd="4" destOrd="0" presId="urn:microsoft.com/office/officeart/2005/8/layout/chevron2"/>
    <dgm:cxn modelId="{8AED920E-6000-4B51-8852-99BAABBBB336}" type="presParOf" srcId="{58A3FF1D-7FD7-4E07-99D1-F41910ABD75A}" destId="{6EBE8FFA-4800-4381-8BA7-E2454E151B7D}" srcOrd="0" destOrd="0" presId="urn:microsoft.com/office/officeart/2005/8/layout/chevron2"/>
    <dgm:cxn modelId="{32704290-5623-4C4C-AB42-4376C3704739}" type="presParOf" srcId="{58A3FF1D-7FD7-4E07-99D1-F41910ABD75A}" destId="{8F0D2234-977C-45B8-BB85-F44C48E4837E}" srcOrd="1" destOrd="0" presId="urn:microsoft.com/office/officeart/2005/8/layout/chevron2"/>
    <dgm:cxn modelId="{2CC41B8D-E0C2-4643-814F-3F52E3B91120}" type="presParOf" srcId="{A95CD447-6331-4EB6-AC2C-A472A8C2B649}" destId="{8202B826-92F8-4A51-ACB4-FF194DEA0E07}" srcOrd="5" destOrd="0" presId="urn:microsoft.com/office/officeart/2005/8/layout/chevron2"/>
    <dgm:cxn modelId="{E421EF56-C49D-4C9B-8A8E-33BC01B2DA44}" type="presParOf" srcId="{A95CD447-6331-4EB6-AC2C-A472A8C2B649}" destId="{2354C2EA-200B-4F4F-92F8-D7F7FC18012C}" srcOrd="6" destOrd="0" presId="urn:microsoft.com/office/officeart/2005/8/layout/chevron2"/>
    <dgm:cxn modelId="{26E2E55B-CE0C-4A9E-96FC-7F87361189AB}" type="presParOf" srcId="{2354C2EA-200B-4F4F-92F8-D7F7FC18012C}" destId="{64BBD34C-A517-494E-AB2E-991706DB6FDC}" srcOrd="0" destOrd="0" presId="urn:microsoft.com/office/officeart/2005/8/layout/chevron2"/>
    <dgm:cxn modelId="{8BD7F683-5A90-4623-8147-E9F1E34B37C2}" type="presParOf" srcId="{2354C2EA-200B-4F4F-92F8-D7F7FC18012C}" destId="{3CA04B07-58DA-4F7D-BDD5-F950F9476F7A}" srcOrd="1" destOrd="0" presId="urn:microsoft.com/office/officeart/2005/8/layout/chevron2"/>
    <dgm:cxn modelId="{C712FADF-7B7F-4919-9CBD-26215FC13EE1}" type="presParOf" srcId="{A95CD447-6331-4EB6-AC2C-A472A8C2B649}" destId="{B26AD2E7-2858-466D-ACB9-FC86CF975516}" srcOrd="7" destOrd="0" presId="urn:microsoft.com/office/officeart/2005/8/layout/chevron2"/>
    <dgm:cxn modelId="{12009DF9-3BE0-439A-B21D-A71B1923F23A}" type="presParOf" srcId="{A95CD447-6331-4EB6-AC2C-A472A8C2B649}" destId="{55BDBDB2-DB0A-4F4A-974E-9EE25F958C64}" srcOrd="8" destOrd="0" presId="urn:microsoft.com/office/officeart/2005/8/layout/chevron2"/>
    <dgm:cxn modelId="{14160101-894C-4A11-8928-025F82F8E3C6}" type="presParOf" srcId="{55BDBDB2-DB0A-4F4A-974E-9EE25F958C64}" destId="{3BEABF85-0149-42D4-8ED8-102667832B50}" srcOrd="0" destOrd="0" presId="urn:microsoft.com/office/officeart/2005/8/layout/chevron2"/>
    <dgm:cxn modelId="{0BAE0F86-9074-4A45-919D-F5D0B0A9AC91}" type="presParOf" srcId="{55BDBDB2-DB0A-4F4A-974E-9EE25F958C64}" destId="{DB7B65AD-1CF3-4003-8CBD-E2534D35CE9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96EA24-F800-44AC-A5EB-EEA6FF88CA65}">
      <dsp:nvSpPr>
        <dsp:cNvPr id="0" name=""/>
        <dsp:cNvSpPr/>
      </dsp:nvSpPr>
      <dsp:spPr>
        <a:xfrm>
          <a:off x="39" y="911475"/>
          <a:ext cx="3768606" cy="527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15000"/>
                <a:satMod val="180000"/>
              </a:schemeClr>
            </a:gs>
            <a:gs pos="50000">
              <a:schemeClr val="accent1">
                <a:shade val="45000"/>
                <a:satMod val="170000"/>
              </a:schemeClr>
            </a:gs>
            <a:gs pos="70000">
              <a:schemeClr val="accent1">
                <a:tint val="99000"/>
                <a:shade val="65000"/>
                <a:satMod val="155000"/>
              </a:schemeClr>
            </a:gs>
            <a:gs pos="100000">
              <a:schemeClr val="accent1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1">
              <a:satMod val="300000"/>
            </a:schemeClr>
          </a:contourClr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ไม่รุนแรง/ปานกลาง</a:t>
          </a:r>
          <a:endParaRPr lang="th-TH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491" y="926927"/>
        <a:ext cx="3737702" cy="496682"/>
      </dsp:txXfrm>
    </dsp:sp>
    <dsp:sp modelId="{A770F9A3-E475-4590-8478-35983FFA1189}">
      <dsp:nvSpPr>
        <dsp:cNvPr id="0" name=""/>
        <dsp:cNvSpPr/>
      </dsp:nvSpPr>
      <dsp:spPr>
        <a:xfrm rot="5400000">
          <a:off x="1801904" y="1521500"/>
          <a:ext cx="164876" cy="164876"/>
        </a:xfrm>
        <a:prstGeom prst="rightArrow">
          <a:avLst>
            <a:gd name="adj1" fmla="val 667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A5D52C-5EB5-4F05-8A97-4BA44E8CCA89}">
      <dsp:nvSpPr>
        <dsp:cNvPr id="0" name=""/>
        <dsp:cNvSpPr/>
      </dsp:nvSpPr>
      <dsp:spPr>
        <a:xfrm>
          <a:off x="39" y="1768815"/>
          <a:ext cx="3768606" cy="51009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แก้ไข/ระงับเหตุการณ์เบื้องต้น</a:t>
          </a:r>
          <a:endParaRPr lang="th-TH" sz="2000" kern="1200" dirty="0"/>
        </a:p>
      </dsp:txBody>
      <dsp:txXfrm>
        <a:off x="14979" y="1783755"/>
        <a:ext cx="3738726" cy="480219"/>
      </dsp:txXfrm>
    </dsp:sp>
    <dsp:sp modelId="{52AA40C5-C912-4ED8-9602-15709034DD71}">
      <dsp:nvSpPr>
        <dsp:cNvPr id="0" name=""/>
        <dsp:cNvSpPr/>
      </dsp:nvSpPr>
      <dsp:spPr>
        <a:xfrm rot="5400000">
          <a:off x="1801904" y="2361352"/>
          <a:ext cx="164876" cy="164876"/>
        </a:xfrm>
        <a:prstGeom prst="rightArrow">
          <a:avLst>
            <a:gd name="adj1" fmla="val 667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058D8-1694-489A-9C4D-D5207A0B9B22}">
      <dsp:nvSpPr>
        <dsp:cNvPr id="0" name=""/>
        <dsp:cNvSpPr/>
      </dsp:nvSpPr>
      <dsp:spPr>
        <a:xfrm>
          <a:off x="39" y="2608667"/>
          <a:ext cx="3768606" cy="5112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tint val="62000"/>
                <a:satMod val="180000"/>
              </a:schemeClr>
            </a:gs>
            <a:gs pos="65000">
              <a:schemeClr val="accent1">
                <a:tint val="32000"/>
                <a:satMod val="250000"/>
              </a:schemeClr>
            </a:gs>
            <a:gs pos="100000">
              <a:schemeClr val="accent1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รายงานหัวหน้าเวร/หัวหน้างาน</a:t>
          </a:r>
          <a:endParaRPr lang="th-TH" sz="2000" kern="1200" dirty="0"/>
        </a:p>
      </dsp:txBody>
      <dsp:txXfrm>
        <a:off x="15012" y="2623640"/>
        <a:ext cx="3738660" cy="481256"/>
      </dsp:txXfrm>
    </dsp:sp>
    <dsp:sp modelId="{BACB7BB2-5F2A-4705-AC9A-06B55363F64C}">
      <dsp:nvSpPr>
        <dsp:cNvPr id="0" name=""/>
        <dsp:cNvSpPr/>
      </dsp:nvSpPr>
      <dsp:spPr>
        <a:xfrm>
          <a:off x="4296250" y="911475"/>
          <a:ext cx="3768606" cy="527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15000"/>
                <a:satMod val="180000"/>
              </a:schemeClr>
            </a:gs>
            <a:gs pos="50000">
              <a:schemeClr val="accent2">
                <a:shade val="45000"/>
                <a:satMod val="170000"/>
              </a:schemeClr>
            </a:gs>
            <a:gs pos="70000">
              <a:schemeClr val="accent2">
                <a:tint val="99000"/>
                <a:shade val="65000"/>
                <a:satMod val="155000"/>
              </a:schemeClr>
            </a:gs>
            <a:gs pos="100000">
              <a:schemeClr val="accent2"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satMod val="300000"/>
            </a:schemeClr>
          </a:contourClr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รุนแรงมาก</a:t>
          </a:r>
          <a:endParaRPr lang="th-TH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311702" y="926927"/>
        <a:ext cx="3737702" cy="496682"/>
      </dsp:txXfrm>
    </dsp:sp>
    <dsp:sp modelId="{C99B726E-DEC3-45B3-87A9-5E68A6C2A407}">
      <dsp:nvSpPr>
        <dsp:cNvPr id="0" name=""/>
        <dsp:cNvSpPr/>
      </dsp:nvSpPr>
      <dsp:spPr>
        <a:xfrm rot="5400000">
          <a:off x="6098115" y="1521500"/>
          <a:ext cx="164876" cy="164876"/>
        </a:xfrm>
        <a:prstGeom prst="rightArrow">
          <a:avLst>
            <a:gd name="adj1" fmla="val 667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2DF455-69E1-4A5C-A115-BAD5AA614C81}">
      <dsp:nvSpPr>
        <dsp:cNvPr id="0" name=""/>
        <dsp:cNvSpPr/>
      </dsp:nvSpPr>
      <dsp:spPr>
        <a:xfrm>
          <a:off x="4296250" y="1768815"/>
          <a:ext cx="3768606" cy="5112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แก้ไข/ระงับเหตุการณ์เบื้องต้น</a:t>
          </a:r>
          <a:endParaRPr lang="th-TH" sz="2000" kern="1200" dirty="0"/>
        </a:p>
      </dsp:txBody>
      <dsp:txXfrm>
        <a:off x="4311223" y="1783788"/>
        <a:ext cx="3738660" cy="481256"/>
      </dsp:txXfrm>
    </dsp:sp>
    <dsp:sp modelId="{3983221E-871D-4B88-B548-E5B26CBA6D0A}">
      <dsp:nvSpPr>
        <dsp:cNvPr id="0" name=""/>
        <dsp:cNvSpPr/>
      </dsp:nvSpPr>
      <dsp:spPr>
        <a:xfrm rot="5400000">
          <a:off x="6098115" y="2362455"/>
          <a:ext cx="164876" cy="164876"/>
        </a:xfrm>
        <a:prstGeom prst="rightArrow">
          <a:avLst>
            <a:gd name="adj1" fmla="val 66700"/>
            <a:gd name="adj2" fmla="val 50000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04A8F-6862-4E91-A5A8-3D8C86FD40CF}">
      <dsp:nvSpPr>
        <dsp:cNvPr id="0" name=""/>
        <dsp:cNvSpPr/>
      </dsp:nvSpPr>
      <dsp:spPr>
        <a:xfrm>
          <a:off x="4296250" y="2609770"/>
          <a:ext cx="3768606" cy="51120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tint val="62000"/>
                <a:satMod val="180000"/>
              </a:schemeClr>
            </a:gs>
            <a:gs pos="65000">
              <a:schemeClr val="accent2">
                <a:tint val="32000"/>
                <a:satMod val="250000"/>
              </a:schemeClr>
            </a:gs>
            <a:gs pos="100000">
              <a:schemeClr val="accent2">
                <a:tint val="23000"/>
                <a:satMod val="300000"/>
              </a:schemeClr>
            </a:gs>
          </a:gsLst>
          <a:lin ang="16200000" scaled="0"/>
        </a:gradFill>
        <a:ln w="9525" cap="flat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kern="1200" dirty="0" smtClean="0"/>
            <a:t>รายงานหัวหน้าเวร/หัวหน้างาน/ผู้อำนวยการ</a:t>
          </a:r>
          <a:endParaRPr lang="th-TH" sz="2000" kern="1200" dirty="0"/>
        </a:p>
      </dsp:txBody>
      <dsp:txXfrm>
        <a:off x="4311223" y="2624743"/>
        <a:ext cx="3738660" cy="4812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ACE3C4-D983-4810-B4C5-6067493235A7}">
      <dsp:nvSpPr>
        <dsp:cNvPr id="0" name=""/>
        <dsp:cNvSpPr/>
      </dsp:nvSpPr>
      <dsp:spPr>
        <a:xfrm rot="5400000">
          <a:off x="-149834" y="152032"/>
          <a:ext cx="998893" cy="69922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700" kern="1200" dirty="0"/>
        </a:p>
      </dsp:txBody>
      <dsp:txXfrm rot="-5400000">
        <a:off x="1" y="351811"/>
        <a:ext cx="699225" cy="299668"/>
      </dsp:txXfrm>
    </dsp:sp>
    <dsp:sp modelId="{3C3799AC-8677-42C8-A00E-B8444711145B}">
      <dsp:nvSpPr>
        <dsp:cNvPr id="0" name=""/>
        <dsp:cNvSpPr/>
      </dsp:nvSpPr>
      <dsp:spPr>
        <a:xfrm rot="5400000">
          <a:off x="4134600" y="-3433175"/>
          <a:ext cx="649281" cy="7520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Walk in </a:t>
          </a:r>
          <a:r>
            <a:rPr lang="th-TH" sz="2900" kern="1200" dirty="0" smtClean="0"/>
            <a:t>มาด้วยตนเองที่ศูนย์สิทธิและงานประกันสุขภาพ</a:t>
          </a:r>
          <a:endParaRPr lang="th-TH" sz="2900" kern="1200" dirty="0"/>
        </a:p>
      </dsp:txBody>
      <dsp:txXfrm rot="-5400000">
        <a:off x="699226" y="33894"/>
        <a:ext cx="7488335" cy="585891"/>
      </dsp:txXfrm>
    </dsp:sp>
    <dsp:sp modelId="{E6763120-C964-444F-942F-A11F8EAADEDB}">
      <dsp:nvSpPr>
        <dsp:cNvPr id="0" name=""/>
        <dsp:cNvSpPr/>
      </dsp:nvSpPr>
      <dsp:spPr>
        <a:xfrm rot="5400000">
          <a:off x="-149834" y="1032700"/>
          <a:ext cx="998893" cy="699225"/>
        </a:xfrm>
        <a:prstGeom prst="chevron">
          <a:avLst/>
        </a:prstGeom>
        <a:gradFill rotWithShape="0">
          <a:gsLst>
            <a:gs pos="0">
              <a:schemeClr val="accent2">
                <a:hueOff val="-5040797"/>
                <a:satOff val="2192"/>
                <a:lumOff val="637"/>
                <a:alphaOff val="0"/>
                <a:shade val="15000"/>
                <a:satMod val="180000"/>
              </a:schemeClr>
            </a:gs>
            <a:gs pos="50000">
              <a:schemeClr val="accent2">
                <a:hueOff val="-5040797"/>
                <a:satOff val="2192"/>
                <a:lumOff val="637"/>
                <a:alphaOff val="0"/>
                <a:shade val="45000"/>
                <a:satMod val="170000"/>
              </a:schemeClr>
            </a:gs>
            <a:gs pos="70000">
              <a:schemeClr val="accent2">
                <a:hueOff val="-5040797"/>
                <a:satOff val="2192"/>
                <a:lumOff val="637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5040797"/>
                <a:satOff val="2192"/>
                <a:lumOff val="637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5040797"/>
              <a:satOff val="2192"/>
              <a:lumOff val="637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5040797"/>
              <a:satOff val="2192"/>
              <a:lumOff val="637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700" kern="1200" dirty="0" smtClean="0"/>
            <a:t> </a:t>
          </a:r>
          <a:endParaRPr lang="th-TH" sz="1700" kern="1200" dirty="0"/>
        </a:p>
      </dsp:txBody>
      <dsp:txXfrm rot="-5400000">
        <a:off x="1" y="1232479"/>
        <a:ext cx="699225" cy="299668"/>
      </dsp:txXfrm>
    </dsp:sp>
    <dsp:sp modelId="{CA45A88B-DB5C-4A48-9DDC-A12A8487E867}">
      <dsp:nvSpPr>
        <dsp:cNvPr id="0" name=""/>
        <dsp:cNvSpPr/>
      </dsp:nvSpPr>
      <dsp:spPr>
        <a:xfrm rot="5400000">
          <a:off x="4134600" y="-2552508"/>
          <a:ext cx="649281" cy="7520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5040797"/>
              <a:satOff val="2192"/>
              <a:lumOff val="637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kern="1200" dirty="0" smtClean="0"/>
            <a:t>ตู้รับความคิดเห็น 6 ตู้ เปิดทุกวันจันทร์สัปดาห์ละครั้ง</a:t>
          </a:r>
          <a:endParaRPr lang="th-TH" sz="2900" kern="1200" dirty="0"/>
        </a:p>
      </dsp:txBody>
      <dsp:txXfrm rot="-5400000">
        <a:off x="699226" y="914561"/>
        <a:ext cx="7488335" cy="585891"/>
      </dsp:txXfrm>
    </dsp:sp>
    <dsp:sp modelId="{6EBE8FFA-4800-4381-8BA7-E2454E151B7D}">
      <dsp:nvSpPr>
        <dsp:cNvPr id="0" name=""/>
        <dsp:cNvSpPr/>
      </dsp:nvSpPr>
      <dsp:spPr>
        <a:xfrm rot="5400000">
          <a:off x="-149834" y="1913368"/>
          <a:ext cx="998893" cy="699225"/>
        </a:xfrm>
        <a:prstGeom prst="chevron">
          <a:avLst/>
        </a:prstGeom>
        <a:gradFill rotWithShape="0">
          <a:gsLst>
            <a:gs pos="0">
              <a:schemeClr val="accent2">
                <a:hueOff val="-10081594"/>
                <a:satOff val="4384"/>
                <a:lumOff val="1275"/>
                <a:alphaOff val="0"/>
                <a:shade val="15000"/>
                <a:satMod val="180000"/>
              </a:schemeClr>
            </a:gs>
            <a:gs pos="50000">
              <a:schemeClr val="accent2">
                <a:hueOff val="-10081594"/>
                <a:satOff val="4384"/>
                <a:lumOff val="1275"/>
                <a:alphaOff val="0"/>
                <a:shade val="45000"/>
                <a:satMod val="170000"/>
              </a:schemeClr>
            </a:gs>
            <a:gs pos="70000">
              <a:schemeClr val="accent2">
                <a:hueOff val="-10081594"/>
                <a:satOff val="4384"/>
                <a:lumOff val="1275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0081594"/>
                <a:satOff val="4384"/>
                <a:lumOff val="1275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0081594"/>
              <a:satOff val="4384"/>
              <a:lumOff val="1275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10081594"/>
              <a:satOff val="4384"/>
              <a:lumOff val="1275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700" kern="1200" dirty="0"/>
        </a:p>
      </dsp:txBody>
      <dsp:txXfrm rot="-5400000">
        <a:off x="1" y="2113147"/>
        <a:ext cx="699225" cy="299668"/>
      </dsp:txXfrm>
    </dsp:sp>
    <dsp:sp modelId="{8F0D2234-977C-45B8-BB85-F44C48E4837E}">
      <dsp:nvSpPr>
        <dsp:cNvPr id="0" name=""/>
        <dsp:cNvSpPr/>
      </dsp:nvSpPr>
      <dsp:spPr>
        <a:xfrm rot="5400000">
          <a:off x="4134600" y="-1671840"/>
          <a:ext cx="649281" cy="7520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0081594"/>
              <a:satOff val="4384"/>
              <a:lumOff val="127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smtClean="0"/>
            <a:t>Web site ,1330,</a:t>
          </a:r>
          <a:r>
            <a:rPr lang="th-TH" sz="2900" kern="1200" smtClean="0"/>
            <a:t>จดหมายลับ</a:t>
          </a:r>
          <a:endParaRPr lang="th-TH" sz="2900" kern="1200" dirty="0"/>
        </a:p>
      </dsp:txBody>
      <dsp:txXfrm rot="-5400000">
        <a:off x="699226" y="1795229"/>
        <a:ext cx="7488335" cy="585891"/>
      </dsp:txXfrm>
    </dsp:sp>
    <dsp:sp modelId="{64BBD34C-A517-494E-AB2E-991706DB6FDC}">
      <dsp:nvSpPr>
        <dsp:cNvPr id="0" name=""/>
        <dsp:cNvSpPr/>
      </dsp:nvSpPr>
      <dsp:spPr>
        <a:xfrm rot="5400000">
          <a:off x="-149834" y="2794035"/>
          <a:ext cx="998893" cy="699225"/>
        </a:xfrm>
        <a:prstGeom prst="chevron">
          <a:avLst/>
        </a:prstGeom>
        <a:gradFill rotWithShape="0">
          <a:gsLst>
            <a:gs pos="0">
              <a:schemeClr val="accent2">
                <a:hueOff val="-15122391"/>
                <a:satOff val="6577"/>
                <a:lumOff val="1912"/>
                <a:alphaOff val="0"/>
                <a:shade val="15000"/>
                <a:satMod val="180000"/>
              </a:schemeClr>
            </a:gs>
            <a:gs pos="50000">
              <a:schemeClr val="accent2">
                <a:hueOff val="-15122391"/>
                <a:satOff val="6577"/>
                <a:lumOff val="1912"/>
                <a:alphaOff val="0"/>
                <a:shade val="45000"/>
                <a:satMod val="170000"/>
              </a:schemeClr>
            </a:gs>
            <a:gs pos="70000">
              <a:schemeClr val="accent2">
                <a:hueOff val="-15122391"/>
                <a:satOff val="6577"/>
                <a:lumOff val="1912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15122391"/>
                <a:satOff val="6577"/>
                <a:lumOff val="1912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15122391"/>
              <a:satOff val="6577"/>
              <a:lumOff val="1912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15122391"/>
              <a:satOff val="6577"/>
              <a:lumOff val="1912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700" kern="1200" dirty="0"/>
        </a:p>
      </dsp:txBody>
      <dsp:txXfrm rot="-5400000">
        <a:off x="1" y="2993814"/>
        <a:ext cx="699225" cy="299668"/>
      </dsp:txXfrm>
    </dsp:sp>
    <dsp:sp modelId="{3CA04B07-58DA-4F7D-BDD5-F950F9476F7A}">
      <dsp:nvSpPr>
        <dsp:cNvPr id="0" name=""/>
        <dsp:cNvSpPr/>
      </dsp:nvSpPr>
      <dsp:spPr>
        <a:xfrm rot="5400000">
          <a:off x="4134600" y="-791172"/>
          <a:ext cx="649281" cy="7520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5122391"/>
              <a:satOff val="6577"/>
              <a:lumOff val="191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kern="1200" dirty="0" smtClean="0"/>
            <a:t>ระบบการสำรวจความพึงพอใจ</a:t>
          </a:r>
          <a:endParaRPr lang="th-TH" sz="2900" kern="1200" dirty="0"/>
        </a:p>
      </dsp:txBody>
      <dsp:txXfrm rot="-5400000">
        <a:off x="699226" y="2675897"/>
        <a:ext cx="7488335" cy="585891"/>
      </dsp:txXfrm>
    </dsp:sp>
    <dsp:sp modelId="{3BEABF85-0149-42D4-8ED8-102667832B50}">
      <dsp:nvSpPr>
        <dsp:cNvPr id="0" name=""/>
        <dsp:cNvSpPr/>
      </dsp:nvSpPr>
      <dsp:spPr>
        <a:xfrm rot="5400000">
          <a:off x="-149834" y="3674703"/>
          <a:ext cx="998893" cy="699225"/>
        </a:xfrm>
        <a:prstGeom prst="chevron">
          <a:avLst/>
        </a:prstGeom>
        <a:gradFill rotWithShape="0">
          <a:gsLst>
            <a:gs pos="0">
              <a:schemeClr val="accent2">
                <a:hueOff val="-20163188"/>
                <a:satOff val="8769"/>
                <a:lumOff val="2550"/>
                <a:alphaOff val="0"/>
                <a:shade val="15000"/>
                <a:satMod val="180000"/>
              </a:schemeClr>
            </a:gs>
            <a:gs pos="50000">
              <a:schemeClr val="accent2">
                <a:hueOff val="-20163188"/>
                <a:satOff val="8769"/>
                <a:lumOff val="2550"/>
                <a:alphaOff val="0"/>
                <a:shade val="45000"/>
                <a:satMod val="170000"/>
              </a:schemeClr>
            </a:gs>
            <a:gs pos="70000">
              <a:schemeClr val="accent2">
                <a:hueOff val="-20163188"/>
                <a:satOff val="8769"/>
                <a:lumOff val="255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-20163188"/>
                <a:satOff val="8769"/>
                <a:lumOff val="255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20163188"/>
              <a:satOff val="8769"/>
              <a:lumOff val="2550"/>
              <a:alphaOff val="0"/>
              <a:satMod val="30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h-TH" sz="1700" kern="1200" dirty="0"/>
        </a:p>
      </dsp:txBody>
      <dsp:txXfrm rot="-5400000">
        <a:off x="1" y="3874482"/>
        <a:ext cx="699225" cy="299668"/>
      </dsp:txXfrm>
    </dsp:sp>
    <dsp:sp modelId="{DB7B65AD-1CF3-4003-8CBD-E2534D35CE96}">
      <dsp:nvSpPr>
        <dsp:cNvPr id="0" name=""/>
        <dsp:cNvSpPr/>
      </dsp:nvSpPr>
      <dsp:spPr>
        <a:xfrm rot="5400000">
          <a:off x="4134600" y="89494"/>
          <a:ext cx="649281" cy="75200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0163188"/>
              <a:satOff val="8769"/>
              <a:lumOff val="255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900" kern="1200" dirty="0" err="1" smtClean="0"/>
            <a:t>อส</a:t>
          </a:r>
          <a:r>
            <a:rPr lang="th-TH" sz="2900" kern="1200" dirty="0" smtClean="0"/>
            <a:t>ม./ผู้นำชุมชน/คณะกรรมการที่ปรึกษาโรงพยาบาล</a:t>
          </a:r>
          <a:endParaRPr lang="th-TH" sz="2900" kern="1200" dirty="0"/>
        </a:p>
      </dsp:txBody>
      <dsp:txXfrm rot="-5400000">
        <a:off x="699226" y="3556564"/>
        <a:ext cx="7488335" cy="585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A8646-BEAD-4697-99F9-3C8D49CED93E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B151E-3CC3-44CC-B00B-92EBBD7932EE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23413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สามเหลี่ยมมุมฉาก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ชื่อเรื่อง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7" name="ชื่อเรื่องรอง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grpSp>
        <p:nvGrpSpPr>
          <p:cNvPr id="2" name="กลุ่ม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รูปแบบอิสระ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รูปแบบอิสระ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รูปแบบอิสระ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ตัวเชื่อมต่อตรง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ตัวแทนวันที่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B61434-0033-43F1-ADB7-2AAAF0EAF8D0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19" name="ตัวแทนท้ายกระดา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ตัวแทนหมายเลขภาพนิ่ง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763A1EA-39CC-4170-BF50-B7C02C61E21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61434-0033-43F1-ADB7-2AAAF0EAF8D0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3A1EA-39CC-4170-BF50-B7C02C61E21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61434-0033-43F1-ADB7-2AAAF0EAF8D0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3A1EA-39CC-4170-BF50-B7C02C61E21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61434-0033-43F1-ADB7-2AAAF0EAF8D0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3A1EA-39CC-4170-BF50-B7C02C61E21C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ชื่อเรื่อง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61434-0033-43F1-ADB7-2AAAF0EAF8D0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3A1EA-39CC-4170-BF50-B7C02C61E21C}" type="slidenum">
              <a:rPr lang="th-TH" smtClean="0"/>
              <a:t>‹#›</a:t>
            </a:fld>
            <a:endParaRPr lang="th-TH"/>
          </a:p>
        </p:txBody>
      </p:sp>
      <p:sp>
        <p:nvSpPr>
          <p:cNvPr id="7" name="เครื่องหมายบั้ง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เครื่องหมายบั้ง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61434-0033-43F1-ADB7-2AAAF0EAF8D0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3A1EA-39CC-4170-BF50-B7C02C61E21C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61434-0033-43F1-ADB7-2AAAF0EAF8D0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3A1EA-39CC-4170-BF50-B7C02C61E21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61434-0033-43F1-ADB7-2AAAF0EAF8D0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3A1EA-39CC-4170-BF50-B7C02C61E21C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ชื่อเรื่อง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BB61434-0033-43F1-ADB7-2AAAF0EAF8D0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3A1EA-39CC-4170-BF50-B7C02C61E21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BB61434-0033-43F1-ADB7-2AAAF0EAF8D0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763A1EA-39CC-4170-BF50-B7C02C61E21C}" type="slidenum">
              <a:rPr lang="th-TH" smtClean="0"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BB61434-0033-43F1-ADB7-2AAAF0EAF8D0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763A1EA-39CC-4170-BF50-B7C02C61E21C}" type="slidenum">
              <a:rPr lang="th-TH" smtClean="0"/>
              <a:t>‹#›</a:t>
            </a:fld>
            <a:endParaRPr lang="th-TH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8" name="รูปแบบอิสระ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รูปแบบอิสระ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สามเหลี่ยมมุมฉาก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ตัวเชื่อมต่อตรง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เครื่องหมายบั้ง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เครื่องหมายบั้ง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รูปแบบอิสระ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รูปแบบอิสระ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สามเหลี่ยมมุมฉาก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ตัวแทนชื่อเรื่อง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0" name="ตัวแทนข้อความ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0" name="ตัวแทนวันที่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BB61434-0033-43F1-ADB7-2AAAF0EAF8D0}" type="datetimeFigureOut">
              <a:rPr lang="th-TH" smtClean="0"/>
              <a:t>16/07/61</a:t>
            </a:fld>
            <a:endParaRPr lang="th-TH"/>
          </a:p>
        </p:txBody>
      </p:sp>
      <p:sp>
        <p:nvSpPr>
          <p:cNvPr id="22" name="ตัวแทนท้ายกระดา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ตัวแทนหมายเลขภาพนิ่ง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763A1EA-39CC-4170-BF50-B7C02C61E21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087" y="4767591"/>
            <a:ext cx="7772400" cy="1829761"/>
          </a:xfrm>
        </p:spPr>
        <p:txBody>
          <a:bodyPr>
            <a:normAutofit/>
          </a:bodyPr>
          <a:lstStyle/>
          <a:p>
            <a:r>
              <a:rPr lang="th-TH" sz="4900" dirty="0" smtClean="0">
                <a:solidFill>
                  <a:schemeClr val="accent6">
                    <a:lumMod val="50000"/>
                  </a:schemeClr>
                </a:solidFill>
                <a:latin typeface="JasmineUPC" pitchFamily="18" charset="-34"/>
                <a:cs typeface="JasmineUPC" pitchFamily="18" charset="-34"/>
              </a:rPr>
              <a:t>ศูนย์รับเรื่องร้องเรียนโรงพยาบาลภาชี</a:t>
            </a:r>
            <a:endParaRPr lang="th-TH" sz="4900" dirty="0">
              <a:solidFill>
                <a:schemeClr val="accent6">
                  <a:lumMod val="50000"/>
                </a:schemeClr>
              </a:solidFill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77725" cy="47235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0587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0648" y="1888232"/>
            <a:ext cx="7511752" cy="384502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 </a:t>
            </a: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1.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หาข้อมูล    ผู้โพสต์ คือใคร</a:t>
            </a:r>
          </a:p>
          <a:p>
            <a:pPr marL="0" indent="0">
              <a:buNone/>
            </a:pPr>
            <a:r>
              <a:rPr lang="en-US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ประเมินสถานการณ์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สอบถามความไม่สบายใจ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(พ่อ-แม่)</a:t>
            </a:r>
          </a:p>
          <a:p>
            <a:pPr marL="0" indent="0">
              <a:buNone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3.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ฟัง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อย่างตั้งใจตั้งใจ 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&gt;&gt;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ไม่พูดขณะฟัง  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&gt;&gt;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สบตา</a:t>
            </a:r>
            <a:r>
              <a:rPr lang="en-US" sz="3200" dirty="0">
                <a:latin typeface="Angsana New" pitchFamily="18" charset="-34"/>
                <a:cs typeface="Angsana New" pitchFamily="18" charset="-34"/>
              </a:rPr>
              <a:t>&gt;&gt;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พยักหน้า</a:t>
            </a:r>
          </a:p>
          <a:p>
            <a:pPr marL="0" indent="0">
              <a:buNone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4.Paraphasing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(กล่าวทวนเนื้อหา และความรู้สึก)</a:t>
            </a:r>
          </a:p>
          <a:p>
            <a:pPr marL="0" indent="0">
              <a:buNone/>
            </a:pP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5.Reframing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   </a:t>
            </a:r>
            <a:r>
              <a:rPr lang="th-TH" sz="3200" dirty="0">
                <a:latin typeface="Angsana New" pitchFamily="18" charset="-34"/>
                <a:cs typeface="Angsana New" pitchFamily="18" charset="-34"/>
              </a:rPr>
              <a:t>(ปรับคำพูดใหม่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marL="0" indent="0">
              <a:buNone/>
            </a:pPr>
            <a:r>
              <a:rPr lang="th-TH" sz="30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 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6.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รักษาความสัมพันธ์ไว้ได้ 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&gt;&gt; 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ยุติ </a:t>
            </a:r>
            <a:r>
              <a:rPr lang="en-US" sz="3000" dirty="0" smtClean="0">
                <a:latin typeface="Angsana New" pitchFamily="18" charset="-34"/>
                <a:cs typeface="Angsana New" pitchFamily="18" charset="-34"/>
              </a:rPr>
              <a:t>&gt;&gt;</a:t>
            </a:r>
            <a:r>
              <a:rPr lang="th-TH" sz="3000" dirty="0" smtClean="0">
                <a:latin typeface="Angsana New" pitchFamily="18" charset="-34"/>
                <a:cs typeface="Angsana New" pitchFamily="18" charset="-34"/>
              </a:rPr>
              <a:t>ไม่เกิดข้อร้องเรียน</a:t>
            </a:r>
          </a:p>
          <a:p>
            <a:pPr marL="0" indent="0">
              <a:buNone/>
            </a:pPr>
            <a:endParaRPr lang="th-TH" sz="3200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dirty="0" smtClean="0">
                <a:latin typeface="Angsana New" pitchFamily="18" charset="-34"/>
                <a:cs typeface="Angsana New" pitchFamily="18" charset="-34"/>
              </a:rPr>
              <a:t>                  </a:t>
            </a:r>
            <a:r>
              <a:rPr lang="th-TH" sz="3200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3200" dirty="0">
              <a:latin typeface="Angsana New" pitchFamily="18" charset="-34"/>
              <a:cs typeface="Angsana New" pitchFamily="18" charset="-34"/>
            </a:endParaRPr>
          </a:p>
          <a:p>
            <a:endParaRPr lang="en-US" dirty="0"/>
          </a:p>
        </p:txBody>
      </p:sp>
      <p:sp>
        <p:nvSpPr>
          <p:cNvPr id="4" name="ชื่อเรื่อง 2"/>
          <p:cNvSpPr txBox="1">
            <a:spLocks/>
          </p:cNvSpPr>
          <p:nvPr/>
        </p:nvSpPr>
        <p:spPr>
          <a:xfrm>
            <a:off x="1105272" y="485238"/>
            <a:ext cx="6635080" cy="9543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h-TH" dirty="0" smtClean="0">
                <a:latin typeface="JasmineUPC" pitchFamily="18" charset="-34"/>
                <a:cs typeface="JasmineUPC" pitchFamily="18" charset="-34"/>
              </a:rPr>
              <a:t>กระบวนการ</a:t>
            </a: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8391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133057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endParaRPr lang="th-TH" sz="3200" b="1" dirty="0">
              <a:latin typeface="Angsana New" pitchFamily="18" charset="-34"/>
              <a:cs typeface="Angsana New" pitchFamily="18" charset="-34"/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933699"/>
            <a:ext cx="8229600" cy="1143000"/>
          </a:xfrm>
        </p:spPr>
        <p:txBody>
          <a:bodyPr>
            <a:noAutofit/>
          </a:bodyPr>
          <a:lstStyle/>
          <a:p>
            <a:r>
              <a:rPr lang="th-TH" sz="8800" b="1" dirty="0" smtClean="0">
                <a:latin typeface="Angsana New" pitchFamily="18" charset="-34"/>
                <a:cs typeface="Angsana New" pitchFamily="18" charset="-34"/>
              </a:rPr>
              <a:t>โอกาสพัฒนา</a:t>
            </a:r>
            <a:endParaRPr lang="en-US" sz="88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9" name="Text Box 15"/>
          <p:cNvSpPr txBox="1"/>
          <p:nvPr/>
        </p:nvSpPr>
        <p:spPr>
          <a:xfrm>
            <a:off x="228600" y="1412776"/>
            <a:ext cx="4267200" cy="4608512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tabLst>
                <a:tab pos="5838825" algn="l"/>
              </a:tabLst>
            </a:pPr>
            <a:r>
              <a:rPr lang="th-TH" b="1" u="sng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ทบทวนตาม </a:t>
            </a:r>
            <a:r>
              <a:rPr lang="en-US" b="1" u="sng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Care process</a:t>
            </a:r>
            <a:endParaRPr lang="en-US" dirty="0">
              <a:effectLst/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38825" algn="l"/>
              </a:tabLst>
            </a:pPr>
            <a:r>
              <a:rPr lang="en-US" b="1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1.Assessment   : </a:t>
            </a:r>
            <a:r>
              <a:rPr lang="th-TH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ประเมินไม่ครอบคลุม</a:t>
            </a:r>
            <a:r>
              <a:rPr lang="th-TH" b="1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  </a:t>
            </a:r>
            <a:endParaRPr lang="th-TH" b="1" dirty="0" smtClean="0">
              <a:effectLst/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38825" algn="l"/>
              </a:tabLst>
            </a:pPr>
            <a:r>
              <a:rPr lang="th-TH" dirty="0" smtClean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พบ </a:t>
            </a:r>
            <a:r>
              <a:rPr lang="en-US" dirty="0" err="1" smtClean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Fx</a:t>
            </a:r>
            <a:r>
              <a:rPr lang="en-US" dirty="0" smtClean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 </a:t>
            </a:r>
            <a:r>
              <a:rPr lang="en-US" dirty="0" err="1" smtClean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Rt</a:t>
            </a:r>
            <a:r>
              <a:rPr lang="en-US" dirty="0" smtClean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   </a:t>
            </a:r>
            <a:r>
              <a:rPr lang="en-US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day </a:t>
            </a:r>
            <a:r>
              <a:rPr lang="en-US" dirty="0" smtClean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7  </a:t>
            </a:r>
            <a:r>
              <a:rPr lang="th-TH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ของการ</a:t>
            </a:r>
            <a:r>
              <a:rPr lang="en-US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 admit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38825" algn="l"/>
              </a:tabLst>
            </a:pPr>
            <a:r>
              <a:rPr lang="en-US" b="1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2.care of patient  :</a:t>
            </a:r>
            <a:endParaRPr lang="en-US" dirty="0">
              <a:effectLst/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38825" algn="l"/>
              </a:tabLst>
            </a:pPr>
            <a:r>
              <a:rPr lang="en-US" b="1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 </a:t>
            </a:r>
            <a:r>
              <a:rPr lang="th-TH" b="1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แพทย์  </a:t>
            </a:r>
            <a:r>
              <a:rPr lang="en-US" b="1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:  </a:t>
            </a:r>
            <a:r>
              <a:rPr lang="th-TH" b="1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ทักษะการใส่ </a:t>
            </a:r>
            <a:r>
              <a:rPr lang="en-US" b="1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ICD</a:t>
            </a:r>
            <a:endParaRPr lang="en-US" dirty="0">
              <a:effectLst/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38825" algn="l"/>
              </a:tabLst>
            </a:pPr>
            <a:r>
              <a:rPr lang="th-TH" b="1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พยาบาล </a:t>
            </a:r>
            <a:r>
              <a:rPr lang="en-US" b="1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: </a:t>
            </a:r>
            <a:r>
              <a:rPr lang="th-TH" b="1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ทักษะการ</a:t>
            </a:r>
            <a:r>
              <a:rPr lang="en-US" b="1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Care ICD</a:t>
            </a:r>
            <a:endParaRPr lang="en-US" dirty="0">
              <a:effectLst/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 </a:t>
            </a:r>
          </a:p>
        </p:txBody>
      </p:sp>
      <p:sp>
        <p:nvSpPr>
          <p:cNvPr id="10" name="Text Box 21"/>
          <p:cNvSpPr txBox="1"/>
          <p:nvPr/>
        </p:nvSpPr>
        <p:spPr>
          <a:xfrm>
            <a:off x="4495800" y="1412776"/>
            <a:ext cx="4419600" cy="4608512"/>
          </a:xfrm>
          <a:prstGeom prst="rect">
            <a:avLst/>
          </a:prstGeom>
          <a:solidFill>
            <a:schemeClr val="bg2">
              <a:lumMod val="75000"/>
            </a:schemeClr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5838825" algn="l"/>
              </a:tabLst>
            </a:pPr>
            <a:r>
              <a:rPr lang="th-TH" b="1" u="sng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การแก้ไข</a:t>
            </a:r>
            <a:endParaRPr lang="en-US" dirty="0">
              <a:effectLst/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1.เพิ่มพูน</a:t>
            </a:r>
            <a:r>
              <a:rPr lang="th-TH" dirty="0" smtClean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ทักษะแพทย์ </a:t>
            </a:r>
            <a:r>
              <a:rPr lang="th-TH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ในการ </a:t>
            </a:r>
            <a:r>
              <a:rPr lang="en-US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On </a:t>
            </a:r>
            <a:r>
              <a:rPr lang="en-US" dirty="0" smtClean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ICD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และจัดเวร </a:t>
            </a:r>
            <a:r>
              <a:rPr lang="en-US" dirty="0" smtClean="0">
                <a:latin typeface="Angsana New" pitchFamily="18" charset="-34"/>
                <a:ea typeface="Calibri"/>
                <a:cs typeface="Angsana New" pitchFamily="18" charset="-34"/>
              </a:rPr>
              <a:t>On call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 แพทย์</a:t>
            </a:r>
            <a:endParaRPr lang="en-US" dirty="0">
              <a:effectLst/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2.ทบทวนความรู้พยาบาล </a:t>
            </a:r>
            <a:endParaRPr lang="en-US" dirty="0">
              <a:effectLst/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dirty="0" smtClean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*</a:t>
            </a:r>
            <a:r>
              <a:rPr lang="th-TH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*การต่อสาย </a:t>
            </a:r>
            <a:r>
              <a:rPr lang="en-US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ICD </a:t>
            </a:r>
            <a:r>
              <a:rPr lang="th-TH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แบบ 1 ขวด และ 2 ขวด</a:t>
            </a:r>
            <a:endParaRPr lang="en-US" dirty="0">
              <a:effectLst/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**</a:t>
            </a:r>
            <a:r>
              <a:rPr lang="th-TH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ทำรูปติดไว้ข้างเตียง</a:t>
            </a:r>
            <a:endParaRPr lang="en-US" dirty="0">
              <a:effectLst/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** </a:t>
            </a:r>
            <a:r>
              <a:rPr lang="th-TH" dirty="0" smtClean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มี</a:t>
            </a:r>
            <a:r>
              <a:rPr lang="th-TH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การ </a:t>
            </a:r>
            <a:r>
              <a:rPr lang="en-US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Double check 2 </a:t>
            </a:r>
            <a:r>
              <a:rPr lang="th-TH" dirty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คน ขณะเปลี่ยน</a:t>
            </a:r>
            <a:r>
              <a:rPr lang="th-TH" dirty="0" smtClean="0">
                <a:effectLst/>
                <a:latin typeface="Angsana New" pitchFamily="18" charset="-34"/>
                <a:ea typeface="Calibri"/>
                <a:cs typeface="Angsana New" pitchFamily="18" charset="-34"/>
              </a:rPr>
              <a:t>ขวด ทุกครั้ง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**ประเมิน</a:t>
            </a:r>
            <a:r>
              <a:rPr lang="en-US" dirty="0" smtClean="0">
                <a:latin typeface="Angsana New" pitchFamily="18" charset="-34"/>
                <a:ea typeface="Calibri"/>
                <a:cs typeface="Angsana New" pitchFamily="18" charset="-34"/>
              </a:rPr>
              <a:t>Fluctuate 2 </a:t>
            </a:r>
            <a:r>
              <a:rPr lang="th-TH" dirty="0" smtClean="0">
                <a:latin typeface="Angsana New" pitchFamily="18" charset="-34"/>
                <a:ea typeface="Calibri"/>
                <a:cs typeface="Angsana New" pitchFamily="18" charset="-34"/>
              </a:rPr>
              <a:t>ครั้งต่อเวร</a:t>
            </a:r>
            <a:endParaRPr lang="th-TH" dirty="0" smtClean="0">
              <a:effectLst/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Angsana New" pitchFamily="18" charset="-34"/>
              <a:ea typeface="Calibri"/>
              <a:cs typeface="Angsana New" pitchFamily="18" charset="-34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th-TH" dirty="0">
                <a:effectLst/>
                <a:ea typeface="Calibri"/>
                <a:cs typeface="Cordia New"/>
              </a:rPr>
              <a:t>	</a:t>
            </a:r>
            <a:endParaRPr lang="en-US" dirty="0">
              <a:effectLst/>
              <a:ea typeface="Calibri"/>
              <a:cs typeface="Cordia New"/>
            </a:endParaRPr>
          </a:p>
        </p:txBody>
      </p:sp>
      <p:sp>
        <p:nvSpPr>
          <p:cNvPr id="6" name="ชื่อเรื่อง 2"/>
          <p:cNvSpPr txBox="1">
            <a:spLocks/>
          </p:cNvSpPr>
          <p:nvPr/>
        </p:nvSpPr>
        <p:spPr>
          <a:xfrm>
            <a:off x="1105272" y="314400"/>
            <a:ext cx="6635080" cy="9543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h-TH" dirty="0" smtClean="0">
                <a:latin typeface="JasmineUPC" pitchFamily="18" charset="-34"/>
                <a:cs typeface="JasmineUPC" pitchFamily="18" charset="-34"/>
              </a:rPr>
              <a:t>โอกาสพัฒนา</a:t>
            </a: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40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55676" y="1187272"/>
            <a:ext cx="2987374" cy="41414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548680"/>
            <a:ext cx="3240360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/>
              <a:t>การป้องกันผิดพลาดซ้ำ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436096" y="2636912"/>
            <a:ext cx="2736304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/>
              <a:t>พยาบาลตรวจสอบคู่กัน ขณะเปลี่ยนขวดทุกครั้ง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2971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9592" y="2104256"/>
            <a:ext cx="6912768" cy="3845024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  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b="1" dirty="0" smtClean="0">
                <a:latin typeface="Angsana New" pitchFamily="18" charset="-34"/>
                <a:cs typeface="Angsana New" pitchFamily="18" charset="-34"/>
              </a:rPr>
              <a:t> 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1.On ICD  7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วัน 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off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ได้ 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Lung </a:t>
            </a:r>
            <a:r>
              <a:rPr lang="en-US" sz="3200" b="1" dirty="0" err="1" smtClean="0">
                <a:latin typeface="Angsana New" pitchFamily="18" charset="-34"/>
                <a:cs typeface="Angsana New" pitchFamily="18" charset="-34"/>
              </a:rPr>
              <a:t>Expland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ดี</a:t>
            </a:r>
          </a:p>
          <a:p>
            <a:pPr marL="0" indent="0">
              <a:buNone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2.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Close </a:t>
            </a:r>
            <a:r>
              <a:rPr lang="en-US" sz="3200" b="1" dirty="0" err="1" smtClean="0">
                <a:latin typeface="Angsana New" pitchFamily="18" charset="-34"/>
                <a:cs typeface="Angsana New" pitchFamily="18" charset="-34"/>
              </a:rPr>
              <a:t>Fx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 Distal end radius    On Slab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ไว้  </a:t>
            </a:r>
          </a:p>
          <a:p>
            <a:pPr marL="0" indent="0">
              <a:buNone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นัดมา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F/U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ติดดี</a:t>
            </a:r>
          </a:p>
          <a:p>
            <a:pPr marL="0" indent="0">
              <a:buNone/>
            </a:pP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   3.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Day 5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มี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Abscess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ที่ต้นขา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Lt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ให้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Antibiotic &gt;&gt;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ทำ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I+D </a:t>
            </a:r>
            <a:endParaRPr lang="th-TH" sz="3200" b="1" dirty="0" smtClean="0">
              <a:latin typeface="Angsana New" pitchFamily="18" charset="-34"/>
              <a:cs typeface="Angsana New" pitchFamily="18" charset="-34"/>
            </a:endParaRPr>
          </a:p>
          <a:p>
            <a:pPr marL="0" indent="0">
              <a:buNone/>
            </a:pPr>
            <a:r>
              <a:rPr lang="th-TH" sz="3200" b="1" dirty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3200" b="1" dirty="0" smtClean="0">
                <a:latin typeface="Angsana New" pitchFamily="18" charset="-34"/>
                <a:cs typeface="Angsana New" pitchFamily="18" charset="-34"/>
              </a:rPr>
              <a:t>                  </a:t>
            </a:r>
            <a:r>
              <a:rPr lang="th-TH" sz="3200" b="1" dirty="0" smtClean="0">
                <a:latin typeface="Angsana New" pitchFamily="18" charset="-34"/>
                <a:cs typeface="Angsana New" pitchFamily="18" charset="-34"/>
              </a:rPr>
              <a:t> </a:t>
            </a:r>
            <a:endParaRPr lang="th-TH" sz="3200" b="1" dirty="0">
              <a:latin typeface="Angsana New" pitchFamily="18" charset="-34"/>
              <a:cs typeface="Angsana New" pitchFamily="18" charset="-34"/>
            </a:endParaRPr>
          </a:p>
          <a:p>
            <a:endParaRPr lang="en-US" dirty="0"/>
          </a:p>
        </p:txBody>
      </p:sp>
      <p:sp>
        <p:nvSpPr>
          <p:cNvPr id="4" name="ชื่อเรื่อง 2"/>
          <p:cNvSpPr txBox="1">
            <a:spLocks/>
          </p:cNvSpPr>
          <p:nvPr/>
        </p:nvSpPr>
        <p:spPr>
          <a:xfrm>
            <a:off x="467544" y="890464"/>
            <a:ext cx="7848872" cy="9543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h-TH" dirty="0" smtClean="0">
                <a:latin typeface="JasmineUPC" pitchFamily="18" charset="-34"/>
                <a:cs typeface="JasmineUPC" pitchFamily="18" charset="-34"/>
              </a:rPr>
              <a:t>สรุปการรักษา</a:t>
            </a: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44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827584" y="1988840"/>
            <a:ext cx="7704856" cy="3024336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sz="2400" dirty="0" smtClean="0">
                <a:latin typeface="AngsanaUPC" pitchFamily="18" charset="-34"/>
                <a:cs typeface="+mj-cs"/>
              </a:rPr>
              <a:t>-</a:t>
            </a:r>
            <a:r>
              <a:rPr lang="th-TH" sz="2400" dirty="0" smtClean="0">
                <a:latin typeface="AngsanaUPC" pitchFamily="18" charset="-34"/>
                <a:cs typeface="+mj-cs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ผู้นำให้ความสำคัญกับการจัดการข้อร้องเรียน และ ความไม่พึงพอใจหน้างาน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marL="109728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- การ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สื่อสาร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ข้อมูลที่ชัดเจน  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ช่วยสร้างความเข้าใจ ลดการ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ร้องเรียน</a:t>
            </a:r>
          </a:p>
          <a:p>
            <a:pPr marL="109728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- เจ้าหน้าที่ความ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ไวต่อการรับรู้ ความไม่พึงพอใจ 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และการจัดการที่รวดเร็ว</a:t>
            </a:r>
            <a:endParaRPr lang="en-US" sz="2800" dirty="0">
              <a:latin typeface="Angsana New" pitchFamily="18" charset="-34"/>
              <a:cs typeface="Angsana New" pitchFamily="18" charset="-34"/>
            </a:endParaRPr>
          </a:p>
          <a:p>
            <a:pPr marL="109728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- ความ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พร้อมของ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ทีม/อุปกรณ์ใน</a:t>
            </a:r>
            <a:r>
              <a:rPr lang="th-TH" sz="2800" dirty="0">
                <a:latin typeface="Angsana New" pitchFamily="18" charset="-34"/>
                <a:cs typeface="Angsana New" pitchFamily="18" charset="-34"/>
              </a:rPr>
              <a:t>การแก้ไขภาวะ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ฉุกเฉิน</a:t>
            </a:r>
          </a:p>
          <a:p>
            <a:pPr marL="109728" indent="0">
              <a:buNone/>
            </a:pP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- เจ้าหน้าที่มีความรู้เรื่อง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Personal  safety</a:t>
            </a: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th-TH" sz="2800" dirty="0">
              <a:latin typeface="Angsana New" pitchFamily="18" charset="-34"/>
              <a:cs typeface="Angsana New" pitchFamily="18" charset="-34"/>
            </a:endParaRPr>
          </a:p>
          <a:p>
            <a:pPr>
              <a:buFontTx/>
              <a:buChar char="-"/>
            </a:pPr>
            <a:endParaRPr lang="en-US" sz="2400" dirty="0">
              <a:latin typeface="AngsanaUPC" pitchFamily="18" charset="-34"/>
              <a:cs typeface="+mj-cs"/>
            </a:endParaRPr>
          </a:p>
          <a:p>
            <a:pPr marL="109728" indent="0">
              <a:buNone/>
            </a:pPr>
            <a:endParaRPr lang="th-TH" sz="2400" dirty="0" smtClean="0">
              <a:latin typeface="AngsanaUPC" pitchFamily="18" charset="-34"/>
              <a:cs typeface="+mj-cs"/>
            </a:endParaRPr>
          </a:p>
          <a:p>
            <a:pPr marL="109728" indent="0">
              <a:buNone/>
            </a:pPr>
            <a:endParaRPr lang="en-US" sz="2400" dirty="0">
              <a:latin typeface="AngsanaUPC" pitchFamily="18" charset="-34"/>
              <a:cs typeface="+mj-cs"/>
            </a:endParaRPr>
          </a:p>
          <a:p>
            <a:endParaRPr lang="th-TH" sz="2400" dirty="0">
              <a:latin typeface="AngsanaUPC" pitchFamily="18" charset="-34"/>
              <a:cs typeface="+mj-cs"/>
            </a:endParaRPr>
          </a:p>
        </p:txBody>
      </p:sp>
      <p:sp>
        <p:nvSpPr>
          <p:cNvPr id="3" name="ชื่อเรื่อง 2"/>
          <p:cNvSpPr txBox="1">
            <a:spLocks/>
          </p:cNvSpPr>
          <p:nvPr/>
        </p:nvSpPr>
        <p:spPr>
          <a:xfrm>
            <a:off x="457200" y="674440"/>
            <a:ext cx="8229600" cy="9543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dirty="0" smtClean="0">
                <a:latin typeface="JasmineUPC" pitchFamily="18" charset="-34"/>
                <a:cs typeface="JasmineUPC" pitchFamily="18" charset="-34"/>
              </a:rPr>
              <a:t>Key Success factor</a:t>
            </a: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4300537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4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76672" y="1700808"/>
            <a:ext cx="8229600" cy="4248472"/>
          </a:xfrm>
        </p:spPr>
        <p:txBody>
          <a:bodyPr>
            <a:noAutofit/>
          </a:bodyPr>
          <a:lstStyle/>
          <a:p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การ</a:t>
            </a:r>
            <a:r>
              <a:rPr lang="en-US" sz="2800" b="1" dirty="0" smtClean="0">
                <a:latin typeface="Angsana New" pitchFamily="18" charset="-34"/>
                <a:cs typeface="Angsana New" pitchFamily="18" charset="-34"/>
              </a:rPr>
              <a:t>Assessment </a:t>
            </a:r>
            <a:r>
              <a:rPr lang="th-TH" sz="2800" b="1" dirty="0" smtClean="0">
                <a:latin typeface="Angsana New" pitchFamily="18" charset="-34"/>
                <a:cs typeface="Angsana New" pitchFamily="18" charset="-34"/>
              </a:rPr>
              <a:t>ให้ครอบคลุม  ช่วยให้วินิจฉัยได้ครบถ้วน  ลดปัญหาความไม่พึงพอใจ</a:t>
            </a:r>
          </a:p>
          <a:p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ความรู้และทักษะของเจ้าหน้าที่ ในการดูแลหัตถการสำคัญต้องแม่นยำ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การ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Double check 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คู่กัน ช่วยลดความผิดพลาด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สัมพันธภาพที่ดี ระหว่าง ผู้ป่วย และ ผู้ให้บริการ ส่งผลให้ความไม่พึงพอใจลดลง</a:t>
            </a:r>
          </a:p>
          <a:p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ความร่วมมือของบุคลากร ในการแจ้งข้อมูลเชิงลบที่พบให้หน่วยงานรับรู้ข้อมูลอย่างรวดเร็ว ทำให้การจัดการมีประสิทธิภาพ  </a:t>
            </a:r>
            <a:r>
              <a:rPr lang="en-US" sz="2800" dirty="0" smtClean="0">
                <a:latin typeface="Angsana New" pitchFamily="18" charset="-34"/>
                <a:cs typeface="Angsana New" pitchFamily="18" charset="-34"/>
              </a:rPr>
              <a:t>&gt;&gt;</a:t>
            </a:r>
            <a:r>
              <a:rPr lang="th-TH" sz="2800" dirty="0" smtClean="0">
                <a:latin typeface="Angsana New" pitchFamily="18" charset="-34"/>
                <a:cs typeface="Angsana New" pitchFamily="18" charset="-34"/>
              </a:rPr>
              <a:t>ไม่เกิดข้อร้องเรียน</a:t>
            </a:r>
          </a:p>
          <a:p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en-US" sz="2800" dirty="0" smtClean="0">
              <a:latin typeface="Angsana New" pitchFamily="18" charset="-34"/>
              <a:cs typeface="Angsana New" pitchFamily="18" charset="-34"/>
            </a:endParaRPr>
          </a:p>
          <a:p>
            <a:pPr marL="109728" indent="0"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pPr marL="109728" indent="0">
              <a:buNone/>
            </a:pPr>
            <a:endParaRPr lang="th-TH" sz="2800" dirty="0" smtClean="0">
              <a:latin typeface="Angsana New" pitchFamily="18" charset="-34"/>
              <a:cs typeface="Angsana New" pitchFamily="18" charset="-34"/>
            </a:endParaRPr>
          </a:p>
          <a:p>
            <a:endParaRPr lang="th-TH" sz="28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" name="ชื่อเรื่อง 2"/>
          <p:cNvSpPr txBox="1">
            <a:spLocks/>
          </p:cNvSpPr>
          <p:nvPr/>
        </p:nvSpPr>
        <p:spPr>
          <a:xfrm>
            <a:off x="476672" y="674440"/>
            <a:ext cx="8229600" cy="9543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h-TH" dirty="0" smtClean="0">
                <a:latin typeface="JasmineUPC" pitchFamily="18" charset="-34"/>
                <a:cs typeface="JasmineUPC" pitchFamily="18" charset="-34"/>
              </a:rPr>
              <a:t>บทเรียนที่ได้รับ และการปรับเปลี่ยน</a:t>
            </a: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013176"/>
            <a:ext cx="2016224" cy="162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7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57672CAE-F78D-6F46-981E-6A9591CAD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764704"/>
            <a:ext cx="5040560" cy="2304256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2555776" y="3789040"/>
            <a:ext cx="39604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ขอบคุณค่ะ</a:t>
            </a:r>
            <a:endParaRPr lang="th-TH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021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r>
              <a:rPr lang="th-TH" dirty="0" smtClean="0"/>
              <a:t>งานบริการข้อมูล</a:t>
            </a:r>
          </a:p>
          <a:p>
            <a:pPr lvl="1"/>
            <a:r>
              <a:rPr lang="th-TH" dirty="0" smtClean="0"/>
              <a:t>สิทธิประโยชน์</a:t>
            </a:r>
          </a:p>
          <a:p>
            <a:pPr lvl="1"/>
            <a:r>
              <a:rPr lang="th-TH" dirty="0" smtClean="0"/>
              <a:t>คำแนะนำการใช้บริการ</a:t>
            </a:r>
          </a:p>
          <a:p>
            <a:pPr lvl="1"/>
            <a:r>
              <a:rPr lang="th-TH" dirty="0" smtClean="0"/>
              <a:t>รับเรื่องร้องเรียน</a:t>
            </a:r>
          </a:p>
          <a:p>
            <a:pPr lvl="1"/>
            <a:r>
              <a:rPr lang="th-TH" dirty="0" smtClean="0"/>
              <a:t>ประสานงานแก้ไขปัญหา และคุ้มครองสิทธิแก่ผู้รับบริการ</a:t>
            </a:r>
          </a:p>
          <a:p>
            <a:r>
              <a:rPr lang="th-TH" dirty="0" smtClean="0"/>
              <a:t>ปรับระบบการให้บริการสามารถสร้างความพึงพอใจและลดปัญหาเรื่องร้องเรียน</a:t>
            </a:r>
          </a:p>
          <a:p>
            <a:r>
              <a:rPr lang="th-TH" dirty="0" smtClean="0"/>
              <a:t>สร้างความร่วมมือและประสานงานกันภายในหน่วยงาน เพื่อป้องกันและแก้ไขปัญหาเรื่องร้องเรียนต่าง ๆ</a:t>
            </a:r>
          </a:p>
          <a:p>
            <a:r>
              <a:rPr lang="th-TH" dirty="0" smtClean="0"/>
              <a:t>พัฒนางานแก้ไขปัญหาเรื่องร้องเรียน และคุ้มครองสิทธิในหน่วยบริการให้มีมาตรฐาน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>
                <a:latin typeface="JasmineUPC" pitchFamily="18" charset="-34"/>
                <a:cs typeface="JasmineUPC" pitchFamily="18" charset="-34"/>
              </a:rPr>
              <a:t>บทบาท/หน้าที่</a:t>
            </a: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074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1567333"/>
            <a:ext cx="8229600" cy="4525963"/>
          </a:xfrm>
        </p:spPr>
        <p:txBody>
          <a:bodyPr/>
          <a:lstStyle/>
          <a:p>
            <a:r>
              <a:rPr lang="th-TH" b="1" dirty="0" smtClean="0"/>
              <a:t>จัดตั้งหน่วยรับเรื่องร้องเรียน/ร้องทุกข์</a:t>
            </a:r>
            <a:endParaRPr lang="th-TH" b="1" dirty="0"/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>
                <a:latin typeface="JasmineUPC" pitchFamily="18" charset="-34"/>
                <a:cs typeface="JasmineUPC" pitchFamily="18" charset="-34"/>
              </a:rPr>
              <a:t>ขั้นตอนการดำเนินงาน</a:t>
            </a: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060848"/>
            <a:ext cx="2022083" cy="24842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159814"/>
            <a:ext cx="2319845" cy="2286343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939" y="4005064"/>
            <a:ext cx="2175648" cy="206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8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235525"/>
              </p:ext>
            </p:extLst>
          </p:nvPr>
        </p:nvGraphicFramePr>
        <p:xfrm>
          <a:off x="539552" y="1628800"/>
          <a:ext cx="80648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h-TH" dirty="0">
                <a:latin typeface="JasmineUPC" pitchFamily="18" charset="-34"/>
                <a:cs typeface="JasmineUPC" pitchFamily="18" charset="-34"/>
              </a:rPr>
              <a:t>ขั้นตอนการดำเนินงาน</a:t>
            </a:r>
          </a:p>
        </p:txBody>
      </p:sp>
      <p:sp>
        <p:nvSpPr>
          <p:cNvPr id="6" name="ลูกศรขวา 5"/>
          <p:cNvSpPr/>
          <p:nvPr/>
        </p:nvSpPr>
        <p:spPr>
          <a:xfrm rot="5400000">
            <a:off x="2339752" y="4869160"/>
            <a:ext cx="164876" cy="164876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กลุ่ม 6"/>
          <p:cNvGrpSpPr/>
          <p:nvPr/>
        </p:nvGrpSpPr>
        <p:grpSpPr>
          <a:xfrm>
            <a:off x="537887" y="5116474"/>
            <a:ext cx="3768606" cy="511202"/>
            <a:chOff x="39" y="2393192"/>
            <a:chExt cx="3768606" cy="511202"/>
          </a:xfrm>
        </p:grpSpPr>
        <p:sp>
          <p:nvSpPr>
            <p:cNvPr id="8" name="สี่เหลี่ยมผืนผ้ามุมมน 7"/>
            <p:cNvSpPr/>
            <p:nvPr/>
          </p:nvSpPr>
          <p:spPr>
            <a:xfrm>
              <a:off x="39" y="2393192"/>
              <a:ext cx="3768606" cy="511202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9" name="สี่เหลี่ยมผืนผ้ามุมมน 5"/>
            <p:cNvSpPr/>
            <p:nvPr/>
          </p:nvSpPr>
          <p:spPr>
            <a:xfrm>
              <a:off x="15012" y="2408165"/>
              <a:ext cx="3738660" cy="48125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kern="1200" dirty="0" smtClean="0"/>
                <a:t>รายงานคณะกรรมการ </a:t>
              </a:r>
              <a:r>
                <a:rPr lang="en-US" sz="1600" kern="1200" dirty="0" smtClean="0"/>
                <a:t>RM</a:t>
              </a:r>
              <a:r>
                <a:rPr lang="en-US" sz="2000" kern="1200" dirty="0" smtClean="0"/>
                <a:t> </a:t>
              </a:r>
              <a:r>
                <a:rPr lang="th-TH" sz="2000" kern="1200" dirty="0" smtClean="0"/>
                <a:t>เก็บรวบรวมรายงาน</a:t>
              </a:r>
              <a:endParaRPr lang="th-TH" sz="2000" kern="1200" dirty="0"/>
            </a:p>
          </p:txBody>
        </p:sp>
      </p:grpSp>
      <p:sp>
        <p:nvSpPr>
          <p:cNvPr id="10" name="ลูกศรขวา 9"/>
          <p:cNvSpPr/>
          <p:nvPr/>
        </p:nvSpPr>
        <p:spPr>
          <a:xfrm rot="5400000">
            <a:off x="2327904" y="5694820"/>
            <a:ext cx="164876" cy="164876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1" name="กลุ่ม 10"/>
          <p:cNvGrpSpPr/>
          <p:nvPr/>
        </p:nvGrpSpPr>
        <p:grpSpPr>
          <a:xfrm>
            <a:off x="526039" y="5942134"/>
            <a:ext cx="3768606" cy="511202"/>
            <a:chOff x="39" y="2393192"/>
            <a:chExt cx="3768606" cy="511202"/>
          </a:xfrm>
        </p:grpSpPr>
        <p:sp>
          <p:nvSpPr>
            <p:cNvPr id="12" name="สี่เหลี่ยมผืนผ้ามุมมน 11"/>
            <p:cNvSpPr/>
            <p:nvPr/>
          </p:nvSpPr>
          <p:spPr>
            <a:xfrm>
              <a:off x="39" y="2393192"/>
              <a:ext cx="3768606" cy="511202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3" name="สี่เหลี่ยมผืนผ้ามุมมน 5"/>
            <p:cNvSpPr/>
            <p:nvPr/>
          </p:nvSpPr>
          <p:spPr>
            <a:xfrm>
              <a:off x="15012" y="2408165"/>
              <a:ext cx="3738660" cy="48125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kern="1200" dirty="0" smtClean="0"/>
                <a:t>ศูนย์ฯ รวบรวมรายงานบันทึกเข้าระบบ </a:t>
              </a:r>
              <a:r>
                <a:rPr lang="en-US" sz="1400" kern="1200" dirty="0" smtClean="0"/>
                <a:t>Data Center</a:t>
              </a:r>
              <a:endParaRPr lang="th-TH" sz="1400" kern="1200" dirty="0"/>
            </a:p>
          </p:txBody>
        </p:sp>
      </p:grpSp>
      <p:sp>
        <p:nvSpPr>
          <p:cNvPr id="14" name="ลูกศรขวา 13"/>
          <p:cNvSpPr/>
          <p:nvPr/>
        </p:nvSpPr>
        <p:spPr>
          <a:xfrm rot="5400000">
            <a:off x="6661897" y="4902731"/>
            <a:ext cx="164876" cy="164876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5" name="กลุ่ม 14"/>
          <p:cNvGrpSpPr/>
          <p:nvPr/>
        </p:nvGrpSpPr>
        <p:grpSpPr>
          <a:xfrm>
            <a:off x="4860032" y="5150046"/>
            <a:ext cx="3768606" cy="511202"/>
            <a:chOff x="4296250" y="2609770"/>
            <a:chExt cx="3768606" cy="511202"/>
          </a:xfrm>
        </p:grpSpPr>
        <p:sp>
          <p:nvSpPr>
            <p:cNvPr id="16" name="สี่เหลี่ยมผืนผ้ามุมมน 15"/>
            <p:cNvSpPr/>
            <p:nvPr/>
          </p:nvSpPr>
          <p:spPr>
            <a:xfrm>
              <a:off x="4296250" y="2609770"/>
              <a:ext cx="3768606" cy="511202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17" name="สี่เหลี่ยมผืนผ้ามุมมน 5"/>
            <p:cNvSpPr/>
            <p:nvPr/>
          </p:nvSpPr>
          <p:spPr>
            <a:xfrm>
              <a:off x="4311223" y="2624743"/>
              <a:ext cx="3738660" cy="48125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kern="1200" dirty="0"/>
            </a:p>
          </p:txBody>
        </p:sp>
      </p:grpSp>
      <p:sp>
        <p:nvSpPr>
          <p:cNvPr id="18" name="สี่เหลี่ยมผืนผ้า 17"/>
          <p:cNvSpPr/>
          <p:nvPr/>
        </p:nvSpPr>
        <p:spPr>
          <a:xfrm>
            <a:off x="5148403" y="5189571"/>
            <a:ext cx="33120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dirty="0" smtClean="0"/>
              <a:t>คณะกรรมการไกล่เกลี่ยระดับโรงพยาบาล</a:t>
            </a:r>
            <a:endParaRPr lang="th-TH" sz="2000" dirty="0"/>
          </a:p>
        </p:txBody>
      </p:sp>
      <p:sp>
        <p:nvSpPr>
          <p:cNvPr id="19" name="ลูกศรขวา 18"/>
          <p:cNvSpPr/>
          <p:nvPr/>
        </p:nvSpPr>
        <p:spPr>
          <a:xfrm rot="5400000">
            <a:off x="6696371" y="5694820"/>
            <a:ext cx="164876" cy="164876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0" name="กลุ่ม 19"/>
          <p:cNvGrpSpPr/>
          <p:nvPr/>
        </p:nvGrpSpPr>
        <p:grpSpPr>
          <a:xfrm>
            <a:off x="4875005" y="5942134"/>
            <a:ext cx="3768606" cy="511202"/>
            <a:chOff x="4296250" y="2609770"/>
            <a:chExt cx="3768606" cy="511202"/>
          </a:xfrm>
        </p:grpSpPr>
        <p:sp>
          <p:nvSpPr>
            <p:cNvPr id="21" name="สี่เหลี่ยมผืนผ้ามุมมน 20"/>
            <p:cNvSpPr/>
            <p:nvPr/>
          </p:nvSpPr>
          <p:spPr>
            <a:xfrm>
              <a:off x="4296250" y="2609770"/>
              <a:ext cx="3768606" cy="511202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2" name="สี่เหลี่ยมผืนผ้ามุมมน 5"/>
            <p:cNvSpPr/>
            <p:nvPr/>
          </p:nvSpPr>
          <p:spPr>
            <a:xfrm>
              <a:off x="4311223" y="2624743"/>
              <a:ext cx="3738660" cy="481256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th-TH" sz="2000" kern="1200" dirty="0"/>
            </a:p>
          </p:txBody>
        </p:sp>
      </p:grpSp>
      <p:sp>
        <p:nvSpPr>
          <p:cNvPr id="23" name="สี่เหลี่ยมผืนผ้า 22"/>
          <p:cNvSpPr/>
          <p:nvPr/>
        </p:nvSpPr>
        <p:spPr>
          <a:xfrm>
            <a:off x="5220072" y="5997680"/>
            <a:ext cx="26853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th-TH" sz="2000" dirty="0" smtClean="0"/>
              <a:t>คณะกรรมการไกล่เกลี่ยระดับจังหวัด</a:t>
            </a:r>
            <a:endParaRPr lang="th-TH" sz="2000" dirty="0"/>
          </a:p>
        </p:txBody>
      </p:sp>
      <p:sp>
        <p:nvSpPr>
          <p:cNvPr id="24" name="ตัวแทนเนื้อหา 1"/>
          <p:cNvSpPr txBox="1">
            <a:spLocks/>
          </p:cNvSpPr>
          <p:nvPr/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h-TH" dirty="0" smtClean="0"/>
              <a:t>วางระบบเชื่อมโยงกับ </a:t>
            </a:r>
            <a:r>
              <a:rPr lang="en-US" dirty="0" smtClean="0"/>
              <a:t>HA </a:t>
            </a:r>
            <a:r>
              <a:rPr lang="th-TH" dirty="0" smtClean="0"/>
              <a:t>โปรแกรมสิทธิผู้ป่วยของระบบบริหารความเสี่ยง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2873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latin typeface="JasmineUPC" pitchFamily="18" charset="-34"/>
                <a:cs typeface="JasmineUPC" pitchFamily="18" charset="-34"/>
              </a:rPr>
              <a:t>Flow </a:t>
            </a:r>
            <a:r>
              <a:rPr lang="th-TH" dirty="0" smtClean="0">
                <a:latin typeface="JasmineUPC" pitchFamily="18" charset="-34"/>
                <a:cs typeface="JasmineUPC" pitchFamily="18" charset="-34"/>
              </a:rPr>
              <a:t>จัดการเรื่องราวร้องทุกข์ ระดับ </a:t>
            </a:r>
            <a:r>
              <a:rPr lang="en-US" dirty="0" smtClean="0">
                <a:latin typeface="JasmineUPC" pitchFamily="18" charset="-34"/>
                <a:cs typeface="JasmineUPC" pitchFamily="18" charset="-34"/>
              </a:rPr>
              <a:t>CUP</a:t>
            </a: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24" name="ตัวแทนเนื้อหา 1"/>
          <p:cNvSpPr txBox="1">
            <a:spLocks/>
          </p:cNvSpPr>
          <p:nvPr/>
        </p:nvSpPr>
        <p:spPr>
          <a:xfrm>
            <a:off x="457200" y="1711349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>
              <a:buNone/>
            </a:pP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2742019"/>
            <a:ext cx="2602632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ศูนย์รับเรื่องร้องเรียน</a:t>
            </a:r>
          </a:p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CUP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ภาชี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55576" y="1740895"/>
            <a:ext cx="1819436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เรื่องร้องเรียน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11960" y="1628800"/>
            <a:ext cx="2249878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รายงาน ผอ.รพ./</a:t>
            </a:r>
            <a:r>
              <a:rPr lang="th-TH" sz="2400" dirty="0" err="1" smtClean="0">
                <a:latin typeface="Angsana New" pitchFamily="18" charset="-34"/>
                <a:cs typeface="Angsana New" pitchFamily="18" charset="-34"/>
              </a:rPr>
              <a:t>สสอ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.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95936" y="2535287"/>
            <a:ext cx="2736304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หาข้อมูลจาก </a:t>
            </a:r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Stake holders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.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653526" y="3471391"/>
            <a:ext cx="4086826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RRT Cup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ดำเนินเจรจาไกล่เกลี่ย ภายใน 1-3 วัน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23928" y="4551511"/>
            <a:ext cx="1368152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สำเร็จ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868144" y="4551511"/>
            <a:ext cx="1368152" cy="461665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ไม่สำเร็จ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508104" y="5517232"/>
            <a:ext cx="2808311" cy="830997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Angsana New" pitchFamily="18" charset="-34"/>
                <a:cs typeface="Angsana New" pitchFamily="18" charset="-34"/>
              </a:rPr>
              <a:t>RRT </a:t>
            </a:r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ระดับจังหวัด</a:t>
            </a:r>
          </a:p>
          <a:p>
            <a:pPr algn="ctr"/>
            <a:r>
              <a:rPr lang="th-TH" sz="2400" dirty="0" smtClean="0">
                <a:latin typeface="Angsana New" pitchFamily="18" charset="-34"/>
                <a:cs typeface="Angsana New" pitchFamily="18" charset="-34"/>
              </a:rPr>
              <a:t>รายงาน นพ.สาธารณสุขจังหวัด</a:t>
            </a:r>
            <a:endParaRPr lang="th-TH" sz="24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50" name="ลูกศรขวา 49"/>
          <p:cNvSpPr/>
          <p:nvPr/>
        </p:nvSpPr>
        <p:spPr>
          <a:xfrm rot="5400000">
            <a:off x="1469786" y="2343010"/>
            <a:ext cx="428100" cy="303720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ลูกศรขวา 50"/>
          <p:cNvSpPr/>
          <p:nvPr/>
        </p:nvSpPr>
        <p:spPr>
          <a:xfrm rot="5400000">
            <a:off x="5065529" y="2219339"/>
            <a:ext cx="428100" cy="263030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2" name="ลูกศรขวา 51"/>
          <p:cNvSpPr/>
          <p:nvPr/>
        </p:nvSpPr>
        <p:spPr>
          <a:xfrm rot="5400000">
            <a:off x="5086414" y="3155443"/>
            <a:ext cx="428100" cy="263030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3" name="ลูกศรขวา 52"/>
          <p:cNvSpPr/>
          <p:nvPr/>
        </p:nvSpPr>
        <p:spPr>
          <a:xfrm rot="5400000">
            <a:off x="6260622" y="5163106"/>
            <a:ext cx="402431" cy="263030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ลูกศรขวา 53"/>
          <p:cNvSpPr/>
          <p:nvPr/>
        </p:nvSpPr>
        <p:spPr>
          <a:xfrm rot="8145331">
            <a:off x="4542651" y="4130231"/>
            <a:ext cx="704737" cy="24871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ลูกศรขวา 54"/>
          <p:cNvSpPr/>
          <p:nvPr/>
        </p:nvSpPr>
        <p:spPr>
          <a:xfrm rot="2667267">
            <a:off x="5683440" y="4112272"/>
            <a:ext cx="704737" cy="24871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6" name="ลูกศรขวา 55"/>
          <p:cNvSpPr/>
          <p:nvPr/>
        </p:nvSpPr>
        <p:spPr>
          <a:xfrm rot="19761022">
            <a:off x="2707647" y="2200839"/>
            <a:ext cx="1569923" cy="193437"/>
          </a:xfrm>
          <a:prstGeom prst="rightArrow">
            <a:avLst>
              <a:gd name="adj1" fmla="val 66700"/>
              <a:gd name="adj2" fmla="val 50000"/>
            </a:avLst>
          </a:prstGeom>
          <a:solidFill>
            <a:srgbClr val="FF0000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TextBox 56"/>
          <p:cNvSpPr txBox="1"/>
          <p:nvPr/>
        </p:nvSpPr>
        <p:spPr>
          <a:xfrm>
            <a:off x="592324" y="3861048"/>
            <a:ext cx="2323492" cy="2031325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latin typeface="Angsana New" pitchFamily="18" charset="-34"/>
                <a:cs typeface="Angsana New" pitchFamily="18" charset="-34"/>
              </a:rPr>
              <a:t>RRT CUP 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ประกอบด้วย</a:t>
            </a:r>
          </a:p>
          <a:p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1.ผอ.รพ</a:t>
            </a:r>
          </a:p>
          <a:p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2.</a:t>
            </a:r>
            <a:r>
              <a:rPr lang="th-TH" sz="1800" b="1" dirty="0" err="1" smtClean="0">
                <a:latin typeface="Angsana New" pitchFamily="18" charset="-34"/>
                <a:cs typeface="Angsana New" pitchFamily="18" charset="-34"/>
              </a:rPr>
              <a:t>สสอ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.</a:t>
            </a:r>
          </a:p>
          <a:p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3.หัวหน้าพยาบาล</a:t>
            </a:r>
          </a:p>
          <a:p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4.</a:t>
            </a:r>
            <a:r>
              <a:rPr lang="th-TH" sz="1800" b="1" dirty="0" err="1" smtClean="0">
                <a:latin typeface="Angsana New" pitchFamily="18" charset="-34"/>
                <a:cs typeface="Angsana New" pitchFamily="18" charset="-34"/>
              </a:rPr>
              <a:t>คุณปภาณิน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  ศรีแสง</a:t>
            </a:r>
          </a:p>
          <a:p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5.คุณธน</a:t>
            </a:r>
            <a:r>
              <a:rPr lang="th-TH" sz="1800" b="1" dirty="0" err="1" smtClean="0">
                <a:latin typeface="Angsana New" pitchFamily="18" charset="-34"/>
                <a:cs typeface="Angsana New" pitchFamily="18" charset="-34"/>
              </a:rPr>
              <a:t>ภรณ์</a:t>
            </a:r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 ทองศรี</a:t>
            </a:r>
          </a:p>
          <a:p>
            <a:r>
              <a:rPr lang="th-TH" sz="1800" b="1" dirty="0" smtClean="0">
                <a:latin typeface="Angsana New" pitchFamily="18" charset="-34"/>
                <a:cs typeface="Angsana New" pitchFamily="18" charset="-34"/>
              </a:rPr>
              <a:t>6.หัวหน้างานที่เกิดเหตุ</a:t>
            </a:r>
            <a:endParaRPr lang="th-TH" sz="1800" b="1" dirty="0">
              <a:latin typeface="Angsana New" pitchFamily="18" charset="-34"/>
              <a:cs typeface="Angsana New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6344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ตัวแทนเนื้อหา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0732168"/>
              </p:ext>
            </p:extLst>
          </p:nvPr>
        </p:nvGraphicFramePr>
        <p:xfrm>
          <a:off x="457200" y="1783358"/>
          <a:ext cx="8219256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h-TH" dirty="0" smtClean="0">
                <a:latin typeface="JasmineUPC" pitchFamily="18" charset="-34"/>
                <a:cs typeface="JasmineUPC" pitchFamily="18" charset="-34"/>
              </a:rPr>
              <a:t>ช่องทางการรับเรื่องร้องเรียน/ร้องทุกข์/ข้อเสนอแนะ</a:t>
            </a: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3931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th-TH" dirty="0" smtClean="0">
                <a:latin typeface="JasmineUPC" pitchFamily="18" charset="-34"/>
                <a:cs typeface="JasmineUPC" pitchFamily="18" charset="-34"/>
              </a:rPr>
              <a:t>การติดตาม/ผลลัพธ์การดำเนินงาน</a:t>
            </a: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9" name="ตัวแทนเนื้อหา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จำนวนข้อร้องเรียนทั้งหมด </a:t>
            </a:r>
          </a:p>
          <a:p>
            <a:pPr lvl="1"/>
            <a:r>
              <a:rPr lang="th-TH" dirty="0" smtClean="0"/>
              <a:t>พฤติกรรมบริการ</a:t>
            </a:r>
          </a:p>
          <a:p>
            <a:pPr lvl="1"/>
            <a:r>
              <a:rPr lang="th-TH" dirty="0" smtClean="0"/>
              <a:t>ระยะเวลารอคอย</a:t>
            </a:r>
          </a:p>
          <a:p>
            <a:pPr marL="393192" lvl="1" indent="0">
              <a:buNone/>
            </a:pPr>
            <a:endParaRPr lang="th-TH" dirty="0" smtClean="0"/>
          </a:p>
          <a:p>
            <a:r>
              <a:rPr lang="th-TH" dirty="0" smtClean="0"/>
              <a:t>อัตราข้อร้องเรียนได้รับการตอบสนองในเวลาที่กำหนด (100</a:t>
            </a:r>
            <a:r>
              <a:rPr lang="en-US" sz="1800" dirty="0" smtClean="0"/>
              <a:t>%</a:t>
            </a:r>
            <a:r>
              <a:rPr lang="th-TH" dirty="0" smtClean="0"/>
              <a:t>)</a:t>
            </a:r>
          </a:p>
          <a:p>
            <a:r>
              <a:rPr lang="th-TH" dirty="0" smtClean="0"/>
              <a:t>อัตราความพึงพอใจ</a:t>
            </a: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ผู้ป่วยนอก (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  87.82</a:t>
            </a:r>
            <a:r>
              <a:rPr lang="en-US" sz="1200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dirty="0" smtClean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pPr lvl="1"/>
            <a:r>
              <a:rPr lang="th-TH" dirty="0" smtClean="0">
                <a:latin typeface="Angsana New" pitchFamily="18" charset="-34"/>
                <a:cs typeface="Angsana New" pitchFamily="18" charset="-34"/>
              </a:rPr>
              <a:t>ผู้ป่วยใน (87.</a:t>
            </a:r>
            <a:r>
              <a:rPr lang="en-US" dirty="0" smtClean="0">
                <a:latin typeface="Angsana New" pitchFamily="18" charset="-34"/>
                <a:cs typeface="Angsana New" pitchFamily="18" charset="-34"/>
              </a:rPr>
              <a:t>97</a:t>
            </a:r>
            <a:r>
              <a:rPr lang="en-US" sz="1200" dirty="0" smtClean="0">
                <a:latin typeface="Angsana New" pitchFamily="18" charset="-34"/>
                <a:cs typeface="Angsana New" pitchFamily="18" charset="-34"/>
              </a:rPr>
              <a:t>%</a:t>
            </a:r>
            <a:r>
              <a:rPr lang="th-TH" dirty="0">
                <a:latin typeface="Angsana New" pitchFamily="18" charset="-34"/>
                <a:cs typeface="Angsana New" pitchFamily="18" charset="-34"/>
              </a:rPr>
              <a:t>)</a:t>
            </a:r>
          </a:p>
          <a:p>
            <a:endParaRPr lang="th-TH" dirty="0"/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037" y="4239050"/>
            <a:ext cx="2673243" cy="2004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308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/>
          <p:cNvSpPr>
            <a:spLocks noGrp="1"/>
          </p:cNvSpPr>
          <p:nvPr>
            <p:ph idx="1"/>
          </p:nvPr>
        </p:nvSpPr>
        <p:spPr>
          <a:xfrm>
            <a:off x="457200" y="1841368"/>
            <a:ext cx="8229600" cy="3963896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/>
              <a:t>ด้านกายภาพ</a:t>
            </a:r>
          </a:p>
          <a:p>
            <a:pPr lvl="1"/>
            <a:r>
              <a:rPr lang="th-TH" dirty="0" smtClean="0"/>
              <a:t>จัดหาสถานที่ห้องใหม่ และจัดให้มีโต๊ะ เก้าอี้ (ตามมาตรฐาน)</a:t>
            </a:r>
          </a:p>
          <a:p>
            <a:r>
              <a:rPr lang="th-TH" b="1" dirty="0" smtClean="0"/>
              <a:t>ด้านระบบข้อมูล</a:t>
            </a:r>
          </a:p>
          <a:p>
            <a:pPr lvl="1"/>
            <a:r>
              <a:rPr lang="th-TH" dirty="0" smtClean="0"/>
              <a:t>จัดทำบอร์ดเผยแพร่ผลการดำเนินงาน หรือข้อมูลที่ได้รับการแก้ไขให้แก่ประชาชน/ผู้มารับบริการรับทราบ</a:t>
            </a:r>
          </a:p>
          <a:p>
            <a:pPr lvl="1"/>
            <a:endParaRPr lang="th-TH" dirty="0" smtClean="0"/>
          </a:p>
          <a:p>
            <a:r>
              <a:rPr lang="th-TH" b="1" dirty="0" smtClean="0"/>
              <a:t>ด้านการพัฒนางานเชิงรุก</a:t>
            </a:r>
          </a:p>
          <a:p>
            <a:pPr lvl="1"/>
            <a:r>
              <a:rPr lang="th-TH" dirty="0" smtClean="0"/>
              <a:t>นำข้อมูลเสียงสะท้อนที่ได้จากประชาชนหรือผู้รับบริการมาจัดทำโครงการพัฒนาคุณภาพ</a:t>
            </a:r>
          </a:p>
          <a:p>
            <a:pPr lvl="1"/>
            <a:r>
              <a:rPr lang="th-TH" dirty="0" smtClean="0"/>
              <a:t>สอดส่องข้อมูล เชิงลบจากสื่อสังคมออนไลน์  </a:t>
            </a:r>
          </a:p>
          <a:p>
            <a:pPr lvl="1"/>
            <a:r>
              <a:rPr lang="th-TH" dirty="0" smtClean="0"/>
              <a:t>ส่งเสริมให้เจ้าหน้าที่ใช้สื่อสังคมออนไลน์อย่างเหมาะสม																				</a:t>
            </a:r>
            <a:endParaRPr lang="th-TH" dirty="0"/>
          </a:p>
        </p:txBody>
      </p:sp>
      <p:sp>
        <p:nvSpPr>
          <p:cNvPr id="4" name="ชื่อเรื่อง 2"/>
          <p:cNvSpPr txBox="1">
            <a:spLocks/>
          </p:cNvSpPr>
          <p:nvPr/>
        </p:nvSpPr>
        <p:spPr>
          <a:xfrm>
            <a:off x="467544" y="413792"/>
            <a:ext cx="82296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th-TH" dirty="0" smtClean="0">
                <a:latin typeface="JasmineUPC" pitchFamily="18" charset="-34"/>
                <a:cs typeface="JasmineUPC" pitchFamily="18" charset="-34"/>
              </a:rPr>
              <a:t>แผนพัฒนา</a:t>
            </a: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272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ownloads\201806051907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01552"/>
            <a:ext cx="6705600" cy="47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2365068" y="1501552"/>
            <a:ext cx="1600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4 </a:t>
            </a:r>
            <a:r>
              <a:rPr lang="th-TH" sz="2000" dirty="0" smtClean="0">
                <a:latin typeface="Angsana New" pitchFamily="18" charset="-34"/>
                <a:cs typeface="Angsana New" pitchFamily="18" charset="-34"/>
              </a:rPr>
              <a:t>มิ.ย </a:t>
            </a:r>
            <a:r>
              <a:rPr lang="en-US" sz="2000" dirty="0" smtClean="0">
                <a:latin typeface="Angsana New" pitchFamily="18" charset="-34"/>
                <a:cs typeface="Angsana New" pitchFamily="18" charset="-34"/>
              </a:rPr>
              <a:t>61</a:t>
            </a:r>
            <a:endParaRPr lang="en-US" sz="2000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16360" y="1501552"/>
            <a:ext cx="1223392" cy="472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miley Face 10"/>
          <p:cNvSpPr/>
          <p:nvPr/>
        </p:nvSpPr>
        <p:spPr>
          <a:xfrm>
            <a:off x="4572000" y="3387080"/>
            <a:ext cx="1295400" cy="7620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miley Face 11"/>
          <p:cNvSpPr/>
          <p:nvPr/>
        </p:nvSpPr>
        <p:spPr>
          <a:xfrm>
            <a:off x="2411760" y="4941168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iley Face 12"/>
          <p:cNvSpPr/>
          <p:nvPr/>
        </p:nvSpPr>
        <p:spPr>
          <a:xfrm>
            <a:off x="4032013" y="4495800"/>
            <a:ext cx="457200" cy="4572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00600" y="2556520"/>
            <a:ext cx="2286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ชื่อเรื่อง 2"/>
          <p:cNvSpPr txBox="1">
            <a:spLocks/>
          </p:cNvSpPr>
          <p:nvPr/>
        </p:nvSpPr>
        <p:spPr>
          <a:xfrm>
            <a:off x="1105272" y="314400"/>
            <a:ext cx="6635080" cy="9543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lt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th-TH" dirty="0" smtClean="0">
                <a:latin typeface="JasmineUPC" pitchFamily="18" charset="-34"/>
                <a:cs typeface="JasmineUPC" pitchFamily="18" charset="-34"/>
              </a:rPr>
              <a:t>กรณีศึกษา</a:t>
            </a:r>
            <a:endParaRPr lang="th-TH" dirty="0"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06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รวมกลุ่ม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รวมกลุ่ม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รวมกลุ่ม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748</TotalTime>
  <Words>805</Words>
  <Application>Microsoft Office PowerPoint</Application>
  <PresentationFormat>นำเสนอทางหน้าจอ (4:3)</PresentationFormat>
  <Paragraphs>128</Paragraphs>
  <Slides>16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16</vt:i4>
      </vt:variant>
    </vt:vector>
  </HeadingPairs>
  <TitlesOfParts>
    <vt:vector size="17" baseType="lpstr">
      <vt:lpstr>รวมกลุ่ม</vt:lpstr>
      <vt:lpstr>ศูนย์รับเรื่องร้องเรียนโรงพยาบาลภาชี</vt:lpstr>
      <vt:lpstr>บทบาท/หน้าที่</vt:lpstr>
      <vt:lpstr>ขั้นตอนการดำเนินงาน</vt:lpstr>
      <vt:lpstr>ขั้นตอนการดำเนินงาน</vt:lpstr>
      <vt:lpstr>Flow จัดการเรื่องราวร้องทุกข์ ระดับ CUP</vt:lpstr>
      <vt:lpstr>ช่องทางการรับเรื่องร้องเรียน/ร้องทุกข์/ข้อเสนอแนะ</vt:lpstr>
      <vt:lpstr>การติดตาม/ผลลัพธ์การดำเนินงาน</vt:lpstr>
      <vt:lpstr>งานนำเสนอ PowerPoint</vt:lpstr>
      <vt:lpstr>งานนำเสนอ PowerPoint</vt:lpstr>
      <vt:lpstr>งานนำเสนอ PowerPoint</vt:lpstr>
      <vt:lpstr>โอกาสพัฒนา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ศูนย์รับเรื่องร้องเรียนโรงพยาบาลภาชี</dc:title>
  <dc:creator>HA</dc:creator>
  <cp:lastModifiedBy>SSJ</cp:lastModifiedBy>
  <cp:revision>84</cp:revision>
  <cp:lastPrinted>2017-09-22T06:36:27Z</cp:lastPrinted>
  <dcterms:created xsi:type="dcterms:W3CDTF">2017-06-16T04:38:30Z</dcterms:created>
  <dcterms:modified xsi:type="dcterms:W3CDTF">2018-07-16T07:29:45Z</dcterms:modified>
</cp:coreProperties>
</file>