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9"/>
  </p:notesMasterIdLst>
  <p:sldIdLst>
    <p:sldId id="256" r:id="rId2"/>
    <p:sldId id="257" r:id="rId3"/>
    <p:sldId id="258" r:id="rId4"/>
    <p:sldId id="318" r:id="rId5"/>
    <p:sldId id="319" r:id="rId6"/>
    <p:sldId id="320" r:id="rId7"/>
    <p:sldId id="30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2690"/>
    <a:srgbClr val="A99B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81" d="100"/>
          <a:sy n="81" d="100"/>
        </p:scale>
        <p:origin x="-99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3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FB78F-1000-46BD-8173-9AD6A1E2ED87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32651-2228-4788-B052-E85FCF1230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50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F0E-3125-432E-BADB-A0FD5B887C40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22301EC-E1E1-40F1-9407-87A5BAEE8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1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F0E-3125-432E-BADB-A0FD5B887C40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22301EC-E1E1-40F1-9407-87A5BAEE8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9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F0E-3125-432E-BADB-A0FD5B887C40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22301EC-E1E1-40F1-9407-87A5BAEE8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9499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F0E-3125-432E-BADB-A0FD5B887C40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22301EC-E1E1-40F1-9407-87A5BAEE8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66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F0E-3125-432E-BADB-A0FD5B887C40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22301EC-E1E1-40F1-9407-87A5BAEE80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932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F0E-3125-432E-BADB-A0FD5B887C40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22301EC-E1E1-40F1-9407-87A5BAEE8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51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F0E-3125-432E-BADB-A0FD5B887C40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01EC-E1E1-40F1-9407-87A5BAEE8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56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F0E-3125-432E-BADB-A0FD5B887C40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01EC-E1E1-40F1-9407-87A5BAEE8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0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F0E-3125-432E-BADB-A0FD5B887C40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01EC-E1E1-40F1-9407-87A5BAEE8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6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F0E-3125-432E-BADB-A0FD5B887C40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22301EC-E1E1-40F1-9407-87A5BAEE8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65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F0E-3125-432E-BADB-A0FD5B887C40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22301EC-E1E1-40F1-9407-87A5BAEE8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48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F0E-3125-432E-BADB-A0FD5B887C40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22301EC-E1E1-40F1-9407-87A5BAEE8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9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F0E-3125-432E-BADB-A0FD5B887C40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01EC-E1E1-40F1-9407-87A5BAEE8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1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F0E-3125-432E-BADB-A0FD5B887C40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01EC-E1E1-40F1-9407-87A5BAEE8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3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F0E-3125-432E-BADB-A0FD5B887C40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01EC-E1E1-40F1-9407-87A5BAEE8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70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0F0E-3125-432E-BADB-A0FD5B887C40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22301EC-E1E1-40F1-9407-87A5BAEE8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6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D0F0E-3125-432E-BADB-A0FD5B887C40}" type="datetimeFigureOut">
              <a:rPr lang="en-US" smtClean="0"/>
              <a:pPr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22301EC-E1E1-40F1-9407-87A5BAEE80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3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4557" y="602166"/>
            <a:ext cx="6073440" cy="5218771"/>
          </a:xfrm>
        </p:spPr>
        <p:txBody>
          <a:bodyPr anchor="ctr">
            <a:normAutofit/>
          </a:bodyPr>
          <a:lstStyle/>
          <a:p>
            <a:r>
              <a:rPr lang="th-TH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anose="020B0304020202020204" pitchFamily="34" charset="-34"/>
                <a:cs typeface="CordiaUPC" panose="020B0304020202020204" pitchFamily="34" charset="-34"/>
              </a:rPr>
              <a:t>ศูนย์รับเรื่องราวร้องเรียน รพ.บางไทร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anose="020B0304020202020204" pitchFamily="34" charset="-34"/>
                <a:cs typeface="CordiaUPC" panose="020B0304020202020204" pitchFamily="34" charset="-34"/>
              </a:rPr>
              <a:t/>
            </a:r>
            <a:b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anose="020B0304020202020204" pitchFamily="34" charset="-34"/>
                <a:cs typeface="CordiaUPC" panose="020B0304020202020204" pitchFamily="34" charset="-34"/>
              </a:rPr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anose="020B0304020202020204" pitchFamily="34" charset="-34"/>
                <a:cs typeface="CordiaUPC" panose="020B0304020202020204" pitchFamily="34" charset="-34"/>
              </a:rPr>
              <a:t/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anose="020B0304020202020204" pitchFamily="34" charset="-34"/>
                <a:cs typeface="CordiaUPC" panose="020B0304020202020204" pitchFamily="34" charset="-34"/>
              </a:rPr>
            </a:br>
            <a:r>
              <a:rPr lang="en-US" sz="3600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/>
            </a:r>
            <a:br>
              <a:rPr lang="en-US" sz="3600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รูปภาพ 3" descr="Picture 0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0230" y="2584765"/>
            <a:ext cx="3603279" cy="3915623"/>
          </a:xfrm>
          <a:prstGeom prst="rect">
            <a:avLst/>
          </a:prstGeom>
        </p:spPr>
      </p:pic>
      <p:pic>
        <p:nvPicPr>
          <p:cNvPr id="5" name="รูปภาพ 4" descr="IMG_17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4727" y="2590800"/>
            <a:ext cx="3200400" cy="386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56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0100" y="379666"/>
            <a:ext cx="6589199" cy="905926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ช่องทางการร้องเรียน</a:t>
            </a:r>
            <a:endParaRPr lang="en-US" sz="4000" b="1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384" y="1086416"/>
            <a:ext cx="8281431" cy="5468293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Banner </a:t>
            </a:r>
            <a:r>
              <a:rPr lang="th-TH" sz="36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รับเรื่องร้องเรียนผ่านหน้า</a:t>
            </a:r>
            <a:r>
              <a:rPr lang="en-US" sz="36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web</a:t>
            </a:r>
            <a:r>
              <a:rPr lang="th-TH" sz="36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 เป็น </a:t>
            </a:r>
            <a:r>
              <a:rPr lang="en-US" sz="36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Intranet</a:t>
            </a:r>
          </a:p>
          <a:p>
            <a:r>
              <a:rPr lang="th-TH" sz="36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ร้องเรียนผ่านตู้/กล่องรับความคิดเห็น(จดหมาย/บัตรสนเท่ห์/เอกสาร)</a:t>
            </a:r>
          </a:p>
          <a:p>
            <a:r>
              <a:rPr lang="th-TH" sz="36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ไปรษณีย์ปกติ (จดหมาย/บัตรสนเท่ห์/เอกสาร)</a:t>
            </a:r>
          </a:p>
          <a:p>
            <a:r>
              <a:rPr lang="th-TH" sz="36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ยื่นโดยตรง (จดหมาย/บัตรสนเท่ห์/เอกสาร)</a:t>
            </a:r>
          </a:p>
          <a:p>
            <a:r>
              <a:rPr lang="th-TH" sz="36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เขียนยื่นคำร้องที่ศูนย์หลักประกันสุขภาพรพ.บางไทร</a:t>
            </a:r>
          </a:p>
          <a:p>
            <a:r>
              <a:rPr lang="th-TH" sz="36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โทรศัพท์ 035371029 ต่อ 209 หรือร้องผ่านระบบโทร 1330</a:t>
            </a:r>
          </a:p>
          <a:p>
            <a:r>
              <a:rPr lang="th-TH" sz="36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ร้องเรียนทาง </a:t>
            </a:r>
            <a:r>
              <a:rPr lang="en-US" sz="3600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Face book</a:t>
            </a:r>
            <a:endParaRPr lang="th-TH" sz="3600" dirty="0" smtClean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endParaRPr lang="th-TH" sz="3600" dirty="0" smtClean="0">
              <a:latin typeface="CordiaUPC" panose="020B0304020202020204" pitchFamily="34" charset="-34"/>
              <a:cs typeface="CordiaUPC" panose="020B0304020202020204" pitchFamily="34" charset="-34"/>
            </a:endParaRPr>
          </a:p>
          <a:p>
            <a:endParaRPr lang="en-US" sz="3600" dirty="0">
              <a:latin typeface="CordiaUPC" panose="020B0304020202020204" pitchFamily="34" charset="-34"/>
              <a:cs typeface="CordiaUPC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00508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045" y="646144"/>
            <a:ext cx="7656723" cy="1280890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latin typeface="CordiaUPC" panose="020B0304020202020204" pitchFamily="34" charset="-34"/>
                <a:cs typeface="CordiaUPC" panose="020B0304020202020204" pitchFamily="34" charset="-34"/>
              </a:rPr>
              <a:t>กระบวนการจัดการเรื่องร้องเรียน/ร้องทุกข์</a:t>
            </a:r>
            <a:r>
              <a:rPr lang="en-US" sz="4000" b="1" dirty="0">
                <a:latin typeface="CordiaUPC" panose="020B0304020202020204" pitchFamily="34" charset="-34"/>
                <a:cs typeface="CordiaUPC" panose="020B0304020202020204" pitchFamily="34" charset="-34"/>
              </a:rPr>
              <a:t/>
            </a:r>
            <a:br>
              <a:rPr lang="en-US" sz="4000" b="1" dirty="0">
                <a:latin typeface="CordiaUPC" panose="020B0304020202020204" pitchFamily="34" charset="-34"/>
                <a:cs typeface="CordiaUPC" panose="020B0304020202020204" pitchFamily="34" charset="-34"/>
              </a:rPr>
            </a:br>
            <a:endParaRPr lang="en-US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332061" y="421781"/>
            <a:ext cx="5086460" cy="698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7605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48555" y="353085"/>
            <a:ext cx="7085846" cy="660903"/>
          </a:xfrm>
        </p:spPr>
        <p:txBody>
          <a:bodyPr>
            <a:normAutofit/>
          </a:bodyPr>
          <a:lstStyle/>
          <a:p>
            <a:r>
              <a:rPr lang="th-TH" b="1" dirty="0" smtClean="0"/>
              <a:t>ตัวอย่าง</a:t>
            </a:r>
            <a:r>
              <a:rPr lang="en-US" b="1" dirty="0" smtClean="0"/>
              <a:t>Case </a:t>
            </a:r>
            <a:r>
              <a:rPr lang="th-TH" b="1" dirty="0" smtClean="0"/>
              <a:t>ร้องผ่าน 1330</a:t>
            </a:r>
            <a:r>
              <a:rPr lang="en-US" b="1" dirty="0" smtClean="0"/>
              <a:t> </a:t>
            </a:r>
            <a:r>
              <a:rPr lang="th-TH" b="1" dirty="0" smtClean="0"/>
              <a:t>(19 ก.พ. 61)</a:t>
            </a:r>
            <a:r>
              <a:rPr lang="en-US" b="1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968721" y="1041149"/>
            <a:ext cx="7758819" cy="5685576"/>
          </a:xfrm>
        </p:spPr>
        <p:txBody>
          <a:bodyPr>
            <a:noAutofit/>
          </a:bodyPr>
          <a:lstStyle/>
          <a:p>
            <a:r>
              <a:rPr lang="th-TH" sz="2400" dirty="0" smtClean="0"/>
              <a:t> </a:t>
            </a:r>
            <a:r>
              <a:rPr lang="en-US" sz="2400" dirty="0" smtClean="0"/>
              <a:t>Case </a:t>
            </a:r>
            <a:r>
              <a:rPr lang="th-TH" sz="2400" dirty="0" smtClean="0"/>
              <a:t>เด็กอายุ 9 เดือน ไปรพ.ธรรมศาสตร์ด้วยอาการมีไข้หลังจากได้รับวัคซีนพื้นฐานตามช่วงอายุมา 1 วัน หน่วยให้บริการแจ้งผู้ปกครองว่าไม่ฉุกเฉินพร้อมส่งเด็กไปเจาะเลือดที่แผนกฉุกเฉินเนื่องจากไปรับบริการในช่วงนอกเวลา หลังจากตรวจเลือดทางโรงพยาบาลให้เด็กนอนโรงพยาบาลเพื่อดูอาการและให้ยา ผู้ปกครองยินยอมให้เด็กเข้ารับการรักษาพร้อมรับทราบว่าไม่สามารถใช้สิทธิฉุกเฉินได้ หลัง</a:t>
            </a:r>
            <a:r>
              <a:rPr lang="en-US" sz="2400" dirty="0" smtClean="0"/>
              <a:t>Admit </a:t>
            </a:r>
            <a:r>
              <a:rPr lang="en-US" sz="2000" dirty="0" smtClean="0"/>
              <a:t>3</a:t>
            </a:r>
            <a:r>
              <a:rPr lang="en-US" sz="2400" dirty="0" smtClean="0"/>
              <a:t> </a:t>
            </a:r>
            <a:r>
              <a:rPr lang="th-TH" sz="2400" dirty="0" smtClean="0"/>
              <a:t>วัน</a:t>
            </a:r>
            <a:r>
              <a:rPr lang="en-US" sz="2400" dirty="0" smtClean="0"/>
              <a:t> </a:t>
            </a:r>
            <a:r>
              <a:rPr lang="th-TH" sz="2400" dirty="0" smtClean="0"/>
              <a:t>เด็กต้อง </a:t>
            </a:r>
            <a:r>
              <a:rPr lang="en-US" sz="2400" dirty="0" smtClean="0"/>
              <a:t>Drip</a:t>
            </a:r>
            <a:r>
              <a:rPr lang="th-TH" sz="2400" dirty="0" smtClean="0"/>
              <a:t> ยาต่อเนื่องอีก 7 วัน </a:t>
            </a:r>
            <a:r>
              <a:rPr lang="th-TH" sz="2400" dirty="0" err="1" smtClean="0"/>
              <a:t>จนท.</a:t>
            </a:r>
            <a:r>
              <a:rPr lang="th-TH" sz="2400" dirty="0" smtClean="0"/>
              <a:t>ทางหน่วยให้บริการแนะนำให้ผู้ปกครองกลับมาขอใบส่งตัวจากรพ.ต้นสังกัด /เจ้าหน้าที่ประกันสุขภาพรพ.ต้นสังกัดอธิบาย ระบบของการส่งต่อและจะออกใบส่งตัวให้เมื่อคนไข้ผ่านระบบของการส่งต่อเท่านั้น กรณีไปตรวจโดยไม่ผ่านระบบการส่งต่อแล้วทางโรงพยาบาลที่รับตรวจให้คนไข้ </a:t>
            </a:r>
            <a:r>
              <a:rPr lang="en-US" sz="2400" dirty="0" smtClean="0"/>
              <a:t>Admit</a:t>
            </a:r>
            <a:r>
              <a:rPr lang="th-TH" sz="2400" dirty="0" smtClean="0"/>
              <a:t>ในวันนั้นเลย จะถือว่าเป็นกรณีฉุกเฉินข้ามเครือข่ายได้เพราะคนไข้จำเป็นต้องเข้ารับการรักษา พร้อมโทรประสานกับทางเจ้าหน้าที่ของโรงพยาบาลธรรมศาสตร์ รับทราบว่าทางหน่วยให้บริการแจ้งผู้ปกครองตั้งแต่แรกแล้วว่าไม่ฉุกเฉินและผู้ปกครองยินยอมชำระเงินเพื่อให้เด็กนอนโรงพยาบาล แต่หลังจาก </a:t>
            </a:r>
            <a:r>
              <a:rPr lang="en-US" sz="2400" dirty="0" smtClean="0"/>
              <a:t>Admit </a:t>
            </a:r>
            <a:r>
              <a:rPr lang="th-TH" sz="2400" dirty="0" smtClean="0"/>
              <a:t>เด็กต้องให้ยาต่อเนื่องอีกหลายวัน แพทย์จึงแนะนำให้กลับมาขอใบส่งต่อ หรือทางรพ.ต้นสังกัดจะรับ</a:t>
            </a:r>
            <a:r>
              <a:rPr lang="en-US" sz="2400" dirty="0" smtClean="0"/>
              <a:t>Case </a:t>
            </a:r>
            <a:r>
              <a:rPr lang="th-TH" sz="2400" dirty="0" smtClean="0"/>
              <a:t>ไปดูแลรับยาต่อเนื่องก็ได้ ทางรพ.ต้นสังกัดจึงมีการประสานขอรายละเอียดและอาการของคนไข้เพื่อให้แพทย์ตัดสินใจว่าสามารถรับ </a:t>
            </a:r>
            <a:r>
              <a:rPr lang="en-US" sz="2400" dirty="0" smtClean="0"/>
              <a:t>Case </a:t>
            </a:r>
            <a:r>
              <a:rPr lang="th-TH" sz="2400" dirty="0" smtClean="0"/>
              <a:t>กลับมาดูแลได้หรือไม่</a:t>
            </a:r>
          </a:p>
          <a:p>
            <a:endParaRPr lang="th-TH" sz="32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>
          <a:xfrm>
            <a:off x="1158845" y="280658"/>
            <a:ext cx="7375556" cy="4916032"/>
          </a:xfrm>
        </p:spPr>
        <p:txBody>
          <a:bodyPr>
            <a:normAutofit/>
          </a:bodyPr>
          <a:lstStyle/>
          <a:p>
            <a:r>
              <a:rPr lang="th-TH" sz="2800" dirty="0" smtClean="0"/>
              <a:t>แพทย์ เวรของรพ.ต้นสังกัด รับทราบรายละเอียด </a:t>
            </a:r>
            <a:r>
              <a:rPr lang="en-US" sz="2800" dirty="0" smtClean="0"/>
              <a:t>Case </a:t>
            </a:r>
            <a:r>
              <a:rPr lang="th-TH" sz="2800" dirty="0" smtClean="0"/>
              <a:t>และให้ส่งกลับมาดูแลต่อได้ จึงประสานกับเจ้าหน้าที่ทางธรรมศาสตร์ให้แจ้งผู้ปกครองและส่งคนไข้กลับตามระบบ แต่เมื่อผู้ปกครองพาเด็กมารับบริการต่อที่รพ.ต้นสังกัดและรับทราบข้อมูลที่ต้อง </a:t>
            </a:r>
            <a:r>
              <a:rPr lang="en-US" sz="2800" dirty="0" smtClean="0"/>
              <a:t>Admit </a:t>
            </a:r>
            <a:r>
              <a:rPr lang="th-TH" sz="2800" dirty="0" smtClean="0"/>
              <a:t>ต่อเนื่องอีกหลายวันเพื่อให้ยาต่อ จึงขอแพทย์ให้ส่งต่อไปรพ.ประชาธิปัตย์ เพราะไม่สะดวกในการเดินทาง </a:t>
            </a:r>
            <a:r>
              <a:rPr lang="th-TH" sz="2800" dirty="0" err="1" smtClean="0"/>
              <a:t>จนท.</a:t>
            </a:r>
            <a:r>
              <a:rPr lang="th-TH" sz="2800" dirty="0" smtClean="0"/>
              <a:t>หน่วยบริการอธิบายระบบของการส่งต่อ ถ้าต้องส่งต่อต้องส่ง รพ.เสนา ตามระบบ ไม่สามารถส่งต่อหน่วยบริการต่างเครือข่ายนอกจังหวัดได้ และทางหน่วยบริการสามารถให้บริการดูแลคนไข้ได้ไม่จำเป็นต้องส่งต่อ ผู้ปกครองจึงไม่พอใจที่หน่วยบริการไม่ส่งต่อให้ และไม่ยินยอมเข้ารับการรักษาต่อในครั้งนั้น และโทรร้องเรียน 1330 ไม่พอใจในระบบบริการและบริการของเจ้าหน้าที่ของรพ.ต้นสังกัด และพาเด็กกลับไปรับบริการต่อที่ รพ.ประชาธิปัตย์ยินยอมเสียค่าบริการเอง</a:t>
            </a:r>
            <a:endParaRPr lang="th-TH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358020" y="425513"/>
            <a:ext cx="7559643" cy="5485709"/>
          </a:xfrm>
        </p:spPr>
        <p:txBody>
          <a:bodyPr>
            <a:normAutofit lnSpcReduction="10000"/>
          </a:bodyPr>
          <a:lstStyle/>
          <a:p>
            <a:r>
              <a:rPr lang="th-TH" sz="2800" dirty="0" smtClean="0"/>
              <a:t>ศูนย์รับเรื่องราวร้องเรียน รับเรื่องแจ้งจาก </a:t>
            </a:r>
            <a:r>
              <a:rPr lang="th-TH" sz="2800" dirty="0" err="1" smtClean="0"/>
              <a:t>สสจ.</a:t>
            </a:r>
            <a:r>
              <a:rPr lang="th-TH" sz="2800" dirty="0" smtClean="0"/>
              <a:t> วันที่ 3 มี.ค. 2561</a:t>
            </a:r>
          </a:p>
          <a:p>
            <a:r>
              <a:rPr lang="th-TH" sz="2800" dirty="0" smtClean="0"/>
              <a:t>คณะกรรมการ </a:t>
            </a:r>
            <a:r>
              <a:rPr lang="en-US" sz="2800" dirty="0" smtClean="0"/>
              <a:t>RM </a:t>
            </a:r>
            <a:r>
              <a:rPr lang="th-TH" sz="2800" dirty="0" smtClean="0"/>
              <a:t>ของหน่วยงาน รับเรื่องและแจ้งหน่วยงานที่เกี่ยวข้องสืบค้น การเข้ารับบริการและเจ้าหน้าที่ที่ให้บริการในครั้งนั้น</a:t>
            </a:r>
          </a:p>
          <a:p>
            <a:r>
              <a:rPr lang="th-TH" sz="2800" b="1" u="sng" dirty="0" smtClean="0"/>
              <a:t>สรุปแนวทางแก้ปัญหา</a:t>
            </a:r>
          </a:p>
          <a:p>
            <a:r>
              <a:rPr lang="th-TH" sz="2800" dirty="0" smtClean="0"/>
              <a:t>ให้ดูเป็นราย </a:t>
            </a:r>
            <a:r>
              <a:rPr lang="en-US" sz="2800" dirty="0" smtClean="0"/>
              <a:t>Case </a:t>
            </a:r>
            <a:r>
              <a:rPr lang="th-TH" sz="2800" dirty="0" smtClean="0"/>
              <a:t>ยึดแนวทางการส่งต่อ/การให้บริการตามระบบเป็นหลัก</a:t>
            </a:r>
          </a:p>
          <a:p>
            <a:r>
              <a:rPr lang="th-TH" sz="2800" dirty="0" smtClean="0"/>
              <a:t>เบื้องต้น </a:t>
            </a:r>
            <a:r>
              <a:rPr lang="th-TH" sz="2800" dirty="0" err="1" smtClean="0"/>
              <a:t>จนท.</a:t>
            </a:r>
            <a:r>
              <a:rPr lang="th-TH" sz="2800" dirty="0" smtClean="0"/>
              <a:t>ต้องอธิบายให้ผู้รับบริการเข้าใจถึงแนวทาง ขั้นตอน และระบบการให้บริการของหน่วยงานแต่ถ้าต้องการรายละเอียดที่ชัดเจนหรือข้อระเบียบ ควรส่งต่อให้เจ้าหน้าที่ที่เกี่ยวข้องชี้แจงในเรื่องระเบียบและแนวทาง</a:t>
            </a:r>
          </a:p>
          <a:p>
            <a:r>
              <a:rPr lang="th-TH" sz="2800" dirty="0" smtClean="0"/>
              <a:t>กรณีไม่สมัครใจเข้ารับการรักษาต้องให้</a:t>
            </a:r>
            <a:r>
              <a:rPr lang="th-TH" sz="2800" dirty="0" err="1" smtClean="0"/>
              <a:t>เซ็นต์</a:t>
            </a:r>
            <a:r>
              <a:rPr lang="th-TH" sz="2800" dirty="0" smtClean="0"/>
              <a:t>ใบยินยอมไม่เข้ารับการรักษาไว้ทุกราย</a:t>
            </a:r>
          </a:p>
          <a:p>
            <a:r>
              <a:rPr lang="th-TH" sz="2800" dirty="0" smtClean="0"/>
              <a:t>ควรขอเบอร์โทรติดต่อกลับของผู้รับบริการ เพื่อการตอบกลับและการชี้แจงข้อสงสัย กรณีไม่สะดวกเข้ารับบริการให้แนะนำการเลือกหน่วยบริการที่ใกล้บ้านและสะดวกเข้ารับบริการได้ สามารถแจ้งเปลี่ยนหน่วยบริการได้ตามสะดวก</a:t>
            </a:r>
            <a:endParaRPr lang="th-TH" sz="2800" dirty="0"/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 rot="5400000">
            <a:off x="4667063" y="900817"/>
            <a:ext cx="244445" cy="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ลูกศรเชื่อมต่อแบบตรง 7"/>
          <p:cNvCxnSpPr/>
          <p:nvPr/>
        </p:nvCxnSpPr>
        <p:spPr>
          <a:xfrm rot="16200000" flipH="1">
            <a:off x="4649747" y="1951816"/>
            <a:ext cx="406615" cy="173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122931564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599525"/>
            <a:ext cx="91440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en-US" sz="7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ด้วยความขอบคุณ</a:t>
            </a:r>
          </a:p>
          <a:p>
            <a:pPr algn="ctr" eaLnBrk="1" hangingPunct="1"/>
            <a:r>
              <a:rPr lang="th-TH" altLang="en-US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จาก</a:t>
            </a:r>
          </a:p>
          <a:p>
            <a:pPr algn="ctr" eaLnBrk="1" hangingPunct="1"/>
            <a:r>
              <a:rPr lang="th-TH" alt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 </a:t>
            </a:r>
            <a:r>
              <a:rPr lang="en-US" alt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CUP </a:t>
            </a:r>
            <a:r>
              <a:rPr lang="th-TH" altLang="en-US" sz="4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H Sarabun New" panose="020B0500040200020003" pitchFamily="34" charset="-34"/>
                <a:cs typeface="TH Sarabun New" panose="020B0500040200020003" pitchFamily="34" charset="-34"/>
              </a:rPr>
              <a:t>บางไทร</a:t>
            </a:r>
            <a:endParaRPr lang="en-US" altLang="en-US" sz="44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37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983</TotalTime>
  <Words>698</Words>
  <Application>Microsoft Office PowerPoint</Application>
  <PresentationFormat>นำเสนอทางหน้าจอ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Wisp</vt:lpstr>
      <vt:lpstr>ศูนย์รับเรื่องราวร้องเรียน รพ.บางไทร    </vt:lpstr>
      <vt:lpstr>ช่องทางการร้องเรียน</vt:lpstr>
      <vt:lpstr>กระบวนการจัดการเรื่องร้องเรียน/ร้องทุกข์ </vt:lpstr>
      <vt:lpstr>ตัวอย่างCase ร้องผ่าน 1330 (19 ก.พ. 61) 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Prakaitip Susilparat</dc:creator>
  <cp:lastModifiedBy>SSJ</cp:lastModifiedBy>
  <cp:revision>152</cp:revision>
  <dcterms:created xsi:type="dcterms:W3CDTF">2015-06-26T11:54:35Z</dcterms:created>
  <dcterms:modified xsi:type="dcterms:W3CDTF">2018-07-16T07:12:16Z</dcterms:modified>
</cp:coreProperties>
</file>