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2"/>
  </p:notesMasterIdLst>
  <p:sldIdLst>
    <p:sldId id="273" r:id="rId2"/>
    <p:sldId id="274" r:id="rId3"/>
    <p:sldId id="265" r:id="rId4"/>
    <p:sldId id="266" r:id="rId5"/>
    <p:sldId id="268" r:id="rId6"/>
    <p:sldId id="269" r:id="rId7"/>
    <p:sldId id="270" r:id="rId8"/>
    <p:sldId id="276" r:id="rId9"/>
    <p:sldId id="277" r:id="rId10"/>
    <p:sldId id="278" r:id="rId11"/>
    <p:sldId id="279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75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&#3585;&#3621;&#3640;&#3656;&#3617;&#3629;&#3634;&#3618;&#3640;&#3594;&#3656;&#3623;&#3591;%205%20&#3611;&#3637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Median%20&#3619;&#3634;&#3618;&#3629;&#3635;&#3648;&#3616;&#3629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&#3626;&#3606;&#3634;&#3609;&#3585;&#3634;&#3619;&#3603;&#3660;&#3611;&#3619;&#3632;&#3648;&#3607;&#3624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Median%2010%20&#3629;&#3633;&#3609;&#3604;&#3633;&#3610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&#3585;&#3621;&#3640;&#3656;&#3617;&#3629;&#3634;&#3618;&#3640;&#3594;&#3656;&#3623;&#3591;%205%20&#3611;&#3637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&#3629;&#3633;&#3605;&#3619;&#3634;&#3611;&#3656;&#3623;&#3618;%20&#3627;&#3621;&#3634;&#3618;&#3650;&#3619;&#3588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Median%20&#3619;&#3634;&#3618;&#3629;&#3635;&#3648;&#3616;&#3629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Median%20&#3619;&#3634;&#3618;&#3629;&#3635;&#3648;&#3616;&#3629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Median%20&#3619;&#3634;&#3618;&#3629;&#3635;&#3648;&#3616;&#3629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Median%20&#3619;&#3634;&#3618;&#3629;&#3635;&#3648;&#3616;&#3629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Median%20&#3619;&#3634;&#3618;&#3629;&#3635;&#3648;&#3616;&#362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&#3652;&#3586;&#3657;&#3648;&#3621;&#3639;&#3629;&#3604;&#3629;&#3629;&#3585;%20&#3611;&#3619;&#3632;&#3648;&#3607;&#362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Median%2010%20&#3629;&#3633;&#3609;&#3604;&#3633;&#361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&#3629;&#3633;&#3605;&#3619;&#3634;&#3611;&#3656;&#3623;&#3618;%20&#3627;&#3621;&#3634;&#3618;&#3650;&#3619;&#3588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Median%20&#3619;&#3634;&#3618;&#3629;&#3635;&#3648;&#3616;&#362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Median%20&#3619;&#3634;&#3618;&#3629;&#3635;&#3648;&#3616;&#362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Median%20&#3619;&#3634;&#3618;&#3629;&#3635;&#3648;&#3616;&#362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Median%20&#3619;&#3634;&#3618;&#3629;&#3635;&#3648;&#3616;&#362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5;&#3623;&#3611;\Median%20&#3619;&#3634;&#3618;&#3629;&#3635;&#3648;&#3616;&#362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85038820823187"/>
          <c:y val="0.14845821442725268"/>
          <c:w val="0.79461275705249501"/>
          <c:h val="0.617257286503821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ไข้เลือดออก!$B$8</c:f>
              <c:strCache>
                <c:ptCount val="1"/>
                <c:pt idx="0">
                  <c:v>อัตราป่วย</c:v>
                </c:pt>
              </c:strCache>
            </c:strRef>
          </c:tx>
          <c:spPr>
            <a:solidFill>
              <a:srgbClr val="FF0066"/>
            </a:solidFill>
          </c:spPr>
          <c:invertIfNegative val="0"/>
          <c:cat>
            <c:strRef>
              <c:f>ไข้เลือดออก!$C$6:$O$6</c:f>
              <c:strCache>
                <c:ptCount val="13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 ขึ้นไป</c:v>
                </c:pt>
              </c:strCache>
            </c:strRef>
          </c:cat>
          <c:val>
            <c:numRef>
              <c:f>ไข้เลือดออก!$C$8:$O$8</c:f>
              <c:numCache>
                <c:formatCode>0.00</c:formatCode>
                <c:ptCount val="13"/>
                <c:pt idx="0">
                  <c:v>9.0391394739220825</c:v>
                </c:pt>
                <c:pt idx="1">
                  <c:v>25.556383771696304</c:v>
                </c:pt>
                <c:pt idx="2">
                  <c:v>31.655587211142766</c:v>
                </c:pt>
                <c:pt idx="3">
                  <c:v>26.126452027814622</c:v>
                </c:pt>
                <c:pt idx="4">
                  <c:v>18.190086402910413</c:v>
                </c:pt>
                <c:pt idx="5">
                  <c:v>13.080689165452032</c:v>
                </c:pt>
                <c:pt idx="6">
                  <c:v>10.018032458425166</c:v>
                </c:pt>
                <c:pt idx="7">
                  <c:v>5.9234687833195121</c:v>
                </c:pt>
                <c:pt idx="8">
                  <c:v>10.69747539580659</c:v>
                </c:pt>
                <c:pt idx="9">
                  <c:v>2.9879734070366775</c:v>
                </c:pt>
                <c:pt idx="10">
                  <c:v>7.7013123036165361</c:v>
                </c:pt>
                <c:pt idx="11">
                  <c:v>0</c:v>
                </c:pt>
                <c:pt idx="12">
                  <c:v>2.2054607207445636</c:v>
                </c:pt>
              </c:numCache>
            </c:numRef>
          </c:val>
        </c:ser>
        <c:ser>
          <c:idx val="1"/>
          <c:order val="1"/>
          <c:tx>
            <c:strRef>
              <c:f>ไข้เลือดออก!$B$9</c:f>
              <c:strCache>
                <c:ptCount val="1"/>
                <c:pt idx="0">
                  <c:v>จำนวนป่วย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val>
            <c:numRef>
              <c:f>ไข้เลือดออก!$C$9:$O$9</c:f>
              <c:numCache>
                <c:formatCode>#,##0</c:formatCode>
                <c:ptCount val="13"/>
                <c:pt idx="0">
                  <c:v>4</c:v>
                </c:pt>
                <c:pt idx="1">
                  <c:v>12</c:v>
                </c:pt>
                <c:pt idx="2">
                  <c:v>15</c:v>
                </c:pt>
                <c:pt idx="3">
                  <c:v>13</c:v>
                </c:pt>
                <c:pt idx="4">
                  <c:v>10</c:v>
                </c:pt>
                <c:pt idx="5">
                  <c:v>7</c:v>
                </c:pt>
                <c:pt idx="6">
                  <c:v>6</c:v>
                </c:pt>
                <c:pt idx="7">
                  <c:v>4</c:v>
                </c:pt>
                <c:pt idx="8">
                  <c:v>7</c:v>
                </c:pt>
                <c:pt idx="9">
                  <c:v>2</c:v>
                </c:pt>
                <c:pt idx="10">
                  <c:v>5</c:v>
                </c:pt>
                <c:pt idx="11">
                  <c:v>0</c:v>
                </c:pt>
                <c:pt idx="1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7"/>
        <c:overlap val="96"/>
        <c:axId val="80941568"/>
        <c:axId val="121574464"/>
      </c:barChart>
      <c:catAx>
        <c:axId val="809415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กลุ่มอายุ</a:t>
                </a:r>
              </a:p>
            </c:rich>
          </c:tx>
          <c:layout>
            <c:manualLayout>
              <c:xMode val="edge"/>
              <c:yMode val="edge"/>
              <c:x val="0.9053301909988144"/>
              <c:y val="0.86495592529519927"/>
            </c:manualLayout>
          </c:layout>
          <c:overlay val="0"/>
        </c:title>
        <c:majorTickMark val="none"/>
        <c:minorTickMark val="none"/>
        <c:tickLblPos val="nextTo"/>
        <c:spPr>
          <a:solidFill>
            <a:schemeClr val="accent4">
              <a:lumMod val="10000"/>
            </a:schemeClr>
          </a:solidFill>
        </c:spPr>
        <c:txPr>
          <a:bodyPr rot="0"/>
          <a:lstStyle/>
          <a:p>
            <a:pPr>
              <a:defRPr/>
            </a:pPr>
            <a:endParaRPr lang="th-TH"/>
          </a:p>
        </c:txPr>
        <c:crossAx val="121574464"/>
        <c:crosses val="autoZero"/>
        <c:auto val="1"/>
        <c:lblAlgn val="ctr"/>
        <c:lblOffset val="100"/>
        <c:noMultiLvlLbl val="0"/>
      </c:catAx>
      <c:valAx>
        <c:axId val="12157446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/>
                  <a:t>อัตราป่วยต่อแสน</a:t>
                </a:r>
              </a:p>
            </c:rich>
          </c:tx>
          <c:layout>
            <c:manualLayout>
              <c:xMode val="edge"/>
              <c:yMode val="edge"/>
              <c:x val="1.3013998250218307E-5"/>
              <c:y val="5.8661016489347274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accent4">
                <a:lumMod val="10000"/>
              </a:schemeClr>
            </a:solidFill>
          </a:ln>
        </c:spPr>
        <c:crossAx val="80941568"/>
        <c:crosses val="autoZero"/>
        <c:crossBetween val="between"/>
      </c:valAx>
      <c:dTable>
        <c:showHorzBorder val="1"/>
        <c:showVertBorder val="1"/>
        <c:showOutline val="1"/>
        <c:showKeys val="0"/>
        <c:spPr>
          <a:ln>
            <a:solidFill>
              <a:schemeClr val="accent4">
                <a:lumMod val="10000"/>
              </a:schemeClr>
            </a:solidFill>
            <a:prstDash val="solid"/>
          </a:ln>
        </c:spPr>
      </c:dTable>
    </c:plotArea>
    <c:plotVisOnly val="1"/>
    <c:dispBlanksAs val="gap"/>
    <c:showDLblsOverMax val="0"/>
  </c:chart>
  <c:spPr>
    <a:solidFill>
      <a:schemeClr val="tx1"/>
    </a:solidFill>
    <a:ln>
      <a:solidFill>
        <a:schemeClr val="accent4">
          <a:lumMod val="10000"/>
        </a:schemeClr>
      </a:solidFill>
    </a:ln>
  </c:spPr>
  <c:txPr>
    <a:bodyPr/>
    <a:lstStyle/>
    <a:p>
      <a:pPr>
        <a:defRPr sz="1200" strike="noStrike">
          <a:solidFill>
            <a:schemeClr val="accent4">
              <a:lumMod val="10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th-TH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th-TH" sz="1400"/>
              <a:t>อ.บางปะอิน</a:t>
            </a:r>
          </a:p>
        </c:rich>
      </c:tx>
      <c:layout>
        <c:manualLayout>
          <c:xMode val="edge"/>
          <c:yMode val="edge"/>
          <c:x val="0.4147579130488123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884608805921749"/>
          <c:y val="0.26884189322887958"/>
          <c:w val="0.79571916681770249"/>
          <c:h val="0.4346394024878939"/>
        </c:manualLayout>
      </c:layout>
      <c:lineChart>
        <c:grouping val="standard"/>
        <c:varyColors val="0"/>
        <c:ser>
          <c:idx val="0"/>
          <c:order val="0"/>
          <c:tx>
            <c:strRef>
              <c:f>อัตราป่วยDHF!$B$69</c:f>
              <c:strCache>
                <c:ptCount val="1"/>
                <c:pt idx="0">
                  <c:v>Median</c:v>
                </c:pt>
              </c:strCache>
            </c:strRef>
          </c:tx>
          <c:spPr>
            <a:ln w="12700">
              <a:solidFill>
                <a:srgbClr val="0000FF"/>
              </a:solidFill>
            </a:ln>
          </c:spPr>
          <c:marker>
            <c:symbol val="diamond"/>
            <c:size val="3"/>
            <c:spPr>
              <a:solidFill>
                <a:srgbClr val="0000FF"/>
              </a:solidFill>
              <a:ln w="12700">
                <a:solidFill>
                  <a:srgbClr val="0000FF"/>
                </a:solidFill>
              </a:ln>
            </c:spPr>
          </c:marker>
          <c:cat>
            <c:strRef>
              <c:f>อัตราป่วยDHF!$C$3:$N$3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อัตราป่วยDHF!$C$69:$N$69</c:f>
              <c:numCache>
                <c:formatCode>#,##0.00</c:formatCode>
                <c:ptCount val="12"/>
                <c:pt idx="0">
                  <c:v>3.0409617548376633</c:v>
                </c:pt>
                <c:pt idx="1">
                  <c:v>4.7680805614891666</c:v>
                </c:pt>
                <c:pt idx="2">
                  <c:v>3.0409617548376633</c:v>
                </c:pt>
                <c:pt idx="3">
                  <c:v>2.027307836558442</c:v>
                </c:pt>
                <c:pt idx="4">
                  <c:v>1.9492797411356504</c:v>
                </c:pt>
                <c:pt idx="5">
                  <c:v>1.9492797411356504</c:v>
                </c:pt>
                <c:pt idx="6">
                  <c:v>7.7971189645426016</c:v>
                </c:pt>
                <c:pt idx="7">
                  <c:v>9.7463987056782511</c:v>
                </c:pt>
                <c:pt idx="8">
                  <c:v>9.4964757523319125</c:v>
                </c:pt>
                <c:pt idx="9">
                  <c:v>2.9239196117034756</c:v>
                </c:pt>
                <c:pt idx="10">
                  <c:v>5.2758198624066184</c:v>
                </c:pt>
                <c:pt idx="11">
                  <c:v>3.1654919174439708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อัตราป่วยDHF!$B$70</c:f>
              <c:strCache>
                <c:ptCount val="1"/>
                <c:pt idx="0">
                  <c:v>2561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square"/>
            <c:size val="3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อัตราป่วยDHF!$C$3:$N$3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อัตราป่วยDHF!$C$70:$N$70</c:f>
              <c:numCache>
                <c:formatCode>#,##0.00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2.8608483368935</c:v>
                </c:pt>
                <c:pt idx="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57760"/>
        <c:axId val="218581248"/>
      </c:lineChart>
      <c:catAx>
        <c:axId val="211957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เดือน</a:t>
                </a:r>
              </a:p>
            </c:rich>
          </c:tx>
          <c:layout>
            <c:manualLayout>
              <c:xMode val="edge"/>
              <c:yMode val="edge"/>
              <c:x val="0.90260520503990704"/>
              <c:y val="0.6454235184978686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th-TH"/>
          </a:p>
        </c:txPr>
        <c:crossAx val="218581248"/>
        <c:crosses val="autoZero"/>
        <c:auto val="1"/>
        <c:lblAlgn val="ctr"/>
        <c:lblOffset val="1"/>
        <c:noMultiLvlLbl val="0"/>
      </c:catAx>
      <c:valAx>
        <c:axId val="21858124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/>
                  <a:t>อัตรา/แสน</a:t>
                </a:r>
              </a:p>
            </c:rich>
          </c:tx>
          <c:layout>
            <c:manualLayout>
              <c:xMode val="edge"/>
              <c:yMode val="edge"/>
              <c:x val="1.7050298380221655E-2"/>
              <c:y val="0.1130163637269533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21195776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5656928838951332"/>
          <c:y val="0.880317855371891"/>
          <c:w val="0.53968539325843212"/>
          <c:h val="9.4623482434558148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>
          <a:solidFill>
            <a:schemeClr val="bg1"/>
          </a:solidFill>
        </a:defRPr>
      </a:pPr>
      <a:endParaRPr lang="th-TH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00FF"/>
                </a:solidFill>
              </a:defRPr>
            </a:pPr>
            <a:r>
              <a:rPr lang="th-TH" dirty="0">
                <a:solidFill>
                  <a:srgbClr val="0000FF"/>
                </a:solidFill>
              </a:rPr>
              <a:t>อัตราป่วยโรคไข้หวัดใหญ่จังหวัดพระนครศรีอยุธยา </a:t>
            </a:r>
          </a:p>
          <a:p>
            <a:pPr>
              <a:defRPr>
                <a:solidFill>
                  <a:srgbClr val="0000FF"/>
                </a:solidFill>
              </a:defRPr>
            </a:pPr>
            <a:r>
              <a:rPr lang="th-TH" dirty="0">
                <a:solidFill>
                  <a:srgbClr val="0000FF"/>
                </a:solidFill>
              </a:rPr>
              <a:t>ปี </a:t>
            </a:r>
            <a:r>
              <a:rPr lang="en-US" dirty="0" smtClean="0">
                <a:solidFill>
                  <a:srgbClr val="0000FF"/>
                </a:solidFill>
              </a:rPr>
              <a:t>2561</a:t>
            </a:r>
            <a:r>
              <a:rPr lang="th-TH" dirty="0" smtClean="0">
                <a:solidFill>
                  <a:srgbClr val="0000FF"/>
                </a:solidFill>
              </a:rPr>
              <a:t> </a:t>
            </a:r>
            <a:r>
              <a:rPr lang="th-TH" dirty="0">
                <a:solidFill>
                  <a:srgbClr val="0000FF"/>
                </a:solidFill>
              </a:rPr>
              <a:t>เทียบระดับเขต</a:t>
            </a:r>
          </a:p>
        </c:rich>
      </c:tx>
      <c:layout>
        <c:manualLayout>
          <c:xMode val="edge"/>
          <c:yMode val="edge"/>
          <c:x val="0.18090563717066732"/>
          <c:y val="2.299793486998176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9965435049659347E-2"/>
          <c:y val="0.25044622234956349"/>
          <c:w val="0.84161979687442245"/>
          <c:h val="0.60172164296278818"/>
        </c:manualLayout>
      </c:layout>
      <c:lineChart>
        <c:grouping val="standard"/>
        <c:varyColors val="0"/>
        <c:ser>
          <c:idx val="1"/>
          <c:order val="0"/>
          <c:tx>
            <c:strRef>
              <c:f>'INFLU graph'!$B$4</c:f>
              <c:strCache>
                <c:ptCount val="1"/>
                <c:pt idx="0">
                  <c:v>อ่างทอง</c:v>
                </c:pt>
              </c:strCache>
            </c:strRef>
          </c:tx>
          <c:spPr>
            <a:ln>
              <a:solidFill>
                <a:schemeClr val="accent4">
                  <a:lumMod val="10000"/>
                </a:schemeClr>
              </a:solidFill>
            </a:ln>
          </c:spPr>
          <c:marker>
            <c:symbol val="square"/>
            <c:size val="3"/>
            <c:spPr>
              <a:solidFill>
                <a:srgbClr val="006600"/>
              </a:solidFill>
            </c:spPr>
          </c:marker>
          <c:cat>
            <c:strRef>
              <c:f>'INFLU graph'!$C$1:$N$1</c:f>
              <c:strCache>
                <c:ptCount val="12"/>
                <c:pt idx="0">
                  <c:v>  Jan</c:v>
                </c:pt>
                <c:pt idx="1">
                  <c:v>  Feb</c:v>
                </c:pt>
                <c:pt idx="2">
                  <c:v>   Mar</c:v>
                </c:pt>
                <c:pt idx="3">
                  <c:v>  Apr</c:v>
                </c:pt>
                <c:pt idx="4">
                  <c:v>   May</c:v>
                </c:pt>
                <c:pt idx="5">
                  <c:v>   June</c:v>
                </c:pt>
                <c:pt idx="6">
                  <c:v>   July</c:v>
                </c:pt>
                <c:pt idx="7">
                  <c:v>  Aug</c:v>
                </c:pt>
                <c:pt idx="8">
                  <c:v>  Sept</c:v>
                </c:pt>
                <c:pt idx="9">
                  <c:v>  Oct</c:v>
                </c:pt>
                <c:pt idx="10">
                  <c:v>  Nov</c:v>
                </c:pt>
                <c:pt idx="11">
                  <c:v>   Dec</c:v>
                </c:pt>
              </c:strCache>
            </c:strRef>
          </c:cat>
          <c:val>
            <c:numRef>
              <c:f>'INFLU graph'!$C$4:$N$4</c:f>
              <c:numCache>
                <c:formatCode>0.00</c:formatCode>
                <c:ptCount val="12"/>
                <c:pt idx="0">
                  <c:v>14.821559016271955</c:v>
                </c:pt>
                <c:pt idx="1">
                  <c:v>30.701800819420477</c:v>
                </c:pt>
                <c:pt idx="2">
                  <c:v>35.642320491511128</c:v>
                </c:pt>
                <c:pt idx="3">
                  <c:v>0.7057885245843788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'INFLU graph'!$B$5</c:f>
              <c:strCache>
                <c:ptCount val="1"/>
                <c:pt idx="0">
                  <c:v>ลพบุรี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cat>
            <c:strRef>
              <c:f>'INFLU graph'!$C$1:$N$1</c:f>
              <c:strCache>
                <c:ptCount val="12"/>
                <c:pt idx="0">
                  <c:v>  Jan</c:v>
                </c:pt>
                <c:pt idx="1">
                  <c:v>  Feb</c:v>
                </c:pt>
                <c:pt idx="2">
                  <c:v>   Mar</c:v>
                </c:pt>
                <c:pt idx="3">
                  <c:v>  Apr</c:v>
                </c:pt>
                <c:pt idx="4">
                  <c:v>   May</c:v>
                </c:pt>
                <c:pt idx="5">
                  <c:v>   June</c:v>
                </c:pt>
                <c:pt idx="6">
                  <c:v>   July</c:v>
                </c:pt>
                <c:pt idx="7">
                  <c:v>  Aug</c:v>
                </c:pt>
                <c:pt idx="8">
                  <c:v>  Sept</c:v>
                </c:pt>
                <c:pt idx="9">
                  <c:v>  Oct</c:v>
                </c:pt>
                <c:pt idx="10">
                  <c:v>  Nov</c:v>
                </c:pt>
                <c:pt idx="11">
                  <c:v>   Dec</c:v>
                </c:pt>
              </c:strCache>
            </c:strRef>
          </c:cat>
          <c:val>
            <c:numRef>
              <c:f>'INFLU graph'!$C$5:$N$5</c:f>
              <c:numCache>
                <c:formatCode>0.00</c:formatCode>
                <c:ptCount val="12"/>
                <c:pt idx="0">
                  <c:v>16.215553484300575</c:v>
                </c:pt>
                <c:pt idx="1">
                  <c:v>20.038732761086891</c:v>
                </c:pt>
                <c:pt idx="2">
                  <c:v>16.479221020630668</c:v>
                </c:pt>
                <c:pt idx="3">
                  <c:v>0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'INFLU graph'!$B$6</c:f>
              <c:strCache>
                <c:ptCount val="1"/>
                <c:pt idx="0">
                  <c:v>นครนายก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star"/>
            <c:size val="3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strRef>
              <c:f>'INFLU graph'!$C$1:$N$1</c:f>
              <c:strCache>
                <c:ptCount val="12"/>
                <c:pt idx="0">
                  <c:v>  Jan</c:v>
                </c:pt>
                <c:pt idx="1">
                  <c:v>  Feb</c:v>
                </c:pt>
                <c:pt idx="2">
                  <c:v>   Mar</c:v>
                </c:pt>
                <c:pt idx="3">
                  <c:v>  Apr</c:v>
                </c:pt>
                <c:pt idx="4">
                  <c:v>   May</c:v>
                </c:pt>
                <c:pt idx="5">
                  <c:v>   June</c:v>
                </c:pt>
                <c:pt idx="6">
                  <c:v>   July</c:v>
                </c:pt>
                <c:pt idx="7">
                  <c:v>  Aug</c:v>
                </c:pt>
                <c:pt idx="8">
                  <c:v>  Sept</c:v>
                </c:pt>
                <c:pt idx="9">
                  <c:v>  Oct</c:v>
                </c:pt>
                <c:pt idx="10">
                  <c:v>  Nov</c:v>
                </c:pt>
                <c:pt idx="11">
                  <c:v>   Dec</c:v>
                </c:pt>
              </c:strCache>
            </c:strRef>
          </c:cat>
          <c:val>
            <c:numRef>
              <c:f>'INFLU graph'!$C$6:$N$6</c:f>
              <c:numCache>
                <c:formatCode>0.00</c:formatCode>
                <c:ptCount val="12"/>
                <c:pt idx="0">
                  <c:v>0.38768856202435459</c:v>
                </c:pt>
                <c:pt idx="1">
                  <c:v>1.5507542480974184</c:v>
                </c:pt>
                <c:pt idx="2">
                  <c:v>3.1015084961948367</c:v>
                </c:pt>
                <c:pt idx="3">
                  <c:v>0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'INFLU graph'!$B$7</c:f>
              <c:strCache>
                <c:ptCount val="1"/>
                <c:pt idx="0">
                  <c:v>นนทบุรี</c:v>
                </c:pt>
              </c:strCache>
            </c:strRef>
          </c:tx>
          <c:cat>
            <c:strRef>
              <c:f>'INFLU graph'!$C$1:$N$1</c:f>
              <c:strCache>
                <c:ptCount val="12"/>
                <c:pt idx="0">
                  <c:v>  Jan</c:v>
                </c:pt>
                <c:pt idx="1">
                  <c:v>  Feb</c:v>
                </c:pt>
                <c:pt idx="2">
                  <c:v>   Mar</c:v>
                </c:pt>
                <c:pt idx="3">
                  <c:v>  Apr</c:v>
                </c:pt>
                <c:pt idx="4">
                  <c:v>   May</c:v>
                </c:pt>
                <c:pt idx="5">
                  <c:v>   June</c:v>
                </c:pt>
                <c:pt idx="6">
                  <c:v>   July</c:v>
                </c:pt>
                <c:pt idx="7">
                  <c:v>  Aug</c:v>
                </c:pt>
                <c:pt idx="8">
                  <c:v>  Sept</c:v>
                </c:pt>
                <c:pt idx="9">
                  <c:v>  Oct</c:v>
                </c:pt>
                <c:pt idx="10">
                  <c:v>  Nov</c:v>
                </c:pt>
                <c:pt idx="11">
                  <c:v>   Dec</c:v>
                </c:pt>
              </c:strCache>
            </c:strRef>
          </c:cat>
          <c:val>
            <c:numRef>
              <c:f>'INFLU graph'!$C$7:$N$7</c:f>
              <c:numCache>
                <c:formatCode>0.00</c:formatCode>
                <c:ptCount val="12"/>
                <c:pt idx="0">
                  <c:v>7.1803215263505127</c:v>
                </c:pt>
                <c:pt idx="1">
                  <c:v>9.038757686111822</c:v>
                </c:pt>
                <c:pt idx="2">
                  <c:v>7.8561164935364438</c:v>
                </c:pt>
                <c:pt idx="3">
                  <c:v>0.50684622538944801</c:v>
                </c:pt>
              </c:numCache>
            </c:numRef>
          </c:val>
          <c:smooth val="0"/>
        </c:ser>
        <c:ser>
          <c:idx val="6"/>
          <c:order val="4"/>
          <c:tx>
            <c:strRef>
              <c:f>'INFLU graph'!$B$8</c:f>
              <c:strCache>
                <c:ptCount val="1"/>
                <c:pt idx="0">
                  <c:v>อยุธยา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10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'INFLU graph'!$C$1:$N$1</c:f>
              <c:strCache>
                <c:ptCount val="12"/>
                <c:pt idx="0">
                  <c:v>  Jan</c:v>
                </c:pt>
                <c:pt idx="1">
                  <c:v>  Feb</c:v>
                </c:pt>
                <c:pt idx="2">
                  <c:v>   Mar</c:v>
                </c:pt>
                <c:pt idx="3">
                  <c:v>  Apr</c:v>
                </c:pt>
                <c:pt idx="4">
                  <c:v>   May</c:v>
                </c:pt>
                <c:pt idx="5">
                  <c:v>   June</c:v>
                </c:pt>
                <c:pt idx="6">
                  <c:v>   July</c:v>
                </c:pt>
                <c:pt idx="7">
                  <c:v>  Aug</c:v>
                </c:pt>
                <c:pt idx="8">
                  <c:v>  Sept</c:v>
                </c:pt>
                <c:pt idx="9">
                  <c:v>  Oct</c:v>
                </c:pt>
                <c:pt idx="10">
                  <c:v>  Nov</c:v>
                </c:pt>
                <c:pt idx="11">
                  <c:v>   Dec</c:v>
                </c:pt>
              </c:strCache>
            </c:strRef>
          </c:cat>
          <c:val>
            <c:numRef>
              <c:f>'INFLU graph'!$C$8:$N$8</c:f>
              <c:numCache>
                <c:formatCode>0.00</c:formatCode>
                <c:ptCount val="12"/>
                <c:pt idx="0">
                  <c:v>19.603464105809078</c:v>
                </c:pt>
                <c:pt idx="1">
                  <c:v>28.784833370555102</c:v>
                </c:pt>
                <c:pt idx="2">
                  <c:v>24.070076180550387</c:v>
                </c:pt>
                <c:pt idx="3">
                  <c:v>0.49629023052681209</c:v>
                </c:pt>
              </c:numCache>
            </c:numRef>
          </c:val>
          <c:smooth val="0"/>
        </c:ser>
        <c:ser>
          <c:idx val="0"/>
          <c:order val="5"/>
          <c:tx>
            <c:strRef>
              <c:f>'INFLU graph'!$B$9</c:f>
              <c:strCache>
                <c:ptCount val="1"/>
                <c:pt idx="0">
                  <c:v>ปทุมธานี</c:v>
                </c:pt>
              </c:strCache>
            </c:strRef>
          </c:tx>
          <c:cat>
            <c:strRef>
              <c:f>'INFLU graph'!$C$1:$N$1</c:f>
              <c:strCache>
                <c:ptCount val="12"/>
                <c:pt idx="0">
                  <c:v>  Jan</c:v>
                </c:pt>
                <c:pt idx="1">
                  <c:v>  Feb</c:v>
                </c:pt>
                <c:pt idx="2">
                  <c:v>   Mar</c:v>
                </c:pt>
                <c:pt idx="3">
                  <c:v>  Apr</c:v>
                </c:pt>
                <c:pt idx="4">
                  <c:v>   May</c:v>
                </c:pt>
                <c:pt idx="5">
                  <c:v>   June</c:v>
                </c:pt>
                <c:pt idx="6">
                  <c:v>   July</c:v>
                </c:pt>
                <c:pt idx="7">
                  <c:v>  Aug</c:v>
                </c:pt>
                <c:pt idx="8">
                  <c:v>  Sept</c:v>
                </c:pt>
                <c:pt idx="9">
                  <c:v>  Oct</c:v>
                </c:pt>
                <c:pt idx="10">
                  <c:v>  Nov</c:v>
                </c:pt>
                <c:pt idx="11">
                  <c:v>   Dec</c:v>
                </c:pt>
              </c:strCache>
            </c:strRef>
          </c:cat>
          <c:val>
            <c:numRef>
              <c:f>'INFLU graph'!$C$9:$N$9</c:f>
              <c:numCache>
                <c:formatCode>0.00</c:formatCode>
                <c:ptCount val="12"/>
                <c:pt idx="0">
                  <c:v>4.2429396561743076</c:v>
                </c:pt>
                <c:pt idx="1">
                  <c:v>5.1653178422991566</c:v>
                </c:pt>
                <c:pt idx="2">
                  <c:v>4.3351774747867919</c:v>
                </c:pt>
                <c:pt idx="3">
                  <c:v>0.64566473028739457</c:v>
                </c:pt>
              </c:numCache>
            </c:numRef>
          </c:val>
          <c:smooth val="0"/>
        </c:ser>
        <c:ser>
          <c:idx val="2"/>
          <c:order val="6"/>
          <c:tx>
            <c:strRef>
              <c:f>'INFLU graph'!$B$10</c:f>
              <c:strCache>
                <c:ptCount val="1"/>
                <c:pt idx="0">
                  <c:v>สระบุรี</c:v>
                </c:pt>
              </c:strCache>
            </c:strRef>
          </c:tx>
          <c:spPr>
            <a:ln>
              <a:solidFill>
                <a:srgbClr val="660033"/>
              </a:solidFill>
            </a:ln>
            <a:effectLst/>
          </c:spPr>
          <c:cat>
            <c:strRef>
              <c:f>'INFLU graph'!$C$1:$N$1</c:f>
              <c:strCache>
                <c:ptCount val="12"/>
                <c:pt idx="0">
                  <c:v>  Jan</c:v>
                </c:pt>
                <c:pt idx="1">
                  <c:v>  Feb</c:v>
                </c:pt>
                <c:pt idx="2">
                  <c:v>   Mar</c:v>
                </c:pt>
                <c:pt idx="3">
                  <c:v>  Apr</c:v>
                </c:pt>
                <c:pt idx="4">
                  <c:v>   May</c:v>
                </c:pt>
                <c:pt idx="5">
                  <c:v>   June</c:v>
                </c:pt>
                <c:pt idx="6">
                  <c:v>   July</c:v>
                </c:pt>
                <c:pt idx="7">
                  <c:v>  Aug</c:v>
                </c:pt>
                <c:pt idx="8">
                  <c:v>  Sept</c:v>
                </c:pt>
                <c:pt idx="9">
                  <c:v>  Oct</c:v>
                </c:pt>
                <c:pt idx="10">
                  <c:v>  Nov</c:v>
                </c:pt>
                <c:pt idx="11">
                  <c:v>   Dec</c:v>
                </c:pt>
              </c:strCache>
            </c:strRef>
          </c:cat>
          <c:val>
            <c:numRef>
              <c:f>'INFLU graph'!$C$10:$N$10</c:f>
              <c:numCache>
                <c:formatCode>0.00</c:formatCode>
                <c:ptCount val="12"/>
                <c:pt idx="0">
                  <c:v>2.3600973618831689</c:v>
                </c:pt>
                <c:pt idx="1">
                  <c:v>1.5733982412554459</c:v>
                </c:pt>
                <c:pt idx="2">
                  <c:v>1.7307380653809905</c:v>
                </c:pt>
                <c:pt idx="3">
                  <c:v>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'INFLU graph'!$B$11</c:f>
              <c:strCache>
                <c:ptCount val="1"/>
                <c:pt idx="0">
                  <c:v>สิงห์บุรี</c:v>
                </c:pt>
              </c:strCache>
            </c:strRef>
          </c:tx>
          <c:spPr>
            <a:ln>
              <a:solidFill>
                <a:srgbClr val="CC3399"/>
              </a:solidFill>
            </a:ln>
          </c:spPr>
          <c:cat>
            <c:strRef>
              <c:f>'INFLU graph'!$C$1:$N$1</c:f>
              <c:strCache>
                <c:ptCount val="12"/>
                <c:pt idx="0">
                  <c:v>  Jan</c:v>
                </c:pt>
                <c:pt idx="1">
                  <c:v>  Feb</c:v>
                </c:pt>
                <c:pt idx="2">
                  <c:v>   Mar</c:v>
                </c:pt>
                <c:pt idx="3">
                  <c:v>  Apr</c:v>
                </c:pt>
                <c:pt idx="4">
                  <c:v>   May</c:v>
                </c:pt>
                <c:pt idx="5">
                  <c:v>   June</c:v>
                </c:pt>
                <c:pt idx="6">
                  <c:v>   July</c:v>
                </c:pt>
                <c:pt idx="7">
                  <c:v>  Aug</c:v>
                </c:pt>
                <c:pt idx="8">
                  <c:v>  Sept</c:v>
                </c:pt>
                <c:pt idx="9">
                  <c:v>  Oct</c:v>
                </c:pt>
                <c:pt idx="10">
                  <c:v>  Nov</c:v>
                </c:pt>
                <c:pt idx="11">
                  <c:v>   Dec</c:v>
                </c:pt>
              </c:strCache>
            </c:strRef>
          </c:cat>
          <c:val>
            <c:numRef>
              <c:f>'INFLU graph'!$C$11:$N$11</c:f>
              <c:numCache>
                <c:formatCode>0.00</c:formatCode>
                <c:ptCount val="12"/>
                <c:pt idx="0">
                  <c:v>7.0824204880259876</c:v>
                </c:pt>
                <c:pt idx="1">
                  <c:v>10.387550049104782</c:v>
                </c:pt>
                <c:pt idx="2">
                  <c:v>5.6659363904207902</c:v>
                </c:pt>
                <c:pt idx="3">
                  <c:v>0.47216136586839919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14592"/>
        <c:axId val="93347840"/>
      </c:lineChart>
      <c:catAx>
        <c:axId val="93614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เดือน</a:t>
                </a:r>
              </a:p>
            </c:rich>
          </c:tx>
          <c:layout>
            <c:manualLayout>
              <c:xMode val="edge"/>
              <c:yMode val="edge"/>
              <c:x val="0.92100986967058907"/>
              <c:y val="0.8143994600015203"/>
            </c:manualLayout>
          </c:layout>
          <c:overlay val="0"/>
        </c:title>
        <c:majorTickMark val="out"/>
        <c:minorTickMark val="none"/>
        <c:tickLblPos val="nextTo"/>
        <c:spPr>
          <a:ln>
            <a:solidFill>
              <a:schemeClr val="accent4">
                <a:lumMod val="10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th-TH"/>
          </a:p>
        </c:txPr>
        <c:crossAx val="93347840"/>
        <c:crosses val="autoZero"/>
        <c:auto val="1"/>
        <c:lblAlgn val="ctr"/>
        <c:lblOffset val="100"/>
        <c:noMultiLvlLbl val="0"/>
      </c:catAx>
      <c:valAx>
        <c:axId val="9334784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/>
                  <a:t>อัตราป่วยต่อแสน</a:t>
                </a:r>
              </a:p>
            </c:rich>
          </c:tx>
          <c:layout>
            <c:manualLayout>
              <c:xMode val="edge"/>
              <c:yMode val="edge"/>
              <c:x val="2.592304558752739E-2"/>
              <c:y val="0.1567714698366849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accent4">
                <a:lumMod val="10000"/>
              </a:schemeClr>
            </a:solidFill>
          </a:ln>
        </c:spPr>
        <c:txPr>
          <a:bodyPr/>
          <a:lstStyle/>
          <a:p>
            <a:pPr>
              <a:defRPr sz="1400"/>
            </a:pPr>
            <a:endParaRPr lang="th-TH"/>
          </a:p>
        </c:txPr>
        <c:crossAx val="93614592"/>
        <c:crosses val="autoZero"/>
        <c:crossBetween val="between"/>
      </c:valAx>
      <c:spPr>
        <a:solidFill>
          <a:schemeClr val="tx1"/>
        </a:solidFill>
      </c:spPr>
    </c:plotArea>
    <c:legend>
      <c:legendPos val="r"/>
      <c:layout>
        <c:manualLayout>
          <c:xMode val="edge"/>
          <c:yMode val="edge"/>
          <c:x val="0.69154590979420039"/>
          <c:y val="0.13710417206730116"/>
          <c:w val="0.29865636012174684"/>
          <c:h val="0.29697182566134633"/>
        </c:manualLayout>
      </c:layout>
      <c:overlay val="0"/>
      <c:spPr>
        <a:ln>
          <a:solidFill>
            <a:schemeClr val="accent4">
              <a:lumMod val="10000"/>
            </a:schemeClr>
          </a:solidFill>
        </a:ln>
      </c:spPr>
      <c:txPr>
        <a:bodyPr/>
        <a:lstStyle/>
        <a:p>
          <a:pPr>
            <a:defRPr sz="1200">
              <a:solidFill>
                <a:schemeClr val="bg2">
                  <a:lumMod val="75000"/>
                </a:schemeClr>
              </a:solidFill>
            </a:defRPr>
          </a:pPr>
          <a:endParaRPr lang="th-TH"/>
        </a:p>
      </c:txPr>
    </c:legend>
    <c:plotVisOnly val="1"/>
    <c:dispBlanksAs val="gap"/>
    <c:showDLblsOverMax val="0"/>
  </c:chart>
  <c:spPr>
    <a:solidFill>
      <a:schemeClr val="tx1"/>
    </a:solidFill>
    <a:effectLst>
      <a:outerShdw blurRad="63500" sx="102000" sy="102000" algn="ctr" rotWithShape="0">
        <a:prstClr val="black">
          <a:alpha val="40000"/>
        </a:prstClr>
      </a:outerShdw>
    </a:effectLst>
  </c:spPr>
  <c:txPr>
    <a:bodyPr/>
    <a:lstStyle/>
    <a:p>
      <a:pPr>
        <a:defRPr sz="1600">
          <a:solidFill>
            <a:schemeClr val="accent4">
              <a:lumMod val="10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th-TH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Influenza!$A$1</c:f>
          <c:strCache>
            <c:ptCount val="1"/>
            <c:pt idx="0">
              <c:v>จำนวนผู้ป่วยด้วยโรค  Influenza  จำแนกรายเดือน   จ.พระนครศรีอยุธยา_x000d_   เปรียบเทียบข้อมูลปี  2561  กับค่ามัธยฐาน 5 ปี ย้อนหลัง </c:v>
            </c:pt>
          </c:strCache>
        </c:strRef>
      </c:tx>
      <c:layout>
        <c:manualLayout>
          <c:xMode val="edge"/>
          <c:yMode val="edge"/>
          <c:x val="0.25767358434618148"/>
          <c:y val="3.5927078061285374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 b="1" baseline="0">
              <a:latin typeface="AngsanaUPC" pitchFamily="18" charset="-34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5689076099530109E-2"/>
          <c:y val="0.24214946815858543"/>
          <c:w val="0.84387222873736523"/>
          <c:h val="0.52042157269041056"/>
        </c:manualLayout>
      </c:layout>
      <c:lineChart>
        <c:grouping val="standard"/>
        <c:varyColors val="0"/>
        <c:ser>
          <c:idx val="1"/>
          <c:order val="0"/>
          <c:tx>
            <c:strRef>
              <c:f>Influenza!$B$8</c:f>
              <c:strCache>
                <c:ptCount val="1"/>
                <c:pt idx="0">
                  <c:v>2560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0000FF"/>
              </a:solidFill>
              <a:ln w="12700">
                <a:solidFill>
                  <a:srgbClr val="0000FF"/>
                </a:solidFill>
                <a:prstDash val="solid"/>
              </a:ln>
            </c:spPr>
          </c:marker>
          <c:cat>
            <c:strRef>
              <c:f>Influenza!$C$3:$N$3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Influenza!$C$8:$N$8</c:f>
              <c:numCache>
                <c:formatCode>General</c:formatCode>
                <c:ptCount val="12"/>
                <c:pt idx="0">
                  <c:v>121</c:v>
                </c:pt>
                <c:pt idx="1">
                  <c:v>105</c:v>
                </c:pt>
                <c:pt idx="2">
                  <c:v>62</c:v>
                </c:pt>
                <c:pt idx="3">
                  <c:v>40</c:v>
                </c:pt>
                <c:pt idx="4">
                  <c:v>60</c:v>
                </c:pt>
                <c:pt idx="5">
                  <c:v>308</c:v>
                </c:pt>
                <c:pt idx="6">
                  <c:v>413</c:v>
                </c:pt>
                <c:pt idx="7">
                  <c:v>547</c:v>
                </c:pt>
                <c:pt idx="8">
                  <c:v>696</c:v>
                </c:pt>
                <c:pt idx="9">
                  <c:v>320</c:v>
                </c:pt>
                <c:pt idx="10">
                  <c:v>114</c:v>
                </c:pt>
                <c:pt idx="11">
                  <c:v>88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Influenza!$B$9</c:f>
              <c:strCache>
                <c:ptCount val="1"/>
                <c:pt idx="0">
                  <c:v>Median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triangle"/>
            <c:size val="4"/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</c:spPr>
          </c:marker>
          <c:cat>
            <c:strRef>
              <c:f>Influenza!$C$3:$N$3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Influenza!$C$9:$N$9</c:f>
              <c:numCache>
                <c:formatCode>General</c:formatCode>
                <c:ptCount val="12"/>
                <c:pt idx="0">
                  <c:v>205</c:v>
                </c:pt>
                <c:pt idx="1">
                  <c:v>275</c:v>
                </c:pt>
                <c:pt idx="2">
                  <c:v>213</c:v>
                </c:pt>
                <c:pt idx="3">
                  <c:v>60</c:v>
                </c:pt>
                <c:pt idx="4">
                  <c:v>65</c:v>
                </c:pt>
                <c:pt idx="5">
                  <c:v>134</c:v>
                </c:pt>
                <c:pt idx="6">
                  <c:v>128</c:v>
                </c:pt>
                <c:pt idx="7">
                  <c:v>173</c:v>
                </c:pt>
                <c:pt idx="8">
                  <c:v>265</c:v>
                </c:pt>
                <c:pt idx="9">
                  <c:v>300</c:v>
                </c:pt>
                <c:pt idx="10">
                  <c:v>159</c:v>
                </c:pt>
                <c:pt idx="11">
                  <c:v>94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Influenza!$B$10</c:f>
              <c:strCache>
                <c:ptCount val="1"/>
                <c:pt idx="0">
                  <c:v>2561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</c:marker>
          <c:cat>
            <c:strRef>
              <c:f>Influenza!$C$3:$N$3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Influenza!$C$10:$N$10</c:f>
              <c:numCache>
                <c:formatCode>General</c:formatCode>
                <c:ptCount val="12"/>
                <c:pt idx="0">
                  <c:v>158</c:v>
                </c:pt>
                <c:pt idx="1">
                  <c:v>233</c:v>
                </c:pt>
                <c:pt idx="2">
                  <c:v>198</c:v>
                </c:pt>
                <c:pt idx="3">
                  <c:v>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15616"/>
        <c:axId val="93350144"/>
      </c:lineChart>
      <c:catAx>
        <c:axId val="93615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เดือน</a:t>
                </a:r>
              </a:p>
            </c:rich>
          </c:tx>
          <c:layout>
            <c:manualLayout>
              <c:xMode val="edge"/>
              <c:yMode val="edge"/>
              <c:x val="0.93161094224924013"/>
              <c:y val="0.7330843551676783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th-TH"/>
          </a:p>
        </c:txPr>
        <c:crossAx val="93350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35014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th-TH"/>
                  <a:t>จำนวนผู้ป่วย(ราย)</a:t>
                </a:r>
              </a:p>
            </c:rich>
          </c:tx>
          <c:layout>
            <c:manualLayout>
              <c:xMode val="edge"/>
              <c:yMode val="edge"/>
              <c:x val="2.3594284756958572E-2"/>
              <c:y val="0.1370904333552733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th-TH"/>
          </a:p>
        </c:txPr>
        <c:crossAx val="936156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8015588476972292"/>
          <c:y val="0.87333999658711392"/>
          <c:w val="0.42308004052684905"/>
          <c:h val="7.712439969771579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+mn-cs"/>
        </a:defRPr>
      </a:pPr>
      <a:endParaRPr lang="th-TH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86200810569375"/>
          <c:y val="0.1468676682982937"/>
          <c:w val="0.85363830248369488"/>
          <c:h val="0.578875748965487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ไข้หวัดใหญ่!$D$8</c:f>
              <c:strCache>
                <c:ptCount val="1"/>
                <c:pt idx="0">
                  <c:v>อัตราป่วย</c:v>
                </c:pt>
              </c:strCache>
            </c:strRef>
          </c:tx>
          <c:spPr>
            <a:solidFill>
              <a:srgbClr val="FF0066"/>
            </a:solidFill>
          </c:spPr>
          <c:invertIfNegative val="0"/>
          <c:cat>
            <c:strRef>
              <c:f>ไข้หวัดใหญ่!$E$6:$Q$6</c:f>
              <c:strCache>
                <c:ptCount val="13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 ปีขึ้นไป</c:v>
                </c:pt>
              </c:strCache>
            </c:strRef>
          </c:cat>
          <c:val>
            <c:numRef>
              <c:f>ไข้หวัดใหญ่!$E$8:$Q$8</c:f>
              <c:numCache>
                <c:formatCode>#,##0.00</c:formatCode>
                <c:ptCount val="13"/>
                <c:pt idx="0">
                  <c:v>422.57977040585735</c:v>
                </c:pt>
                <c:pt idx="1">
                  <c:v>259.82323501224579</c:v>
                </c:pt>
                <c:pt idx="2">
                  <c:v>149.83644613274242</c:v>
                </c:pt>
                <c:pt idx="3">
                  <c:v>46.223722818441253</c:v>
                </c:pt>
                <c:pt idx="4">
                  <c:v>56.389267849022282</c:v>
                </c:pt>
                <c:pt idx="5">
                  <c:v>41.110737377134953</c:v>
                </c:pt>
                <c:pt idx="6">
                  <c:v>33.393441528083883</c:v>
                </c:pt>
                <c:pt idx="7">
                  <c:v>39.983414287406703</c:v>
                </c:pt>
                <c:pt idx="8">
                  <c:v>30.564215416590255</c:v>
                </c:pt>
                <c:pt idx="9">
                  <c:v>23.90378725629342</c:v>
                </c:pt>
                <c:pt idx="10">
                  <c:v>27.724724293019531</c:v>
                </c:pt>
                <c:pt idx="11">
                  <c:v>24.649222601441032</c:v>
                </c:pt>
                <c:pt idx="12">
                  <c:v>30.141296516842367</c:v>
                </c:pt>
              </c:numCache>
            </c:numRef>
          </c:val>
        </c:ser>
        <c:ser>
          <c:idx val="1"/>
          <c:order val="1"/>
          <c:tx>
            <c:strRef>
              <c:f>ไข้หวัดใหญ่!$D$9</c:f>
              <c:strCache>
                <c:ptCount val="1"/>
                <c:pt idx="0">
                  <c:v>จำนวนป่วย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ไข้หวัดใหญ่!$E$6:$Q$6</c:f>
              <c:strCache>
                <c:ptCount val="13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 ปีขึ้นไป</c:v>
                </c:pt>
              </c:strCache>
            </c:strRef>
          </c:cat>
          <c:val>
            <c:numRef>
              <c:f>ไข้หวัดใหญ่!$E$9:$Q$9</c:f>
              <c:numCache>
                <c:formatCode>General</c:formatCode>
                <c:ptCount val="13"/>
                <c:pt idx="0">
                  <c:v>187</c:v>
                </c:pt>
                <c:pt idx="1">
                  <c:v>122</c:v>
                </c:pt>
                <c:pt idx="2">
                  <c:v>71</c:v>
                </c:pt>
                <c:pt idx="3">
                  <c:v>23</c:v>
                </c:pt>
                <c:pt idx="4">
                  <c:v>31</c:v>
                </c:pt>
                <c:pt idx="5">
                  <c:v>22</c:v>
                </c:pt>
                <c:pt idx="6">
                  <c:v>20</c:v>
                </c:pt>
                <c:pt idx="7">
                  <c:v>27</c:v>
                </c:pt>
                <c:pt idx="8">
                  <c:v>20</c:v>
                </c:pt>
                <c:pt idx="9">
                  <c:v>16</c:v>
                </c:pt>
                <c:pt idx="10">
                  <c:v>18</c:v>
                </c:pt>
                <c:pt idx="11">
                  <c:v>13</c:v>
                </c:pt>
                <c:pt idx="12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overlap val="74"/>
        <c:axId val="93876224"/>
        <c:axId val="93352448"/>
      </c:barChart>
      <c:catAx>
        <c:axId val="93876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r>
                  <a:rPr lang="th-TH">
                    <a:solidFill>
                      <a:srgbClr val="0000FF"/>
                    </a:solidFill>
                  </a:rPr>
                  <a:t>กลุ่มอายุ</a:t>
                </a:r>
              </a:p>
            </c:rich>
          </c:tx>
          <c:layout>
            <c:manualLayout>
              <c:xMode val="edge"/>
              <c:yMode val="edge"/>
              <c:x val="0.91754581913485012"/>
              <c:y val="0.92919565253784586"/>
            </c:manualLayout>
          </c:layout>
          <c:overlay val="0"/>
        </c:title>
        <c:majorTickMark val="none"/>
        <c:minorTickMark val="none"/>
        <c:tickLblPos val="nextTo"/>
        <c:crossAx val="93352448"/>
        <c:crosses val="autoZero"/>
        <c:auto val="1"/>
        <c:lblAlgn val="ctr"/>
        <c:lblOffset val="100"/>
        <c:noMultiLvlLbl val="0"/>
      </c:catAx>
      <c:valAx>
        <c:axId val="9335244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r>
                  <a:rPr lang="th-TH">
                    <a:solidFill>
                      <a:srgbClr val="0000FF"/>
                    </a:solidFill>
                  </a:rPr>
                  <a:t>อัตราป่วยต่อแสน</a:t>
                </a:r>
              </a:p>
            </c:rich>
          </c:tx>
          <c:layout>
            <c:manualLayout>
              <c:xMode val="edge"/>
              <c:yMode val="edge"/>
              <c:x val="9.5303322214424467E-4"/>
              <c:y val="7.4508265421489112E-2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ln>
            <a:solidFill>
              <a:schemeClr val="accent4">
                <a:lumMod val="1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accent4">
                    <a:lumMod val="10000"/>
                  </a:schemeClr>
                </a:solidFill>
              </a:defRPr>
            </a:pPr>
            <a:endParaRPr lang="th-TH"/>
          </a:p>
        </c:txPr>
        <c:crossAx val="93876224"/>
        <c:crosses val="autoZero"/>
        <c:crossBetween val="between"/>
      </c:valAx>
      <c:dTable>
        <c:showHorzBorder val="1"/>
        <c:showVertBorder val="1"/>
        <c:showOutline val="1"/>
        <c:showKeys val="0"/>
        <c:spPr>
          <a:ln>
            <a:solidFill>
              <a:schemeClr val="accent4">
                <a:lumMod val="10000"/>
              </a:schemeClr>
            </a:solidFill>
          </a:ln>
        </c:spPr>
        <c:txPr>
          <a:bodyPr/>
          <a:lstStyle/>
          <a:p>
            <a:pPr rtl="0">
              <a:defRPr>
                <a:solidFill>
                  <a:schemeClr val="accent4">
                    <a:lumMod val="10000"/>
                  </a:schemeClr>
                </a:solidFill>
              </a:defRPr>
            </a:pPr>
            <a:endParaRPr lang="th-TH"/>
          </a:p>
        </c:txPr>
      </c:dTable>
      <c:spPr>
        <a:ln>
          <a:noFill/>
        </a:ln>
      </c:spPr>
    </c:plotArea>
    <c:plotVisOnly val="1"/>
    <c:dispBlanksAs val="gap"/>
    <c:showDLblsOverMax val="0"/>
  </c:chart>
  <c:spPr>
    <a:solidFill>
      <a:schemeClr val="tx1"/>
    </a:solidFill>
    <a:ln>
      <a:solidFill>
        <a:schemeClr val="accent4">
          <a:lumMod val="10000"/>
        </a:schemeClr>
      </a:solidFill>
    </a:ln>
  </c:spPr>
  <c:txPr>
    <a:bodyPr/>
    <a:lstStyle/>
    <a:p>
      <a:pPr>
        <a:defRPr sz="1200">
          <a:solidFill>
            <a:schemeClr val="accent4">
              <a:lumMod val="10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th-TH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678390276057788E-2"/>
          <c:y val="0.23992348589562446"/>
          <c:w val="0.83364134941179058"/>
          <c:h val="0.464080303571521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'Influ กราฟ'!$A$4</c:f>
              <c:strCache>
                <c:ptCount val="1"/>
                <c:pt idx="0">
                  <c:v>Median (56-60) 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'Influ กราฟ'!$B$3:$Q$3</c:f>
              <c:strCache>
                <c:ptCount val="16"/>
                <c:pt idx="0">
                  <c:v>อยุธยา</c:v>
                </c:pt>
                <c:pt idx="1">
                  <c:v>ท่าเรือ</c:v>
                </c:pt>
                <c:pt idx="2">
                  <c:v>นครหลวง</c:v>
                </c:pt>
                <c:pt idx="3">
                  <c:v>บางไทร</c:v>
                </c:pt>
                <c:pt idx="4">
                  <c:v>บางบาล</c:v>
                </c:pt>
                <c:pt idx="5">
                  <c:v>บางปะอิน</c:v>
                </c:pt>
                <c:pt idx="6">
                  <c:v>บางปะหัน</c:v>
                </c:pt>
                <c:pt idx="7">
                  <c:v>ผักไห่</c:v>
                </c:pt>
                <c:pt idx="8">
                  <c:v>ภาชี</c:v>
                </c:pt>
                <c:pt idx="9">
                  <c:v>ลาดบัวหลวง</c:v>
                </c:pt>
                <c:pt idx="10">
                  <c:v>วังน้อย</c:v>
                </c:pt>
                <c:pt idx="11">
                  <c:v>เสนา</c:v>
                </c:pt>
                <c:pt idx="12">
                  <c:v>บางซ้าย</c:v>
                </c:pt>
                <c:pt idx="13">
                  <c:v>อุทัย</c:v>
                </c:pt>
                <c:pt idx="14">
                  <c:v>มหาราช</c:v>
                </c:pt>
                <c:pt idx="15">
                  <c:v>บ้านแพรก</c:v>
                </c:pt>
              </c:strCache>
            </c:strRef>
          </c:cat>
          <c:val>
            <c:numRef>
              <c:f>'Influ กราฟ'!$B$4:$Q$4</c:f>
              <c:numCache>
                <c:formatCode>0.00</c:formatCode>
                <c:ptCount val="16"/>
                <c:pt idx="0">
                  <c:v>696.92116034881656</c:v>
                </c:pt>
                <c:pt idx="1">
                  <c:v>23.113613918598055</c:v>
                </c:pt>
                <c:pt idx="2">
                  <c:v>238.10827084131589</c:v>
                </c:pt>
                <c:pt idx="3">
                  <c:v>68.99435500731758</c:v>
                </c:pt>
                <c:pt idx="4">
                  <c:v>147.75756171051106</c:v>
                </c:pt>
                <c:pt idx="5">
                  <c:v>216.92193851175332</c:v>
                </c:pt>
                <c:pt idx="6">
                  <c:v>183.66360560657321</c:v>
                </c:pt>
                <c:pt idx="7">
                  <c:v>52.64417324718832</c:v>
                </c:pt>
                <c:pt idx="8">
                  <c:v>84.467691108151129</c:v>
                </c:pt>
                <c:pt idx="9">
                  <c:v>47.374654559810502</c:v>
                </c:pt>
                <c:pt idx="10">
                  <c:v>93.031369014739653</c:v>
                </c:pt>
                <c:pt idx="11">
                  <c:v>124.5741216023534</c:v>
                </c:pt>
                <c:pt idx="12">
                  <c:v>10.211896859841715</c:v>
                </c:pt>
                <c:pt idx="13">
                  <c:v>187.76716871079861</c:v>
                </c:pt>
                <c:pt idx="14">
                  <c:v>76.775431861804222</c:v>
                </c:pt>
                <c:pt idx="15">
                  <c:v>265.86905948820208</c:v>
                </c:pt>
              </c:numCache>
            </c:numRef>
          </c:val>
        </c:ser>
        <c:ser>
          <c:idx val="1"/>
          <c:order val="1"/>
          <c:tx>
            <c:strRef>
              <c:f>'Influ กราฟ'!$A$5</c:f>
              <c:strCache>
                <c:ptCount val="1"/>
                <c:pt idx="0">
                  <c:v>ปี 2561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'Influ กราฟ'!$B$3:$Q$3</c:f>
              <c:strCache>
                <c:ptCount val="16"/>
                <c:pt idx="0">
                  <c:v>อยุธยา</c:v>
                </c:pt>
                <c:pt idx="1">
                  <c:v>ท่าเรือ</c:v>
                </c:pt>
                <c:pt idx="2">
                  <c:v>นครหลวง</c:v>
                </c:pt>
                <c:pt idx="3">
                  <c:v>บางไทร</c:v>
                </c:pt>
                <c:pt idx="4">
                  <c:v>บางบาล</c:v>
                </c:pt>
                <c:pt idx="5">
                  <c:v>บางปะอิน</c:v>
                </c:pt>
                <c:pt idx="6">
                  <c:v>บางปะหัน</c:v>
                </c:pt>
                <c:pt idx="7">
                  <c:v>ผักไห่</c:v>
                </c:pt>
                <c:pt idx="8">
                  <c:v>ภาชี</c:v>
                </c:pt>
                <c:pt idx="9">
                  <c:v>ลาดบัวหลวง</c:v>
                </c:pt>
                <c:pt idx="10">
                  <c:v>วังน้อย</c:v>
                </c:pt>
                <c:pt idx="11">
                  <c:v>เสนา</c:v>
                </c:pt>
                <c:pt idx="12">
                  <c:v>บางซ้าย</c:v>
                </c:pt>
                <c:pt idx="13">
                  <c:v>อุทัย</c:v>
                </c:pt>
                <c:pt idx="14">
                  <c:v>มหาราช</c:v>
                </c:pt>
                <c:pt idx="15">
                  <c:v>บ้านแพรก</c:v>
                </c:pt>
              </c:strCache>
            </c:strRef>
          </c:cat>
          <c:val>
            <c:numRef>
              <c:f>'Influ กราฟ'!$B$5:$Q$5</c:f>
              <c:numCache>
                <c:formatCode>0.00</c:formatCode>
                <c:ptCount val="16"/>
                <c:pt idx="0">
                  <c:v>135.68521031207598</c:v>
                </c:pt>
                <c:pt idx="1">
                  <c:v>48.8499033621477</c:v>
                </c:pt>
                <c:pt idx="2">
                  <c:v>48.903741136196921</c:v>
                </c:pt>
                <c:pt idx="3">
                  <c:v>29.17335222655192</c:v>
                </c:pt>
                <c:pt idx="4">
                  <c:v>101.7708121310808</c:v>
                </c:pt>
                <c:pt idx="5">
                  <c:v>58.080169369268098</c:v>
                </c:pt>
                <c:pt idx="6">
                  <c:v>107.46268656716418</c:v>
                </c:pt>
                <c:pt idx="7">
                  <c:v>36.315216075535652</c:v>
                </c:pt>
                <c:pt idx="8">
                  <c:v>122.2100726828327</c:v>
                </c:pt>
                <c:pt idx="9">
                  <c:v>25.540827011978649</c:v>
                </c:pt>
                <c:pt idx="10">
                  <c:v>27.33846385171617</c:v>
                </c:pt>
                <c:pt idx="11">
                  <c:v>67.370312149112962</c:v>
                </c:pt>
                <c:pt idx="12">
                  <c:v>36.089915446483808</c:v>
                </c:pt>
                <c:pt idx="13">
                  <c:v>96.006896821975786</c:v>
                </c:pt>
                <c:pt idx="14">
                  <c:v>156.94591728525981</c:v>
                </c:pt>
                <c:pt idx="15">
                  <c:v>21.867483052700635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878272"/>
        <c:axId val="93354752"/>
      </c:barChart>
      <c:catAx>
        <c:axId val="93878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อำเภอ</a:t>
                </a:r>
              </a:p>
            </c:rich>
          </c:tx>
          <c:layout>
            <c:manualLayout>
              <c:xMode val="edge"/>
              <c:yMode val="edge"/>
              <c:x val="0.9156494185831231"/>
              <c:y val="0.716699880568827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accent4">
                <a:lumMod val="10000"/>
              </a:schemeClr>
            </a:solidFill>
          </a:ln>
        </c:spPr>
        <c:txPr>
          <a:bodyPr rot="-2700000" vert="horz"/>
          <a:lstStyle/>
          <a:p>
            <a:pPr>
              <a:defRPr sz="1200"/>
            </a:pPr>
            <a:endParaRPr lang="th-TH"/>
          </a:p>
        </c:txPr>
        <c:crossAx val="93354752"/>
        <c:crosses val="autoZero"/>
        <c:auto val="1"/>
        <c:lblAlgn val="ctr"/>
        <c:lblOffset val="100"/>
        <c:noMultiLvlLbl val="0"/>
      </c:catAx>
      <c:valAx>
        <c:axId val="9335475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th-TH"/>
                  <a:t>อัตราป่วยต่อแสน</a:t>
                </a:r>
              </a:p>
            </c:rich>
          </c:tx>
          <c:layout>
            <c:manualLayout>
              <c:xMode val="edge"/>
              <c:yMode val="edge"/>
              <c:x val="2.5806451612903236E-2"/>
              <c:y val="0.1412668106752142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accent4">
                <a:lumMod val="10000"/>
              </a:schemeClr>
            </a:solidFill>
          </a:ln>
        </c:spPr>
        <c:txPr>
          <a:bodyPr rot="0" vert="horz"/>
          <a:lstStyle/>
          <a:p>
            <a:pPr>
              <a:defRPr sz="1100"/>
            </a:pPr>
            <a:endParaRPr lang="th-TH"/>
          </a:p>
        </c:txPr>
        <c:crossAx val="93878272"/>
        <c:crosses val="autoZero"/>
        <c:crossBetween val="between"/>
        <c:majorUnit val="100"/>
        <c:minorUnit val="1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758283801799799"/>
          <c:y val="0.12716642595267189"/>
          <c:w val="0.27792697350422052"/>
          <c:h val="7.7387096524439064E-2"/>
        </c:manualLayout>
      </c:layout>
      <c:overlay val="0"/>
      <c:spPr>
        <a:ln>
          <a:solidFill>
            <a:schemeClr val="accent4">
              <a:lumMod val="10000"/>
            </a:schemeClr>
          </a:solidFill>
        </a:ln>
      </c:sp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th-TH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อ.บางปะหัน</a:t>
            </a:r>
          </a:p>
        </c:rich>
      </c:tx>
      <c:layout>
        <c:manualLayout>
          <c:xMode val="edge"/>
          <c:yMode val="edge"/>
          <c:x val="0.41005987031551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884608805921749"/>
          <c:y val="0.25111197047030837"/>
          <c:w val="0.83059677391006315"/>
          <c:h val="0.45236955113528488"/>
        </c:manualLayout>
      </c:layout>
      <c:lineChart>
        <c:grouping val="standard"/>
        <c:varyColors val="0"/>
        <c:ser>
          <c:idx val="0"/>
          <c:order val="0"/>
          <c:tx>
            <c:strRef>
              <c:f>'อัตราป่วย influ'!$B$81</c:f>
              <c:strCache>
                <c:ptCount val="1"/>
                <c:pt idx="0">
                  <c:v>Median</c:v>
                </c:pt>
              </c:strCache>
            </c:strRef>
          </c:tx>
          <c:spPr>
            <a:ln w="12700">
              <a:solidFill>
                <a:srgbClr val="0000FF"/>
              </a:solidFill>
            </a:ln>
          </c:spPr>
          <c:marker>
            <c:symbol val="diamond"/>
            <c:size val="3"/>
            <c:spPr>
              <a:solidFill>
                <a:srgbClr val="0000FF"/>
              </a:solidFill>
              <a:ln w="12700">
                <a:solidFill>
                  <a:srgbClr val="0000FF"/>
                </a:solidFill>
              </a:ln>
            </c:spPr>
          </c:marker>
          <c:cat>
            <c:strRef>
              <c:f>'อัตราป่วย influ'!$C$3:$N$3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'อัตราป่วย influ'!$C$81:$N$81</c:f>
              <c:numCache>
                <c:formatCode>#,##0.00</c:formatCode>
                <c:ptCount val="12"/>
                <c:pt idx="0">
                  <c:v>26.582890285161913</c:v>
                </c:pt>
                <c:pt idx="1">
                  <c:v>43.499275012083132</c:v>
                </c:pt>
                <c:pt idx="2">
                  <c:v>60.088931618795819</c:v>
                </c:pt>
                <c:pt idx="3">
                  <c:v>11.998176277205864</c:v>
                </c:pt>
                <c:pt idx="4">
                  <c:v>11.931180948290262</c:v>
                </c:pt>
                <c:pt idx="5">
                  <c:v>12.017786323759164</c:v>
                </c:pt>
                <c:pt idx="6">
                  <c:v>11.998176277205864</c:v>
                </c:pt>
                <c:pt idx="7">
                  <c:v>19.333011116481391</c:v>
                </c:pt>
                <c:pt idx="8">
                  <c:v>43.264030765532986</c:v>
                </c:pt>
                <c:pt idx="9">
                  <c:v>50.110959982819097</c:v>
                </c:pt>
                <c:pt idx="10">
                  <c:v>14.499758337361044</c:v>
                </c:pt>
                <c:pt idx="11">
                  <c:v>21.47612570692247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'อัตราป่วย influ'!$B$82</c:f>
              <c:strCache>
                <c:ptCount val="1"/>
                <c:pt idx="0">
                  <c:v>2561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square"/>
            <c:size val="3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cat>
            <c:strRef>
              <c:f>'อัตราป่วย influ'!$C$3:$N$3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'อัตราป่วย influ'!$C$82:$N$82</c:f>
              <c:numCache>
                <c:formatCode>#,##0.00</c:formatCode>
                <c:ptCount val="12"/>
                <c:pt idx="0">
                  <c:v>19.089889517264417</c:v>
                </c:pt>
                <c:pt idx="1">
                  <c:v>47.724723793161047</c:v>
                </c:pt>
                <c:pt idx="2">
                  <c:v>31.021070465554679</c:v>
                </c:pt>
                <c:pt idx="3">
                  <c:v>9.5449447586322087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089792"/>
        <c:axId val="121455168"/>
      </c:lineChart>
      <c:catAx>
        <c:axId val="93089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เดือน</a:t>
                </a:r>
              </a:p>
            </c:rich>
          </c:tx>
          <c:layout>
            <c:manualLayout>
              <c:xMode val="edge"/>
              <c:yMode val="edge"/>
              <c:x val="0.90260520503990704"/>
              <c:y val="0.6454235184978686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th-TH"/>
          </a:p>
        </c:txPr>
        <c:crossAx val="121455168"/>
        <c:crosses val="autoZero"/>
        <c:auto val="1"/>
        <c:lblAlgn val="ctr"/>
        <c:lblOffset val="1"/>
        <c:noMultiLvlLbl val="0"/>
      </c:catAx>
      <c:valAx>
        <c:axId val="12145516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/>
                  <a:t>อัตรา/แสน</a:t>
                </a:r>
              </a:p>
            </c:rich>
          </c:tx>
          <c:layout>
            <c:manualLayout>
              <c:xMode val="edge"/>
              <c:yMode val="edge"/>
              <c:x val="1.7050298380221655E-2"/>
              <c:y val="0.1130163637269533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9308979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5656928838951332"/>
          <c:y val="0.880317855371891"/>
          <c:w val="0.53968539325843234"/>
          <c:h val="9.4623482434558148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 sz="1050">
          <a:solidFill>
            <a:schemeClr val="bg1"/>
          </a:solidFill>
        </a:defRPr>
      </a:pPr>
      <a:endParaRPr lang="th-TH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th-TH" sz="1200"/>
              <a:t>อ.พระนครศรีอยุธยา</a:t>
            </a:r>
          </a:p>
        </c:rich>
      </c:tx>
      <c:layout>
        <c:manualLayout>
          <c:xMode val="edge"/>
          <c:yMode val="edge"/>
          <c:x val="0.35717586934785023"/>
          <c:y val="4.575880457726919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054542483660135"/>
          <c:y val="0.26884189322887886"/>
          <c:w val="0.78741862745098035"/>
          <c:h val="0.39054236111111124"/>
        </c:manualLayout>
      </c:layout>
      <c:lineChart>
        <c:grouping val="standard"/>
        <c:varyColors val="0"/>
        <c:ser>
          <c:idx val="0"/>
          <c:order val="0"/>
          <c:tx>
            <c:strRef>
              <c:f>'อัตราป่วย influ'!$B$9</c:f>
              <c:strCache>
                <c:ptCount val="1"/>
                <c:pt idx="0">
                  <c:v>Median</c:v>
                </c:pt>
              </c:strCache>
            </c:strRef>
          </c:tx>
          <c:spPr>
            <a:ln w="12700">
              <a:solidFill>
                <a:srgbClr val="0000FF"/>
              </a:solidFill>
            </a:ln>
          </c:spPr>
          <c:marker>
            <c:symbol val="diamond"/>
            <c:size val="3"/>
            <c:spPr>
              <a:solidFill>
                <a:srgbClr val="0000FF"/>
              </a:solidFill>
              <a:ln w="12700">
                <a:solidFill>
                  <a:srgbClr val="0000FF"/>
                </a:solidFill>
              </a:ln>
            </c:spPr>
          </c:marker>
          <c:cat>
            <c:strRef>
              <c:f>'อัตราป่วย influ'!$C$3:$N$3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'อัตราป่วย influ'!$C$9:$N$9</c:f>
              <c:numCache>
                <c:formatCode>#,##0.00</c:formatCode>
                <c:ptCount val="12"/>
                <c:pt idx="0">
                  <c:v>79.495810355940705</c:v>
                </c:pt>
                <c:pt idx="1">
                  <c:v>83.792881185991547</c:v>
                </c:pt>
                <c:pt idx="2">
                  <c:v>69.408666781155191</c:v>
                </c:pt>
                <c:pt idx="3">
                  <c:v>15.03974790517797</c:v>
                </c:pt>
                <c:pt idx="4">
                  <c:v>17.904461791878536</c:v>
                </c:pt>
                <c:pt idx="5">
                  <c:v>54.382048199667985</c:v>
                </c:pt>
                <c:pt idx="6">
                  <c:v>47.22651554181693</c:v>
                </c:pt>
                <c:pt idx="7">
                  <c:v>60.822027591733928</c:v>
                </c:pt>
                <c:pt idx="8">
                  <c:v>98.030797412559394</c:v>
                </c:pt>
                <c:pt idx="9">
                  <c:v>55.145742318985889</c:v>
                </c:pt>
                <c:pt idx="10">
                  <c:v>57.294277734011317</c:v>
                </c:pt>
                <c:pt idx="11">
                  <c:v>32.228031225381365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'อัตราป่วย influ'!$B$10</c:f>
              <c:strCache>
                <c:ptCount val="1"/>
                <c:pt idx="0">
                  <c:v>2561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square"/>
            <c:size val="3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cat>
            <c:strRef>
              <c:f>'อัตราป่วย influ'!$C$3:$N$3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'อัตราป่วย influ'!$C$10:$N$10</c:f>
              <c:numCache>
                <c:formatCode>#,##0.00</c:formatCode>
                <c:ptCount val="12"/>
                <c:pt idx="0">
                  <c:v>27.656436149089465</c:v>
                </c:pt>
                <c:pt idx="1">
                  <c:v>56.731151075055315</c:v>
                </c:pt>
                <c:pt idx="2">
                  <c:v>46.803199636920631</c:v>
                </c:pt>
                <c:pt idx="3">
                  <c:v>4.2548363306291481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090304"/>
        <c:axId val="121456896"/>
      </c:lineChart>
      <c:catAx>
        <c:axId val="93090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เดือน</a:t>
                </a:r>
              </a:p>
            </c:rich>
          </c:tx>
          <c:layout>
            <c:manualLayout>
              <c:xMode val="edge"/>
              <c:yMode val="edge"/>
              <c:x val="0.89464379084967338"/>
              <c:y val="0.5660486111111116"/>
            </c:manualLayout>
          </c:layout>
          <c:overlay val="0"/>
        </c:title>
        <c:majorTickMark val="out"/>
        <c:minorTickMark val="none"/>
        <c:tickLblPos val="nextTo"/>
        <c:crossAx val="121456896"/>
        <c:crosses val="autoZero"/>
        <c:auto val="1"/>
        <c:lblAlgn val="ctr"/>
        <c:lblOffset val="1"/>
        <c:noMultiLvlLbl val="0"/>
      </c:catAx>
      <c:valAx>
        <c:axId val="12145689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/>
                  <a:t>อัตรา/แสน</a:t>
                </a:r>
              </a:p>
            </c:rich>
          </c:tx>
          <c:layout>
            <c:manualLayout>
              <c:xMode val="edge"/>
              <c:yMode val="edge"/>
              <c:x val="1.7050298380221655E-2"/>
              <c:y val="0.1130163637269533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930903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5656928838951332"/>
          <c:y val="0.880317855371891"/>
          <c:w val="0.5396853932584309"/>
          <c:h val="9.4623482434558148E-2"/>
        </c:manualLayout>
      </c:layout>
      <c:overlay val="0"/>
      <c:spPr>
        <a:ln>
          <a:noFill/>
        </a:ln>
      </c:spPr>
      <c:txPr>
        <a:bodyPr/>
        <a:lstStyle/>
        <a:p>
          <a:pPr>
            <a:defRPr sz="1000"/>
          </a:pPr>
          <a:endParaRPr lang="th-TH"/>
        </a:p>
      </c:tx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 sz="800">
          <a:solidFill>
            <a:schemeClr val="bg1"/>
          </a:solidFill>
        </a:defRPr>
      </a:pPr>
      <a:endParaRPr lang="th-TH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th-TH" sz="1400"/>
              <a:t>อ.มหาราช</a:t>
            </a:r>
          </a:p>
        </c:rich>
      </c:tx>
      <c:layout>
        <c:manualLayout>
          <c:xMode val="edge"/>
          <c:yMode val="edge"/>
          <c:x val="0.4095556822452888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884608805921749"/>
          <c:y val="0.26884189322888058"/>
          <c:w val="0.79571916681770249"/>
          <c:h val="0.4346394024878939"/>
        </c:manualLayout>
      </c:layout>
      <c:lineChart>
        <c:grouping val="standard"/>
        <c:varyColors val="0"/>
        <c:ser>
          <c:idx val="0"/>
          <c:order val="0"/>
          <c:tx>
            <c:strRef>
              <c:f>'อัตราป่วย influ'!$B$177</c:f>
              <c:strCache>
                <c:ptCount val="1"/>
                <c:pt idx="0">
                  <c:v>Median</c:v>
                </c:pt>
              </c:strCache>
            </c:strRef>
          </c:tx>
          <c:spPr>
            <a:ln w="12700">
              <a:solidFill>
                <a:srgbClr val="0000FF"/>
              </a:solidFill>
            </a:ln>
          </c:spPr>
          <c:marker>
            <c:symbol val="diamond"/>
            <c:size val="3"/>
            <c:spPr>
              <a:solidFill>
                <a:srgbClr val="0000FF"/>
              </a:solidFill>
              <a:ln w="12700">
                <a:solidFill>
                  <a:srgbClr val="0000FF"/>
                </a:solidFill>
              </a:ln>
            </c:spPr>
          </c:marker>
          <c:cat>
            <c:strRef>
              <c:f>'อัตราป่วย influ'!$C$3:$N$3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'อัตราป่วย influ'!$C$177:$N$177</c:f>
              <c:numCache>
                <c:formatCode>#,##0.00</c:formatCode>
                <c:ptCount val="12"/>
                <c:pt idx="0">
                  <c:v>4.2520622501913428</c:v>
                </c:pt>
                <c:pt idx="1">
                  <c:v>8.4702693545654757</c:v>
                </c:pt>
                <c:pt idx="2">
                  <c:v>12.705404031848213</c:v>
                </c:pt>
                <c:pt idx="3">
                  <c:v>0</c:v>
                </c:pt>
                <c:pt idx="4">
                  <c:v>4.2169182761238089</c:v>
                </c:pt>
                <c:pt idx="5">
                  <c:v>4.2351346772827378</c:v>
                </c:pt>
                <c:pt idx="6">
                  <c:v>12.650754828371426</c:v>
                </c:pt>
                <c:pt idx="7">
                  <c:v>8.5041245003826855</c:v>
                </c:pt>
                <c:pt idx="8">
                  <c:v>4.2520622501913428</c:v>
                </c:pt>
                <c:pt idx="9">
                  <c:v>21.175673386413688</c:v>
                </c:pt>
                <c:pt idx="10">
                  <c:v>12.691965985531159</c:v>
                </c:pt>
                <c:pt idx="11">
                  <c:v>12.650754828371426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'อัตราป่วย influ'!$B$178</c:f>
              <c:strCache>
                <c:ptCount val="1"/>
                <c:pt idx="0">
                  <c:v>2561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square"/>
            <c:size val="3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cat>
            <c:strRef>
              <c:f>'อัตราป่วย influ'!$C$3:$N$3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'อัตราป่วย influ'!$C$178:$N$178</c:f>
              <c:numCache>
                <c:formatCode>#,##0.00</c:formatCode>
                <c:ptCount val="12"/>
                <c:pt idx="0">
                  <c:v>21.15327664255193</c:v>
                </c:pt>
                <c:pt idx="1">
                  <c:v>76.151795913186959</c:v>
                </c:pt>
                <c:pt idx="2">
                  <c:v>59.229174599145409</c:v>
                </c:pt>
                <c:pt idx="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090816"/>
        <c:axId val="121458624"/>
      </c:lineChart>
      <c:catAx>
        <c:axId val="93090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เดือน</a:t>
                </a:r>
              </a:p>
            </c:rich>
          </c:tx>
          <c:layout>
            <c:manualLayout>
              <c:xMode val="edge"/>
              <c:yMode val="edge"/>
              <c:x val="0.90260520503990704"/>
              <c:y val="0.6454235184978686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th-TH"/>
          </a:p>
        </c:txPr>
        <c:crossAx val="121458624"/>
        <c:crosses val="autoZero"/>
        <c:auto val="1"/>
        <c:lblAlgn val="ctr"/>
        <c:lblOffset val="1"/>
        <c:noMultiLvlLbl val="0"/>
      </c:catAx>
      <c:valAx>
        <c:axId val="12145862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/>
                  <a:t>อัตรา/แสน</a:t>
                </a:r>
              </a:p>
            </c:rich>
          </c:tx>
          <c:layout>
            <c:manualLayout>
              <c:xMode val="edge"/>
              <c:yMode val="edge"/>
              <c:x val="1.7050298380221655E-2"/>
              <c:y val="0.1130163637269533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930908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5656928838951332"/>
          <c:y val="0.880317855371891"/>
          <c:w val="0.5396853932584339"/>
          <c:h val="9.4623482434558148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 sz="900">
          <a:solidFill>
            <a:schemeClr val="bg1"/>
          </a:solidFill>
        </a:defRPr>
      </a:pPr>
      <a:endParaRPr lang="th-TH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th-TH" sz="1400"/>
              <a:t>อ.ผักไห่</a:t>
            </a:r>
          </a:p>
        </c:rich>
      </c:tx>
      <c:layout>
        <c:manualLayout>
          <c:xMode val="edge"/>
          <c:yMode val="edge"/>
          <c:x val="0.4332772735747631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884608805921749"/>
          <c:y val="0.26884189322887991"/>
          <c:w val="0.79571916681770249"/>
          <c:h val="0.4346394024878939"/>
        </c:manualLayout>
      </c:layout>
      <c:lineChart>
        <c:grouping val="standard"/>
        <c:varyColors val="0"/>
        <c:ser>
          <c:idx val="0"/>
          <c:order val="0"/>
          <c:tx>
            <c:strRef>
              <c:f>'อัตราป่วย influ'!$B$93</c:f>
              <c:strCache>
                <c:ptCount val="1"/>
                <c:pt idx="0">
                  <c:v>Median</c:v>
                </c:pt>
              </c:strCache>
            </c:strRef>
          </c:tx>
          <c:spPr>
            <a:ln w="12700">
              <a:solidFill>
                <a:srgbClr val="0000FF"/>
              </a:solidFill>
            </a:ln>
          </c:spPr>
          <c:marker>
            <c:symbol val="diamond"/>
            <c:size val="3"/>
            <c:spPr>
              <a:solidFill>
                <a:srgbClr val="0000FF"/>
              </a:solidFill>
              <a:ln w="12700">
                <a:solidFill>
                  <a:srgbClr val="0000FF"/>
                </a:solidFill>
              </a:ln>
            </c:spPr>
          </c:marker>
          <c:cat>
            <c:strRef>
              <c:f>'อัตราป่วย influ'!$C$3:$N$3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'อัตราป่วย influ'!$C$93:$N$93</c:f>
              <c:numCache>
                <c:formatCode>#,##0.00</c:formatCode>
                <c:ptCount val="12"/>
                <c:pt idx="0">
                  <c:v>4.7446207861836642</c:v>
                </c:pt>
                <c:pt idx="1">
                  <c:v>7.1169311792754968</c:v>
                </c:pt>
                <c:pt idx="2">
                  <c:v>12.011434886011482</c:v>
                </c:pt>
                <c:pt idx="3">
                  <c:v>2.3860084464699005</c:v>
                </c:pt>
                <c:pt idx="4">
                  <c:v>2.4022869772022966</c:v>
                </c:pt>
                <c:pt idx="5">
                  <c:v>2.3723103930918321</c:v>
                </c:pt>
                <c:pt idx="6">
                  <c:v>4.772016892939801</c:v>
                </c:pt>
                <c:pt idx="7">
                  <c:v>4.7446207861836642</c:v>
                </c:pt>
                <c:pt idx="8">
                  <c:v>9.544033785879602</c:v>
                </c:pt>
                <c:pt idx="9">
                  <c:v>7.2068609316068901</c:v>
                </c:pt>
                <c:pt idx="10">
                  <c:v>9.4892415723673285</c:v>
                </c:pt>
                <c:pt idx="11">
                  <c:v>2.3723103930918321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'อัตราป่วย influ'!$B$94</c:f>
              <c:strCache>
                <c:ptCount val="1"/>
                <c:pt idx="0">
                  <c:v>2561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square"/>
            <c:size val="3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cat>
            <c:strRef>
              <c:f>'อัตราป่วย influ'!$C$3:$N$3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'อัตราป่วย influ'!$C$94:$N$94</c:f>
              <c:numCache>
                <c:formatCode>#,##0.00</c:formatCode>
                <c:ptCount val="12"/>
                <c:pt idx="0">
                  <c:v>4.8045739544045931</c:v>
                </c:pt>
                <c:pt idx="1">
                  <c:v>14.41372186321378</c:v>
                </c:pt>
                <c:pt idx="2">
                  <c:v>12.011434886011482</c:v>
                </c:pt>
                <c:pt idx="3">
                  <c:v>4.8045739544045931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091328"/>
        <c:axId val="121460352"/>
      </c:lineChart>
      <c:catAx>
        <c:axId val="93091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เดือน</a:t>
                </a:r>
              </a:p>
            </c:rich>
          </c:tx>
          <c:layout>
            <c:manualLayout>
              <c:xMode val="edge"/>
              <c:yMode val="edge"/>
              <c:x val="0.90260520503990704"/>
              <c:y val="0.6454235184978686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th-TH"/>
          </a:p>
        </c:txPr>
        <c:crossAx val="121460352"/>
        <c:crosses val="autoZero"/>
        <c:auto val="1"/>
        <c:lblAlgn val="ctr"/>
        <c:lblOffset val="1"/>
        <c:noMultiLvlLbl val="0"/>
      </c:catAx>
      <c:valAx>
        <c:axId val="12146035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/>
                  <a:t>อัตรา/แสน</a:t>
                </a:r>
              </a:p>
            </c:rich>
          </c:tx>
          <c:layout>
            <c:manualLayout>
              <c:xMode val="edge"/>
              <c:yMode val="edge"/>
              <c:x val="1.7050298380221655E-2"/>
              <c:y val="0.1130163637269533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930913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5656928838951332"/>
          <c:y val="0.880317855371891"/>
          <c:w val="0.53968539325843268"/>
          <c:h val="9.4623482434558148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>
          <a:solidFill>
            <a:schemeClr val="bg1"/>
          </a:solidFill>
        </a:defRPr>
      </a:pPr>
      <a:endParaRPr lang="th-TH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th-TH" sz="1400"/>
              <a:t>อ.เสนา</a:t>
            </a:r>
          </a:p>
        </c:rich>
      </c:tx>
      <c:layout>
        <c:manualLayout>
          <c:xMode val="edge"/>
          <c:yMode val="edge"/>
          <c:x val="0.4475962365837347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884608805921749"/>
          <c:y val="0.26884189322888036"/>
          <c:w val="0.79571916681770249"/>
          <c:h val="0.4346394024878939"/>
        </c:manualLayout>
      </c:layout>
      <c:lineChart>
        <c:grouping val="standard"/>
        <c:varyColors val="0"/>
        <c:ser>
          <c:idx val="0"/>
          <c:order val="0"/>
          <c:tx>
            <c:strRef>
              <c:f>'อัตราป่วย influ'!$B$141</c:f>
              <c:strCache>
                <c:ptCount val="1"/>
                <c:pt idx="0">
                  <c:v>Median</c:v>
                </c:pt>
              </c:strCache>
            </c:strRef>
          </c:tx>
          <c:spPr>
            <a:ln w="12700">
              <a:solidFill>
                <a:srgbClr val="0000FF"/>
              </a:solidFill>
            </a:ln>
          </c:spPr>
          <c:marker>
            <c:symbol val="diamond"/>
            <c:size val="3"/>
            <c:spPr>
              <a:solidFill>
                <a:srgbClr val="0000FF"/>
              </a:solidFill>
              <a:ln w="12700">
                <a:solidFill>
                  <a:srgbClr val="0000FF"/>
                </a:solidFill>
              </a:ln>
            </c:spPr>
          </c:marker>
          <c:cat>
            <c:strRef>
              <c:f>'อัตราป่วย influ'!$C$3:$N$3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'อัตราป่วย influ'!$C$141:$N$141</c:f>
              <c:numCache>
                <c:formatCode>#,##0.00</c:formatCode>
                <c:ptCount val="12"/>
                <c:pt idx="0">
                  <c:v>16.559780808719477</c:v>
                </c:pt>
                <c:pt idx="1">
                  <c:v>13.436245017392473</c:v>
                </c:pt>
                <c:pt idx="2">
                  <c:v>18.010716376243867</c:v>
                </c:pt>
                <c:pt idx="3">
                  <c:v>7.5044651567682772</c:v>
                </c:pt>
                <c:pt idx="4">
                  <c:v>6.0035721254146219</c:v>
                </c:pt>
                <c:pt idx="5">
                  <c:v>15.008930313536554</c:v>
                </c:pt>
                <c:pt idx="6">
                  <c:v>13.548911570770482</c:v>
                </c:pt>
                <c:pt idx="7">
                  <c:v>21.07608466564297</c:v>
                </c:pt>
                <c:pt idx="8">
                  <c:v>22.581519284617467</c:v>
                </c:pt>
                <c:pt idx="9">
                  <c:v>16.509823344890211</c:v>
                </c:pt>
                <c:pt idx="10">
                  <c:v>19.511609407597522</c:v>
                </c:pt>
                <c:pt idx="11">
                  <c:v>9.0326077138469874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'อัตราป่วย influ'!$B$142</c:f>
              <c:strCache>
                <c:ptCount val="1"/>
                <c:pt idx="0">
                  <c:v>2561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square"/>
            <c:size val="3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cat>
            <c:strRef>
              <c:f>'อัตราป่วย influ'!$C$3:$N$3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'อัตราป่วย influ'!$C$142:$N$142</c:f>
              <c:numCache>
                <c:formatCode>#,##0.00</c:formatCode>
                <c:ptCount val="12"/>
                <c:pt idx="0">
                  <c:v>17.914993356523297</c:v>
                </c:pt>
                <c:pt idx="1">
                  <c:v>25.379573921741336</c:v>
                </c:pt>
                <c:pt idx="2">
                  <c:v>17.914993356523297</c:v>
                </c:pt>
                <c:pt idx="3">
                  <c:v>5.9716644521744326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091840"/>
        <c:axId val="121462080"/>
      </c:lineChart>
      <c:catAx>
        <c:axId val="93091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เดือน</a:t>
                </a:r>
              </a:p>
            </c:rich>
          </c:tx>
          <c:layout>
            <c:manualLayout>
              <c:xMode val="edge"/>
              <c:yMode val="edge"/>
              <c:x val="0.90260520503990704"/>
              <c:y val="0.6454235184978686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th-TH"/>
          </a:p>
        </c:txPr>
        <c:crossAx val="121462080"/>
        <c:crosses val="autoZero"/>
        <c:auto val="1"/>
        <c:lblAlgn val="ctr"/>
        <c:lblOffset val="1"/>
        <c:noMultiLvlLbl val="0"/>
      </c:catAx>
      <c:valAx>
        <c:axId val="12146208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/>
                  <a:t>อัตรา/แสน</a:t>
                </a:r>
              </a:p>
            </c:rich>
          </c:tx>
          <c:layout>
            <c:manualLayout>
              <c:xMode val="edge"/>
              <c:yMode val="edge"/>
              <c:x val="1.7050298380221655E-2"/>
              <c:y val="0.1130163637269533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930918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5656928838951332"/>
          <c:y val="0.880317855371891"/>
          <c:w val="0.53968539325843334"/>
          <c:h val="9.4623482434558148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>
          <a:solidFill>
            <a:schemeClr val="bg1"/>
          </a:solidFill>
        </a:defRPr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th-TH" sz="1400"/>
              <a:t>อัตราป่วยโรคไข้เลือดออกจังหวัดพระนครศรีอยุธยา </a:t>
            </a:r>
          </a:p>
          <a:p>
            <a:pPr>
              <a:defRPr sz="1400"/>
            </a:pPr>
            <a:r>
              <a:rPr lang="th-TH" sz="1400"/>
              <a:t>ปี 256</a:t>
            </a:r>
            <a:r>
              <a:rPr lang="en-US" sz="1400"/>
              <a:t>1</a:t>
            </a:r>
            <a:r>
              <a:rPr lang="th-TH" sz="1400"/>
              <a:t> เทียบระดับเขต</a:t>
            </a:r>
          </a:p>
        </c:rich>
      </c:tx>
      <c:layout>
        <c:manualLayout>
          <c:xMode val="edge"/>
          <c:yMode val="edge"/>
          <c:x val="0.29260649996608046"/>
          <c:y val="2.13666735442093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6432027917414366E-2"/>
          <c:y val="0.22811891002895018"/>
          <c:w val="0.87484081438972783"/>
          <c:h val="0.6324769918781612"/>
        </c:manualLayout>
      </c:layout>
      <c:lineChart>
        <c:grouping val="standard"/>
        <c:varyColors val="0"/>
        <c:ser>
          <c:idx val="2"/>
          <c:order val="0"/>
          <c:tx>
            <c:strRef>
              <c:f>'DHF graph'!$B$4</c:f>
              <c:strCache>
                <c:ptCount val="1"/>
                <c:pt idx="0">
                  <c:v>นนทบุรี</c:v>
                </c:pt>
              </c:strCache>
            </c:strRef>
          </c:tx>
          <c:cat>
            <c:strRef>
              <c:f>'DHF graph'!$C$1:$N$1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'DHF graph'!$C$4:$N$4</c:f>
              <c:numCache>
                <c:formatCode>0.00</c:formatCode>
                <c:ptCount val="12"/>
                <c:pt idx="0">
                  <c:v>4.323181063136734</c:v>
                </c:pt>
                <c:pt idx="1">
                  <c:v>3.4918000894565928</c:v>
                </c:pt>
                <c:pt idx="2">
                  <c:v>4.9051477447128331</c:v>
                </c:pt>
                <c:pt idx="3">
                  <c:v>0.49882858420808468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'DHF graph'!$B$5</c:f>
              <c:strCache>
                <c:ptCount val="1"/>
                <c:pt idx="0">
                  <c:v>ปทุมธานี</c:v>
                </c:pt>
              </c:strCache>
            </c:strRef>
          </c:tx>
          <c:cat>
            <c:strRef>
              <c:f>'DHF graph'!$C$1:$N$1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'DHF graph'!$C$5:$N$5</c:f>
              <c:numCache>
                <c:formatCode>0.00</c:formatCode>
                <c:ptCount val="12"/>
                <c:pt idx="0">
                  <c:v>3.0830333420988203</c:v>
                </c:pt>
                <c:pt idx="1">
                  <c:v>1.9042264760022125</c:v>
                </c:pt>
                <c:pt idx="2">
                  <c:v>3.2643882445752217</c:v>
                </c:pt>
                <c:pt idx="3">
                  <c:v>0.54406470742920354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'DHF graph'!$B$6</c:f>
              <c:strCache>
                <c:ptCount val="1"/>
                <c:pt idx="0">
                  <c:v>อยุธยา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tar"/>
            <c:size val="3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'DHF graph'!$C$1:$N$1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'DHF graph'!$C$6:$N$6</c:f>
              <c:numCache>
                <c:formatCode>0.00</c:formatCode>
                <c:ptCount val="12"/>
                <c:pt idx="0">
                  <c:v>3.7067239973311588</c:v>
                </c:pt>
                <c:pt idx="1">
                  <c:v>2.7182642647095165</c:v>
                </c:pt>
                <c:pt idx="2">
                  <c:v>3.4596090641757482</c:v>
                </c:pt>
                <c:pt idx="3">
                  <c:v>0.12355746657770529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'DHF graph'!$B$7</c:f>
              <c:strCache>
                <c:ptCount val="1"/>
                <c:pt idx="0">
                  <c:v>อ่างทอง</c:v>
                </c:pt>
              </c:strCache>
            </c:strRef>
          </c:tx>
          <c:cat>
            <c:strRef>
              <c:f>'DHF graph'!$C$1:$N$1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'DHF graph'!$C$7:$N$7</c:f>
              <c:numCache>
                <c:formatCode>0.00</c:formatCode>
                <c:ptCount val="12"/>
                <c:pt idx="0">
                  <c:v>2.8289743553474689</c:v>
                </c:pt>
                <c:pt idx="1">
                  <c:v>0.70724358883686722</c:v>
                </c:pt>
                <c:pt idx="2">
                  <c:v>2.8289743553474689</c:v>
                </c:pt>
                <c:pt idx="3">
                  <c:v>0.35362179441843361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'DHF graph'!$B$8</c:f>
              <c:strCache>
                <c:ptCount val="1"/>
                <c:pt idx="0">
                  <c:v>ลพบุรี</c:v>
                </c:pt>
              </c:strCache>
            </c:strRef>
          </c:tx>
          <c:cat>
            <c:strRef>
              <c:f>'DHF graph'!$C$1:$N$1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'DHF graph'!$C$8:$N$8</c:f>
              <c:numCache>
                <c:formatCode>0.00</c:formatCode>
                <c:ptCount val="12"/>
                <c:pt idx="0">
                  <c:v>1.5831385193433141</c:v>
                </c:pt>
                <c:pt idx="1">
                  <c:v>1.1873538895074855</c:v>
                </c:pt>
                <c:pt idx="2">
                  <c:v>0.65964104972638093</c:v>
                </c:pt>
                <c:pt idx="3">
                  <c:v>0</c:v>
                </c:pt>
              </c:numCache>
            </c:numRef>
          </c:val>
          <c:smooth val="0"/>
        </c:ser>
        <c:ser>
          <c:idx val="6"/>
          <c:order val="5"/>
          <c:tx>
            <c:strRef>
              <c:f>'DHF graph'!$B$9</c:f>
              <c:strCache>
                <c:ptCount val="1"/>
                <c:pt idx="0">
                  <c:v>สิงห์บุรี</c:v>
                </c:pt>
              </c:strCache>
            </c:strRef>
          </c:tx>
          <c:cat>
            <c:strRef>
              <c:f>'DHF graph'!$C$1:$N$1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'DHF graph'!$C$9:$N$9</c:f>
              <c:numCache>
                <c:formatCode>0.00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0.4739179268934206</c:v>
                </c:pt>
                <c:pt idx="3">
                  <c:v>0</c:v>
                </c:pt>
              </c:numCache>
            </c:numRef>
          </c:val>
          <c:smooth val="0"/>
        </c:ser>
        <c:ser>
          <c:idx val="7"/>
          <c:order val="6"/>
          <c:tx>
            <c:strRef>
              <c:f>'DHF graph'!$B$10</c:f>
              <c:strCache>
                <c:ptCount val="1"/>
                <c:pt idx="0">
                  <c:v>สระบุรี</c:v>
                </c:pt>
              </c:strCache>
            </c:strRef>
          </c:tx>
          <c:cat>
            <c:strRef>
              <c:f>'DHF graph'!$C$1:$N$1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'DHF graph'!$C$10:$N$10</c:f>
              <c:numCache>
                <c:formatCode>0.00</c:formatCode>
                <c:ptCount val="12"/>
                <c:pt idx="0">
                  <c:v>0</c:v>
                </c:pt>
                <c:pt idx="1">
                  <c:v>0.78263305935958705</c:v>
                </c:pt>
                <c:pt idx="2">
                  <c:v>1.4087395068472566</c:v>
                </c:pt>
                <c:pt idx="3">
                  <c:v>0</c:v>
                </c:pt>
              </c:numCache>
            </c:numRef>
          </c:val>
          <c:smooth val="0"/>
        </c:ser>
        <c:ser>
          <c:idx val="8"/>
          <c:order val="7"/>
          <c:tx>
            <c:strRef>
              <c:f>'DHF graph'!$B$11</c:f>
              <c:strCache>
                <c:ptCount val="1"/>
                <c:pt idx="0">
                  <c:v>นครนายก</c:v>
                </c:pt>
              </c:strCache>
            </c:strRef>
          </c:tx>
          <c:cat>
            <c:strRef>
              <c:f>'DHF graph'!$C$1:$N$1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'DHF graph'!$C$11:$N$11</c:f>
              <c:numCache>
                <c:formatCode>0.00</c:formatCode>
                <c:ptCount val="12"/>
                <c:pt idx="0">
                  <c:v>0.77379317282283622</c:v>
                </c:pt>
                <c:pt idx="1">
                  <c:v>1.1606897592342542</c:v>
                </c:pt>
                <c:pt idx="2">
                  <c:v>1.1606897592342542</c:v>
                </c:pt>
                <c:pt idx="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291776"/>
        <c:axId val="121627200"/>
      </c:lineChart>
      <c:catAx>
        <c:axId val="8129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accent4">
                <a:lumMod val="10000"/>
              </a:schemeClr>
            </a:solidFill>
          </a:ln>
        </c:spPr>
        <c:txPr>
          <a:bodyPr rot="0" vert="horz"/>
          <a:lstStyle/>
          <a:p>
            <a:pPr>
              <a:defRPr/>
            </a:pPr>
            <a:endParaRPr lang="th-TH"/>
          </a:p>
        </c:txPr>
        <c:crossAx val="121627200"/>
        <c:crosses val="autoZero"/>
        <c:auto val="1"/>
        <c:lblAlgn val="ctr"/>
        <c:lblOffset val="100"/>
        <c:noMultiLvlLbl val="0"/>
      </c:catAx>
      <c:valAx>
        <c:axId val="121627200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chemeClr val="accent4">
                <a:lumMod val="10000"/>
              </a:schemeClr>
            </a:solidFill>
          </a:ln>
        </c:spPr>
        <c:txPr>
          <a:bodyPr rot="0" vert="horz"/>
          <a:lstStyle/>
          <a:p>
            <a:pPr>
              <a:defRPr/>
            </a:pPr>
            <a:endParaRPr lang="th-TH"/>
          </a:p>
        </c:txPr>
        <c:crossAx val="81291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79290796597826"/>
          <c:y val="4.7209701567550687E-2"/>
          <c:w val="0.16742067990478934"/>
          <c:h val="0.56989038255008695"/>
        </c:manualLayout>
      </c:layout>
      <c:overlay val="0"/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 sz="1000" b="0" i="0" u="none" strike="noStrike" baseline="0">
          <a:solidFill>
            <a:schemeClr val="accent4">
              <a:lumMod val="10000"/>
            </a:schemeClr>
          </a:solidFill>
          <a:latin typeface="Tahoma"/>
          <a:ea typeface="Tahoma"/>
          <a:cs typeface="Tahoma"/>
        </a:defRPr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DHF!$A$1</c:f>
          <c:strCache>
            <c:ptCount val="1"/>
            <c:pt idx="0">
              <c:v>จำนวนผู้ป่วยด้วยโรค  ไข้เลือดออกรวม(26,27,66)  จำแนกรายเดือน   จ.พระนครศรีอยุธยา_x000d_   เปรียบเทียบข้อมูลปี  2561  กับค่ามัธยฐาน 5 ปี ย้อนหลัง </c:v>
            </c:pt>
          </c:strCache>
        </c:strRef>
      </c:tx>
      <c:layout>
        <c:manualLayout>
          <c:xMode val="edge"/>
          <c:yMode val="edge"/>
          <c:x val="0.16936085272727808"/>
          <c:y val="2.9053352720999039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7.9136364396089717E-2"/>
          <c:y val="0.26233058586974872"/>
          <c:w val="0.85227403444848315"/>
          <c:h val="0.52378186935458348"/>
        </c:manualLayout>
      </c:layout>
      <c:lineChart>
        <c:grouping val="standard"/>
        <c:varyColors val="0"/>
        <c:ser>
          <c:idx val="0"/>
          <c:order val="0"/>
          <c:tx>
            <c:strRef>
              <c:f>DHF!$B$8</c:f>
              <c:strCache>
                <c:ptCount val="1"/>
                <c:pt idx="0">
                  <c:v>2560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DHF!$C$3:$N$3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DHF!$C$8:$N$8</c:f>
              <c:numCache>
                <c:formatCode>General</c:formatCode>
                <c:ptCount val="12"/>
                <c:pt idx="0">
                  <c:v>21</c:v>
                </c:pt>
                <c:pt idx="1">
                  <c:v>13</c:v>
                </c:pt>
                <c:pt idx="2">
                  <c:v>20</c:v>
                </c:pt>
                <c:pt idx="3">
                  <c:v>30</c:v>
                </c:pt>
                <c:pt idx="4">
                  <c:v>32</c:v>
                </c:pt>
                <c:pt idx="5">
                  <c:v>58</c:v>
                </c:pt>
                <c:pt idx="6">
                  <c:v>91</c:v>
                </c:pt>
                <c:pt idx="7">
                  <c:v>70</c:v>
                </c:pt>
                <c:pt idx="8">
                  <c:v>53</c:v>
                </c:pt>
                <c:pt idx="9">
                  <c:v>39</c:v>
                </c:pt>
                <c:pt idx="10">
                  <c:v>33</c:v>
                </c:pt>
                <c:pt idx="11">
                  <c:v>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DHF!$B$9</c:f>
              <c:strCache>
                <c:ptCount val="1"/>
                <c:pt idx="0">
                  <c:v>Median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DHF!$C$3:$N$3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DHF!$C$9:$N$9</c:f>
              <c:numCache>
                <c:formatCode>General</c:formatCode>
                <c:ptCount val="12"/>
                <c:pt idx="0">
                  <c:v>33</c:v>
                </c:pt>
                <c:pt idx="1">
                  <c:v>20</c:v>
                </c:pt>
                <c:pt idx="2">
                  <c:v>28</c:v>
                </c:pt>
                <c:pt idx="3">
                  <c:v>30</c:v>
                </c:pt>
                <c:pt idx="4">
                  <c:v>24</c:v>
                </c:pt>
                <c:pt idx="5">
                  <c:v>38</c:v>
                </c:pt>
                <c:pt idx="6">
                  <c:v>73</c:v>
                </c:pt>
                <c:pt idx="7">
                  <c:v>71</c:v>
                </c:pt>
                <c:pt idx="8">
                  <c:v>75</c:v>
                </c:pt>
                <c:pt idx="9">
                  <c:v>44</c:v>
                </c:pt>
                <c:pt idx="10">
                  <c:v>40</c:v>
                </c:pt>
                <c:pt idx="11">
                  <c:v>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DHF!$B$10</c:f>
              <c:strCache>
                <c:ptCount val="1"/>
                <c:pt idx="0">
                  <c:v>2561</c:v>
                </c:pt>
              </c:strCache>
            </c:strRef>
          </c:tx>
          <c:cat>
            <c:strRef>
              <c:f>DHF!$C$3:$N$3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DHF!$C$10:$N$10</c:f>
              <c:numCache>
                <c:formatCode>General</c:formatCode>
                <c:ptCount val="12"/>
                <c:pt idx="0">
                  <c:v>30</c:v>
                </c:pt>
                <c:pt idx="1">
                  <c:v>22</c:v>
                </c:pt>
                <c:pt idx="2">
                  <c:v>31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291264"/>
        <c:axId val="121628352"/>
      </c:lineChart>
      <c:catAx>
        <c:axId val="81291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ngsanaUPC"/>
                    <a:ea typeface="AngsanaUPC"/>
                    <a:cs typeface="AngsanaUPC"/>
                  </a:defRPr>
                </a:pPr>
                <a:r>
                  <a:rPr lang="th-TH"/>
                  <a:t>เดือน</a:t>
                </a:r>
              </a:p>
            </c:rich>
          </c:tx>
          <c:layout>
            <c:manualLayout>
              <c:xMode val="edge"/>
              <c:yMode val="edge"/>
              <c:x val="0.94093111878801716"/>
              <c:y val="0.71038050068302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th-TH"/>
          </a:p>
        </c:txPr>
        <c:crossAx val="121628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162835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AngsanaUPC"/>
                    <a:ea typeface="AngsanaUPC"/>
                    <a:cs typeface="AngsanaUPC"/>
                  </a:defRPr>
                </a:pPr>
                <a:r>
                  <a:rPr lang="th-TH"/>
                  <a:t>จำนวนผู้ป่วย(ราย)</a:t>
                </a:r>
              </a:p>
            </c:rich>
          </c:tx>
          <c:layout>
            <c:manualLayout>
              <c:xMode val="edge"/>
              <c:yMode val="edge"/>
              <c:x val="1.6829161176987267E-2"/>
              <c:y val="0.1444290954858712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th-TH"/>
          </a:p>
        </c:txPr>
        <c:crossAx val="812912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0049414371854455"/>
          <c:y val="0.87577600805297728"/>
          <c:w val="0.43521122966425313"/>
          <c:h val="9.925811721087311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th-TH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1830119234064E-2"/>
          <c:y val="0.17541290346824209"/>
          <c:w val="0.8956971850797939"/>
          <c:h val="0.602739197278733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'DHF กราฟ'!$A$4</c:f>
              <c:strCache>
                <c:ptCount val="1"/>
                <c:pt idx="0">
                  <c:v>Median (56-60) 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'DHF กราฟ'!$B$3:$Q$3</c:f>
              <c:strCache>
                <c:ptCount val="16"/>
                <c:pt idx="0">
                  <c:v>อยุธยา</c:v>
                </c:pt>
                <c:pt idx="1">
                  <c:v>ท่าเรือ</c:v>
                </c:pt>
                <c:pt idx="2">
                  <c:v>นครหลวง</c:v>
                </c:pt>
                <c:pt idx="3">
                  <c:v>บางไทร</c:v>
                </c:pt>
                <c:pt idx="4">
                  <c:v>บางบาล</c:v>
                </c:pt>
                <c:pt idx="5">
                  <c:v>บางปะอิน</c:v>
                </c:pt>
                <c:pt idx="6">
                  <c:v>บางปะหัน</c:v>
                </c:pt>
                <c:pt idx="7">
                  <c:v>ผักไห่</c:v>
                </c:pt>
                <c:pt idx="8">
                  <c:v>ภาชี</c:v>
                </c:pt>
                <c:pt idx="9">
                  <c:v>ลาดบัวหลวง</c:v>
                </c:pt>
                <c:pt idx="10">
                  <c:v>วังน้อย</c:v>
                </c:pt>
                <c:pt idx="11">
                  <c:v>เสนา</c:v>
                </c:pt>
                <c:pt idx="12">
                  <c:v>บางซ้าย</c:v>
                </c:pt>
                <c:pt idx="13">
                  <c:v>อุทัย</c:v>
                </c:pt>
                <c:pt idx="14">
                  <c:v>มหาราช</c:v>
                </c:pt>
                <c:pt idx="15">
                  <c:v>บ้านแพรก</c:v>
                </c:pt>
              </c:strCache>
            </c:strRef>
          </c:cat>
          <c:val>
            <c:numRef>
              <c:f>'DHF กราฟ'!$B$4:$Q$4</c:f>
              <c:numCache>
                <c:formatCode>0.00</c:formatCode>
                <c:ptCount val="16"/>
                <c:pt idx="0">
                  <c:v>78.005332728201054</c:v>
                </c:pt>
                <c:pt idx="1">
                  <c:v>48.613459587419683</c:v>
                </c:pt>
                <c:pt idx="2">
                  <c:v>49.674356993045592</c:v>
                </c:pt>
                <c:pt idx="3">
                  <c:v>43.471960585422401</c:v>
                </c:pt>
                <c:pt idx="4">
                  <c:v>43.458106385444431</c:v>
                </c:pt>
                <c:pt idx="5">
                  <c:v>78.19652120842234</c:v>
                </c:pt>
                <c:pt idx="6">
                  <c:v>79.748670855485742</c:v>
                </c:pt>
                <c:pt idx="7">
                  <c:v>86.482331179282681</c:v>
                </c:pt>
                <c:pt idx="8">
                  <c:v>58.477632305643091</c:v>
                </c:pt>
                <c:pt idx="9">
                  <c:v>43.688322368421055</c:v>
                </c:pt>
                <c:pt idx="10">
                  <c:v>84.141412748113709</c:v>
                </c:pt>
                <c:pt idx="11">
                  <c:v>31.376064545047065</c:v>
                </c:pt>
                <c:pt idx="12">
                  <c:v>41.258380608561112</c:v>
                </c:pt>
                <c:pt idx="13">
                  <c:v>76.151795913186959</c:v>
                </c:pt>
                <c:pt idx="14">
                  <c:v>38.11621209554464</c:v>
                </c:pt>
                <c:pt idx="15">
                  <c:v>60.23</c:v>
                </c:pt>
              </c:numCache>
            </c:numRef>
          </c:val>
        </c:ser>
        <c:ser>
          <c:idx val="1"/>
          <c:order val="1"/>
          <c:tx>
            <c:strRef>
              <c:f>'DHF กราฟ'!$A$5</c:f>
              <c:strCache>
                <c:ptCount val="1"/>
                <c:pt idx="0">
                  <c:v>ปี 2561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1378664019410043E-2"/>
                  <c:y val="-1.2968330316239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6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'DHF กราฟ'!$B$3:$Q$3</c:f>
              <c:strCache>
                <c:ptCount val="16"/>
                <c:pt idx="0">
                  <c:v>อยุธยา</c:v>
                </c:pt>
                <c:pt idx="1">
                  <c:v>ท่าเรือ</c:v>
                </c:pt>
                <c:pt idx="2">
                  <c:v>นครหลวง</c:v>
                </c:pt>
                <c:pt idx="3">
                  <c:v>บางไทร</c:v>
                </c:pt>
                <c:pt idx="4">
                  <c:v>บางบาล</c:v>
                </c:pt>
                <c:pt idx="5">
                  <c:v>บางปะอิน</c:v>
                </c:pt>
                <c:pt idx="6">
                  <c:v>บางปะหัน</c:v>
                </c:pt>
                <c:pt idx="7">
                  <c:v>ผักไห่</c:v>
                </c:pt>
                <c:pt idx="8">
                  <c:v>ภาชี</c:v>
                </c:pt>
                <c:pt idx="9">
                  <c:v>ลาดบัวหลวง</c:v>
                </c:pt>
                <c:pt idx="10">
                  <c:v>วังน้อย</c:v>
                </c:pt>
                <c:pt idx="11">
                  <c:v>เสนา</c:v>
                </c:pt>
                <c:pt idx="12">
                  <c:v>บางซ้าย</c:v>
                </c:pt>
                <c:pt idx="13">
                  <c:v>อุทัย</c:v>
                </c:pt>
                <c:pt idx="14">
                  <c:v>มหาราช</c:v>
                </c:pt>
                <c:pt idx="15">
                  <c:v>บ้านแพรก</c:v>
                </c:pt>
              </c:strCache>
            </c:strRef>
          </c:cat>
          <c:val>
            <c:numRef>
              <c:f>'DHF กราฟ'!$B$5:$Q$5</c:f>
              <c:numCache>
                <c:formatCode>0.00</c:formatCode>
                <c:ptCount val="16"/>
                <c:pt idx="0">
                  <c:v>20.6</c:v>
                </c:pt>
                <c:pt idx="1">
                  <c:v>8.5</c:v>
                </c:pt>
                <c:pt idx="2">
                  <c:v>8.15</c:v>
                </c:pt>
                <c:pt idx="3">
                  <c:v>6.25</c:v>
                </c:pt>
                <c:pt idx="4">
                  <c:v>0</c:v>
                </c:pt>
                <c:pt idx="5">
                  <c:v>2.81</c:v>
                </c:pt>
                <c:pt idx="6">
                  <c:v>4.78</c:v>
                </c:pt>
                <c:pt idx="7">
                  <c:v>60.53</c:v>
                </c:pt>
                <c:pt idx="8">
                  <c:v>3.22</c:v>
                </c:pt>
                <c:pt idx="9">
                  <c:v>0</c:v>
                </c:pt>
                <c:pt idx="10">
                  <c:v>16.399999999999999</c:v>
                </c:pt>
                <c:pt idx="11">
                  <c:v>5.99</c:v>
                </c:pt>
                <c:pt idx="12">
                  <c:v>0</c:v>
                </c:pt>
                <c:pt idx="13">
                  <c:v>3.92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470976"/>
        <c:axId val="121631232"/>
      </c:barChart>
      <c:catAx>
        <c:axId val="81470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อำเภอ</a:t>
                </a:r>
              </a:p>
            </c:rich>
          </c:tx>
          <c:layout>
            <c:manualLayout>
              <c:xMode val="edge"/>
              <c:yMode val="edge"/>
              <c:x val="0.93538408366812287"/>
              <c:y val="0.8079214646085075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accent4">
                <a:lumMod val="10000"/>
              </a:schemeClr>
            </a:solidFill>
          </a:ln>
        </c:spPr>
        <c:txPr>
          <a:bodyPr rot="-2700000" vert="horz"/>
          <a:lstStyle/>
          <a:p>
            <a:pPr>
              <a:defRPr sz="800"/>
            </a:pPr>
            <a:endParaRPr lang="th-TH"/>
          </a:p>
        </c:txPr>
        <c:crossAx val="121631232"/>
        <c:crosses val="autoZero"/>
        <c:auto val="1"/>
        <c:lblAlgn val="ctr"/>
        <c:lblOffset val="100"/>
        <c:noMultiLvlLbl val="0"/>
      </c:catAx>
      <c:valAx>
        <c:axId val="12163123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/>
                </a:pPr>
                <a:r>
                  <a:rPr lang="th-TH" sz="1000"/>
                  <a:t>อัตราป่วยต่อแสน</a:t>
                </a:r>
              </a:p>
            </c:rich>
          </c:tx>
          <c:layout>
            <c:manualLayout>
              <c:xMode val="edge"/>
              <c:yMode val="edge"/>
              <c:x val="1.2443132108486429E-3"/>
              <c:y val="8.898045144742371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accent4">
                <a:lumMod val="10000"/>
              </a:schemeClr>
            </a:solidFill>
          </a:ln>
        </c:spPr>
        <c:txPr>
          <a:bodyPr rot="0" vert="horz"/>
          <a:lstStyle/>
          <a:p>
            <a:pPr>
              <a:defRPr sz="1000"/>
            </a:pPr>
            <a:endParaRPr lang="th-TH"/>
          </a:p>
        </c:txPr>
        <c:crossAx val="81470976"/>
        <c:crosses val="autoZero"/>
        <c:crossBetween val="between"/>
        <c:majorUnit val="50"/>
        <c:minorUnit val="5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1465074669122783"/>
          <c:y val="0.89643368874046669"/>
          <c:w val="0.36783464566929197"/>
          <c:h val="8.532734612992679E-2"/>
        </c:manualLayout>
      </c:layout>
      <c:overlay val="0"/>
      <c:spPr>
        <a:ln>
          <a:solidFill>
            <a:schemeClr val="accent4">
              <a:lumMod val="10000"/>
            </a:schemeClr>
          </a:solidFill>
        </a:ln>
      </c:spPr>
      <c:txPr>
        <a:bodyPr/>
        <a:lstStyle/>
        <a:p>
          <a:pPr>
            <a:defRPr sz="1100"/>
          </a:pPr>
          <a:endParaRPr lang="th-TH"/>
        </a:p>
      </c:tx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th-TH" sz="1400"/>
              <a:t>อ.ผักไห่</a:t>
            </a:r>
          </a:p>
        </c:rich>
      </c:tx>
      <c:layout>
        <c:manualLayout>
          <c:xMode val="edge"/>
          <c:yMode val="edge"/>
          <c:x val="0.4332772735747631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884608805921749"/>
          <c:y val="0.26884189322887991"/>
          <c:w val="0.80570240623159273"/>
          <c:h val="0.49341752564993596"/>
        </c:manualLayout>
      </c:layout>
      <c:lineChart>
        <c:grouping val="standard"/>
        <c:varyColors val="0"/>
        <c:ser>
          <c:idx val="0"/>
          <c:order val="0"/>
          <c:tx>
            <c:strRef>
              <c:f>อัตราป่วยDHF!$B$93</c:f>
              <c:strCache>
                <c:ptCount val="1"/>
                <c:pt idx="0">
                  <c:v>Median</c:v>
                </c:pt>
              </c:strCache>
            </c:strRef>
          </c:tx>
          <c:spPr>
            <a:ln w="12700">
              <a:solidFill>
                <a:srgbClr val="0000FF"/>
              </a:solidFill>
            </a:ln>
          </c:spPr>
          <c:marker>
            <c:symbol val="diamond"/>
            <c:size val="3"/>
            <c:spPr>
              <a:solidFill>
                <a:srgbClr val="0000FF"/>
              </a:solidFill>
              <a:ln w="12700">
                <a:solidFill>
                  <a:srgbClr val="0000FF"/>
                </a:solidFill>
              </a:ln>
            </c:spPr>
          </c:marker>
          <c:cat>
            <c:strRef>
              <c:f>อัตราป่วยDHF!$C$3:$N$3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อัตราป่วยDHF!$C$93:$N$93</c:f>
              <c:numCache>
                <c:formatCode>#,##0.00</c:formatCode>
                <c:ptCount val="12"/>
                <c:pt idx="0">
                  <c:v>2.3860084464699005</c:v>
                </c:pt>
                <c:pt idx="1">
                  <c:v>0</c:v>
                </c:pt>
                <c:pt idx="2">
                  <c:v>7.1580253394097015</c:v>
                </c:pt>
                <c:pt idx="3">
                  <c:v>4.7446207861836642</c:v>
                </c:pt>
                <c:pt idx="4">
                  <c:v>0</c:v>
                </c:pt>
                <c:pt idx="5">
                  <c:v>0</c:v>
                </c:pt>
                <c:pt idx="6">
                  <c:v>2.3929169657812874</c:v>
                </c:pt>
                <c:pt idx="7">
                  <c:v>9.4892415723673285</c:v>
                </c:pt>
                <c:pt idx="8">
                  <c:v>16.702059125289303</c:v>
                </c:pt>
                <c:pt idx="9">
                  <c:v>4.7858339315625749</c:v>
                </c:pt>
                <c:pt idx="10">
                  <c:v>16.606172751642823</c:v>
                </c:pt>
                <c:pt idx="11">
                  <c:v>4.772016892939801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อัตราป่วยDHF!$B$94</c:f>
              <c:strCache>
                <c:ptCount val="1"/>
                <c:pt idx="0">
                  <c:v>2561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square"/>
            <c:size val="3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8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อัตราป่วยDHF!$C$3:$N$3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อัตราป่วยDHF!$C$94:$N$94</c:f>
              <c:numCache>
                <c:formatCode>#,##0.00</c:formatCode>
                <c:ptCount val="12"/>
                <c:pt idx="0">
                  <c:v>14.41372186321378</c:v>
                </c:pt>
                <c:pt idx="1">
                  <c:v>14.41372186321378</c:v>
                </c:pt>
                <c:pt idx="2">
                  <c:v>28.82744372642756</c:v>
                </c:pt>
                <c:pt idx="3">
                  <c:v>2.4022869772022966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02464"/>
        <c:axId val="197240512"/>
      </c:lineChart>
      <c:catAx>
        <c:axId val="211902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เดือน</a:t>
                </a:r>
              </a:p>
            </c:rich>
          </c:tx>
          <c:layout>
            <c:manualLayout>
              <c:xMode val="edge"/>
              <c:yMode val="edge"/>
              <c:x val="0.90260520503990704"/>
              <c:y val="0.6454235184978686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th-TH"/>
          </a:p>
        </c:txPr>
        <c:crossAx val="197240512"/>
        <c:crosses val="autoZero"/>
        <c:auto val="1"/>
        <c:lblAlgn val="ctr"/>
        <c:lblOffset val="1"/>
        <c:noMultiLvlLbl val="0"/>
      </c:catAx>
      <c:valAx>
        <c:axId val="19724051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/>
                  <a:t>อัตรา/แสน</a:t>
                </a:r>
              </a:p>
            </c:rich>
          </c:tx>
          <c:layout>
            <c:manualLayout>
              <c:xMode val="edge"/>
              <c:yMode val="edge"/>
              <c:x val="3.7016589351707256E-2"/>
              <c:y val="2.484886959781610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2119024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5656928838951332"/>
          <c:y val="0.880317855371891"/>
          <c:w val="0.53968539325843268"/>
          <c:h val="9.4623482434558148E-2"/>
        </c:manualLayout>
      </c:layout>
      <c:overlay val="0"/>
      <c:spPr>
        <a:ln>
          <a:noFill/>
        </a:ln>
      </c:spPr>
      <c:txPr>
        <a:bodyPr/>
        <a:lstStyle/>
        <a:p>
          <a:pPr>
            <a:defRPr sz="900"/>
          </a:pPr>
          <a:endParaRPr lang="th-TH"/>
        </a:p>
      </c:tx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>
          <a:solidFill>
            <a:schemeClr val="bg1"/>
          </a:solidFill>
        </a:defRPr>
      </a:pPr>
      <a:endParaRPr lang="th-TH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th-TH" sz="1400"/>
              <a:t>อ.พระนครศรีอยุธยา</a:t>
            </a:r>
          </a:p>
        </c:rich>
      </c:tx>
      <c:layout>
        <c:manualLayout>
          <c:xMode val="edge"/>
          <c:yMode val="edge"/>
          <c:x val="0.32895672514619895"/>
          <c:y val="6.56538926378833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054542483660135"/>
          <c:y val="0.26884189322887886"/>
          <c:w val="0.77385178356251016"/>
          <c:h val="0.52049845338821998"/>
        </c:manualLayout>
      </c:layout>
      <c:lineChart>
        <c:grouping val="standard"/>
        <c:varyColors val="0"/>
        <c:ser>
          <c:idx val="0"/>
          <c:order val="0"/>
          <c:tx>
            <c:strRef>
              <c:f>อัตราป่วยDHF!$B$9</c:f>
              <c:strCache>
                <c:ptCount val="1"/>
                <c:pt idx="0">
                  <c:v>Median</c:v>
                </c:pt>
              </c:strCache>
            </c:strRef>
          </c:tx>
          <c:spPr>
            <a:ln w="12700">
              <a:solidFill>
                <a:srgbClr val="0000FF"/>
              </a:solidFill>
            </a:ln>
          </c:spPr>
          <c:marker>
            <c:symbol val="diamond"/>
            <c:size val="3"/>
            <c:spPr>
              <a:solidFill>
                <a:srgbClr val="0000FF"/>
              </a:solidFill>
              <a:ln w="12700">
                <a:solidFill>
                  <a:srgbClr val="0000FF"/>
                </a:solidFill>
              </a:ln>
            </c:spPr>
          </c:marker>
          <c:cat>
            <c:strRef>
              <c:f>อัตราป่วยDHF!$C$3:$N$3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อัตราป่วยDHF!$C$9:$N$9</c:f>
              <c:numCache>
                <c:formatCode>#,##0.00</c:formatCode>
                <c:ptCount val="12"/>
                <c:pt idx="0">
                  <c:v>7.0913938843819144</c:v>
                </c:pt>
                <c:pt idx="1">
                  <c:v>2.1356113187399894</c:v>
                </c:pt>
                <c:pt idx="2">
                  <c:v>5.01324930172599</c:v>
                </c:pt>
                <c:pt idx="3">
                  <c:v>3.5456969421909572</c:v>
                </c:pt>
                <c:pt idx="4">
                  <c:v>4.2970708300508491</c:v>
                </c:pt>
                <c:pt idx="5">
                  <c:v>9.3103201317768391</c:v>
                </c:pt>
                <c:pt idx="6">
                  <c:v>17.173278378842522</c:v>
                </c:pt>
                <c:pt idx="7">
                  <c:v>17.188283320203396</c:v>
                </c:pt>
                <c:pt idx="8">
                  <c:v>13.525538352019932</c:v>
                </c:pt>
                <c:pt idx="9">
                  <c:v>9.2188120496964885</c:v>
                </c:pt>
                <c:pt idx="10">
                  <c:v>7.0913938843819144</c:v>
                </c:pt>
                <c:pt idx="11">
                  <c:v>7.1187043957999645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อัตราป่วยDHF!$B$10</c:f>
              <c:strCache>
                <c:ptCount val="1"/>
                <c:pt idx="0">
                  <c:v>2561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square"/>
            <c:size val="3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8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อัตราป่วยDHF!$C$3:$N$3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อัตราป่วยDHF!$C$10:$N$10</c:f>
              <c:numCache>
                <c:formatCode>#,##0.00</c:formatCode>
                <c:ptCount val="12"/>
                <c:pt idx="0">
                  <c:v>7.8005332728201058</c:v>
                </c:pt>
                <c:pt idx="1">
                  <c:v>5.6731151075055317</c:v>
                </c:pt>
                <c:pt idx="2">
                  <c:v>4.9639757190673395</c:v>
                </c:pt>
                <c:pt idx="3">
                  <c:v>2.1274181653145741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05024"/>
        <c:axId val="197242240"/>
      </c:lineChart>
      <c:catAx>
        <c:axId val="211905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เดือน</a:t>
                </a:r>
              </a:p>
            </c:rich>
          </c:tx>
          <c:layout>
            <c:manualLayout>
              <c:xMode val="edge"/>
              <c:yMode val="edge"/>
              <c:x val="0.92177765504687514"/>
              <c:y val="0.57533154210935622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th-TH"/>
          </a:p>
        </c:txPr>
        <c:crossAx val="197242240"/>
        <c:crosses val="autoZero"/>
        <c:auto val="1"/>
        <c:lblAlgn val="ctr"/>
        <c:lblOffset val="1"/>
        <c:noMultiLvlLbl val="0"/>
      </c:catAx>
      <c:valAx>
        <c:axId val="19724224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/>
                  <a:t>อัตรา/แสน</a:t>
                </a:r>
              </a:p>
            </c:rich>
          </c:tx>
          <c:layout>
            <c:manualLayout>
              <c:xMode val="edge"/>
              <c:yMode val="edge"/>
              <c:x val="1.7050188867903566E-2"/>
              <c:y val="1.6255503774434336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th-TH"/>
          </a:p>
        </c:txPr>
        <c:crossAx val="2119050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5656928838951332"/>
          <c:y val="0.880317855371891"/>
          <c:w val="0.5396853932584309"/>
          <c:h val="9.4623482434558148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>
          <a:solidFill>
            <a:schemeClr val="bg1"/>
          </a:solidFill>
        </a:defRPr>
      </a:pPr>
      <a:endParaRPr lang="th-TH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th-TH" sz="1400"/>
              <a:t>อ.นครหลวง</a:t>
            </a:r>
          </a:p>
        </c:rich>
      </c:tx>
      <c:layout>
        <c:manualLayout>
          <c:xMode val="edge"/>
          <c:yMode val="edge"/>
          <c:x val="0.4146192169735885"/>
          <c:y val="3.066179781193903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850516346827785"/>
          <c:y val="0.20604801220916974"/>
          <c:w val="0.80556227977464834"/>
          <c:h val="0.51818292119589049"/>
        </c:manualLayout>
      </c:layout>
      <c:lineChart>
        <c:grouping val="standard"/>
        <c:varyColors val="0"/>
        <c:ser>
          <c:idx val="0"/>
          <c:order val="0"/>
          <c:tx>
            <c:strRef>
              <c:f>อัตราป่วยDHF!$B$33</c:f>
              <c:strCache>
                <c:ptCount val="1"/>
                <c:pt idx="0">
                  <c:v>Median</c:v>
                </c:pt>
              </c:strCache>
            </c:strRef>
          </c:tx>
          <c:spPr>
            <a:ln w="12700">
              <a:solidFill>
                <a:srgbClr val="0000FF"/>
              </a:solidFill>
            </a:ln>
          </c:spPr>
          <c:marker>
            <c:symbol val="diamond"/>
            <c:size val="3"/>
            <c:spPr>
              <a:solidFill>
                <a:srgbClr val="0000FF"/>
              </a:solidFill>
              <a:ln w="12700">
                <a:solidFill>
                  <a:srgbClr val="0000FF"/>
                </a:solidFill>
              </a:ln>
            </c:spPr>
          </c:marker>
          <c:cat>
            <c:strRef>
              <c:f>อัตราป่วยDHF!$C$3:$N$3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อัตราป่วยDHF!$C$33:$N$33</c:f>
              <c:numCache>
                <c:formatCode>#,##0.00</c:formatCode>
                <c:ptCount val="12"/>
                <c:pt idx="0">
                  <c:v>2.7596864996136441</c:v>
                </c:pt>
                <c:pt idx="1">
                  <c:v>2.7132624267419145</c:v>
                </c:pt>
                <c:pt idx="2">
                  <c:v>2.7244244653316985</c:v>
                </c:pt>
                <c:pt idx="3">
                  <c:v>2.7244244653316985</c:v>
                </c:pt>
                <c:pt idx="4">
                  <c:v>2.7132624267419145</c:v>
                </c:pt>
                <c:pt idx="5">
                  <c:v>8.2790594988409314</c:v>
                </c:pt>
                <c:pt idx="6">
                  <c:v>8.2790594988409314</c:v>
                </c:pt>
                <c:pt idx="7">
                  <c:v>10.853049706967658</c:v>
                </c:pt>
                <c:pt idx="8">
                  <c:v>10.897697861326794</c:v>
                </c:pt>
                <c:pt idx="9">
                  <c:v>5.4488489306633969</c:v>
                </c:pt>
                <c:pt idx="10">
                  <c:v>2.7596864996136441</c:v>
                </c:pt>
                <c:pt idx="11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อัตราป่วยDHF!$B$34</c:f>
              <c:strCache>
                <c:ptCount val="1"/>
                <c:pt idx="0">
                  <c:v>2561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square"/>
            <c:size val="3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8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อัตราป่วยDHF!$C$3:$N$3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อัตราป่วยDHF!$C$34:$N$34</c:f>
              <c:numCache>
                <c:formatCode>#,##0.00</c:formatCode>
                <c:ptCount val="12"/>
                <c:pt idx="0">
                  <c:v>5.4265248534838291</c:v>
                </c:pt>
                <c:pt idx="1">
                  <c:v>0</c:v>
                </c:pt>
                <c:pt idx="2">
                  <c:v>2.7132624267419145</c:v>
                </c:pt>
                <c:pt idx="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05536"/>
        <c:axId val="197243968"/>
      </c:lineChart>
      <c:catAx>
        <c:axId val="211905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เดือน</a:t>
                </a:r>
              </a:p>
            </c:rich>
          </c:tx>
          <c:layout>
            <c:manualLayout>
              <c:xMode val="edge"/>
              <c:yMode val="edge"/>
              <c:x val="0.90260520503990704"/>
              <c:y val="0.6454235184978686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th-TH"/>
          </a:p>
        </c:txPr>
        <c:crossAx val="197243968"/>
        <c:crosses val="autoZero"/>
        <c:auto val="1"/>
        <c:lblAlgn val="ctr"/>
        <c:lblOffset val="1"/>
        <c:noMultiLvlLbl val="0"/>
      </c:catAx>
      <c:valAx>
        <c:axId val="19724396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/>
                  <a:t>อัตรา/แสน</a:t>
                </a:r>
              </a:p>
            </c:rich>
          </c:tx>
          <c:layout>
            <c:manualLayout>
              <c:xMode val="edge"/>
              <c:yMode val="edge"/>
              <c:x val="9.8152903526275079E-3"/>
              <c:y val="5.732111636718725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2119055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5656928838951332"/>
          <c:y val="0.880317855371891"/>
          <c:w val="0.53968539325843135"/>
          <c:h val="9.4623482434558148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>
          <a:solidFill>
            <a:schemeClr val="bg1"/>
          </a:solidFill>
        </a:defRPr>
      </a:pPr>
      <a:endParaRPr lang="th-TH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th-TH" sz="1400"/>
              <a:t>อ.วังน้อย</a:t>
            </a:r>
          </a:p>
        </c:rich>
      </c:tx>
      <c:layout>
        <c:manualLayout>
          <c:xMode val="edge"/>
          <c:yMode val="edge"/>
          <c:x val="0.4095556822452888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21906266180068"/>
          <c:y val="0.27741516374723796"/>
          <c:w val="0.79571916681770249"/>
          <c:h val="0.51818292119589049"/>
        </c:manualLayout>
      </c:layout>
      <c:lineChart>
        <c:grouping val="standard"/>
        <c:varyColors val="0"/>
        <c:ser>
          <c:idx val="0"/>
          <c:order val="0"/>
          <c:tx>
            <c:strRef>
              <c:f>อัตราป่วยDHF!$B$129</c:f>
              <c:strCache>
                <c:ptCount val="1"/>
                <c:pt idx="0">
                  <c:v>Median</c:v>
                </c:pt>
              </c:strCache>
            </c:strRef>
          </c:tx>
          <c:spPr>
            <a:ln w="12700">
              <a:solidFill>
                <a:srgbClr val="0000FF"/>
              </a:solidFill>
            </a:ln>
          </c:spPr>
          <c:marker>
            <c:symbol val="diamond"/>
            <c:size val="3"/>
            <c:spPr>
              <a:solidFill>
                <a:srgbClr val="0000FF"/>
              </a:solidFill>
              <a:ln w="12700">
                <a:solidFill>
                  <a:srgbClr val="0000FF"/>
                </a:solidFill>
              </a:ln>
            </c:spPr>
          </c:marker>
          <c:cat>
            <c:strRef>
              <c:f>อัตราป่วยDHF!$C$3:$N$3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อัตราป่วยDHF!$C$129:$N$129</c:f>
              <c:numCache>
                <c:formatCode>#,##0.00</c:formatCode>
                <c:ptCount val="12"/>
                <c:pt idx="0">
                  <c:v>5.7401162373538064</c:v>
                </c:pt>
                <c:pt idx="1">
                  <c:v>4.3608454225659212</c:v>
                </c:pt>
                <c:pt idx="2">
                  <c:v>4.2122407716825094</c:v>
                </c:pt>
                <c:pt idx="3">
                  <c:v>1.4040802572275031</c:v>
                </c:pt>
                <c:pt idx="4">
                  <c:v>4.1381022663006748</c:v>
                </c:pt>
                <c:pt idx="5">
                  <c:v>5.8144605634212283</c:v>
                </c:pt>
                <c:pt idx="6">
                  <c:v>9.655571954701573</c:v>
                </c:pt>
                <c:pt idx="7">
                  <c:v>7.020401286137516</c:v>
                </c:pt>
                <c:pt idx="8">
                  <c:v>10.17530598598715</c:v>
                </c:pt>
                <c:pt idx="9">
                  <c:v>11.232642057820025</c:v>
                </c:pt>
                <c:pt idx="10">
                  <c:v>7.2680757042765354</c:v>
                </c:pt>
                <c:pt idx="11">
                  <c:v>4.2122407716825094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อัตราป่วยDHF!$B$130</c:f>
              <c:strCache>
                <c:ptCount val="1"/>
                <c:pt idx="0">
                  <c:v>2561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square"/>
            <c:size val="3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8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อัตราป่วยDHF!$C$3:$N$3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อัตราป่วยDHF!$C$130:$N$130</c:f>
              <c:numCache>
                <c:formatCode>#,##0.00</c:formatCode>
                <c:ptCount val="12"/>
                <c:pt idx="0">
                  <c:v>5.5174696884008991</c:v>
                </c:pt>
                <c:pt idx="1">
                  <c:v>4.1381022663006748</c:v>
                </c:pt>
                <c:pt idx="2">
                  <c:v>5.5174696884008991</c:v>
                </c:pt>
                <c:pt idx="3">
                  <c:v>1.3793674221002248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55712"/>
        <c:axId val="197245696"/>
      </c:lineChart>
      <c:catAx>
        <c:axId val="211955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เดือน</a:t>
                </a:r>
              </a:p>
            </c:rich>
          </c:tx>
          <c:layout>
            <c:manualLayout>
              <c:xMode val="edge"/>
              <c:yMode val="edge"/>
              <c:x val="0.90260520503990704"/>
              <c:y val="0.6454235184978686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th-TH"/>
          </a:p>
        </c:txPr>
        <c:crossAx val="197245696"/>
        <c:crosses val="autoZero"/>
        <c:auto val="1"/>
        <c:lblAlgn val="ctr"/>
        <c:lblOffset val="1"/>
        <c:noMultiLvlLbl val="0"/>
      </c:catAx>
      <c:valAx>
        <c:axId val="19724569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/>
                  <a:t>อัตรา/แสน</a:t>
                </a:r>
              </a:p>
            </c:rich>
          </c:tx>
          <c:layout>
            <c:manualLayout>
              <c:xMode val="edge"/>
              <c:yMode val="edge"/>
              <c:x val="1.7050298380221655E-2"/>
              <c:y val="0.1130163637269533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2119557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5656928838951332"/>
          <c:y val="0.880317855371891"/>
          <c:w val="0.53968539325843312"/>
          <c:h val="9.4623482434558148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>
          <a:solidFill>
            <a:schemeClr val="bg1"/>
          </a:solidFill>
        </a:defRPr>
      </a:pPr>
      <a:endParaRPr lang="th-TH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th-TH" sz="1400"/>
              <a:t>อ.บางไทร</a:t>
            </a:r>
          </a:p>
        </c:rich>
      </c:tx>
      <c:layout>
        <c:manualLayout>
          <c:xMode val="edge"/>
          <c:yMode val="edge"/>
          <c:x val="0.41111424187841838"/>
          <c:y val="6.565539134622913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884608805921749"/>
          <c:y val="0.26884189322887936"/>
          <c:w val="0.79571916681770249"/>
          <c:h val="0.4346394024878939"/>
        </c:manualLayout>
      </c:layout>
      <c:lineChart>
        <c:grouping val="standard"/>
        <c:varyColors val="0"/>
        <c:ser>
          <c:idx val="0"/>
          <c:order val="0"/>
          <c:tx>
            <c:strRef>
              <c:f>อัตราป่วยDHF!$B$45</c:f>
              <c:strCache>
                <c:ptCount val="1"/>
                <c:pt idx="0">
                  <c:v>Median</c:v>
                </c:pt>
              </c:strCache>
            </c:strRef>
          </c:tx>
          <c:spPr>
            <a:ln w="12700">
              <a:solidFill>
                <a:srgbClr val="0000FF"/>
              </a:solidFill>
            </a:ln>
          </c:spPr>
          <c:marker>
            <c:symbol val="diamond"/>
            <c:size val="3"/>
            <c:spPr>
              <a:solidFill>
                <a:srgbClr val="0000FF"/>
              </a:solidFill>
              <a:ln w="12700">
                <a:solidFill>
                  <a:srgbClr val="0000FF"/>
                </a:solidFill>
              </a:ln>
            </c:spPr>
          </c:marker>
          <c:cat>
            <c:strRef>
              <c:f>อัตราป่วยDHF!$C$3:$N$3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อัตราป่วยDHF!$C$45:$N$45</c:f>
              <c:numCache>
                <c:formatCode>#,##0.00</c:formatCode>
                <c:ptCount val="12"/>
                <c:pt idx="0">
                  <c:v>4.2011511154056214</c:v>
                </c:pt>
                <c:pt idx="1">
                  <c:v>2.1099272075113409</c:v>
                </c:pt>
                <c:pt idx="2">
                  <c:v>0</c:v>
                </c:pt>
                <c:pt idx="3">
                  <c:v>0</c:v>
                </c:pt>
                <c:pt idx="4">
                  <c:v>2.0871162315029324</c:v>
                </c:pt>
                <c:pt idx="5">
                  <c:v>0</c:v>
                </c:pt>
                <c:pt idx="6">
                  <c:v>0</c:v>
                </c:pt>
                <c:pt idx="7">
                  <c:v>2.1099272075113409</c:v>
                </c:pt>
                <c:pt idx="8">
                  <c:v>2.1099272075113409</c:v>
                </c:pt>
                <c:pt idx="9">
                  <c:v>6.2613486945087971</c:v>
                </c:pt>
                <c:pt idx="10">
                  <c:v>10.549636037556704</c:v>
                </c:pt>
                <c:pt idx="11">
                  <c:v>6.3297816225340222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อัตราป่วยDHF!$B$46</c:f>
              <c:strCache>
                <c:ptCount val="1"/>
                <c:pt idx="0">
                  <c:v>2561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square"/>
            <c:size val="3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8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อัตราป่วยDHF!$C$3:$N$3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อัตราป่วยDHF!$C$46:$N$46</c:f>
              <c:numCache>
                <c:formatCode>#,##0.00</c:formatCode>
                <c:ptCount val="12"/>
                <c:pt idx="0">
                  <c:v>2.0871162315029324</c:v>
                </c:pt>
                <c:pt idx="1">
                  <c:v>0</c:v>
                </c:pt>
                <c:pt idx="2">
                  <c:v>4.1742324630058647</c:v>
                </c:pt>
                <c:pt idx="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56736"/>
        <c:axId val="218579520"/>
      </c:lineChart>
      <c:catAx>
        <c:axId val="211956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เดือน</a:t>
                </a:r>
              </a:p>
            </c:rich>
          </c:tx>
          <c:layout>
            <c:manualLayout>
              <c:xMode val="edge"/>
              <c:yMode val="edge"/>
              <c:x val="0.90260520503990704"/>
              <c:y val="0.6454235184978686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th-TH"/>
          </a:p>
        </c:txPr>
        <c:crossAx val="218579520"/>
        <c:crosses val="autoZero"/>
        <c:auto val="1"/>
        <c:lblAlgn val="ctr"/>
        <c:lblOffset val="1"/>
        <c:noMultiLvlLbl val="0"/>
      </c:catAx>
      <c:valAx>
        <c:axId val="21857952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th-TH"/>
                  <a:t>อัตรา/แสน</a:t>
                </a:r>
              </a:p>
            </c:rich>
          </c:tx>
          <c:layout>
            <c:manualLayout>
              <c:xMode val="edge"/>
              <c:yMode val="edge"/>
              <c:x val="1.7050298380221655E-2"/>
              <c:y val="0.1130163637269533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2119567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5656928838951332"/>
          <c:y val="0.880317855371891"/>
          <c:w val="0.53968539325843168"/>
          <c:h val="9.4623482434558148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>
          <a:solidFill>
            <a:schemeClr val="bg1"/>
          </a:solidFill>
        </a:defRPr>
      </a:pPr>
      <a:endParaRPr lang="th-TH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48DE6-F0C6-4288-8EA4-D6CDE0B08F04}" type="datetimeFigureOut">
              <a:rPr lang="th-TH" smtClean="0"/>
              <a:t>18/04/61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37EDB-3EC3-493A-8F53-A30E58B198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536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11759-2092-478A-87AC-78074306FE4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884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11759-2092-478A-87AC-78074306FE4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th-TH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37EDB-3EC3-493A-8F53-A30E58B198A4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327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4A361-A581-489B-A3DD-0C0C9122D491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1063C-F7F1-4F3D-9A20-B5DFB35389D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8AC59-BDEE-4BC5-925F-4EBC01F23F4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A2CE8-669B-4C3F-B079-CC733ACAE1F1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F3CD4F8A-F98D-486B-80A7-D08B228B7E0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5C891-23AF-4BD8-A4FD-9E5F48EF9A7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77E77-2552-4F4A-97A3-9418C23D739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3F4A0-C280-474E-9D7F-E60CE88E24C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9AD99-5D1D-4D5A-A289-C1523E37324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1AF4F-793E-4418-96C6-608D8588F880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th-TH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คลิกไอคอนเพื่อเพิ่มรูปภาพ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F7A0D-46D5-4A34-99CC-611DA4CD036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139D72-90AA-4073-BD15-64EFF3F63226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dirty="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446807"/>
            <a:ext cx="7772400" cy="1470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การประชุม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War room </a:t>
            </a: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การป้องกันและควบคุมโรคไข้เลือดออก</a:t>
            </a:r>
            <a:b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</a:b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ในวันที่ 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18 เมษายน </a:t>
            </a: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2561 เวลา 13.30 – 16.00 น.</a:t>
            </a:r>
            <a:b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</a:b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ณ ห้อง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ประชุมป่าสัก อาคาร</a:t>
            </a:r>
            <a:r>
              <a:rPr kumimoji="0" lang="th-TH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พิทย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ธารา</a:t>
            </a:r>
            <a:endParaRPr kumimoji="0" lang="th-TH" sz="320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120680" cy="201622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th-TH" b="1" dirty="0" smtClean="0">
              <a:solidFill>
                <a:schemeClr val="accent1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4400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วาระ</a:t>
            </a:r>
            <a:r>
              <a:rPr lang="th-TH" sz="4400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ที่ 1 ประธานแจ้งให้</a:t>
            </a:r>
            <a:r>
              <a:rPr lang="th-TH" sz="4400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ทราบ</a:t>
            </a:r>
            <a:endParaRPr lang="th-TH" sz="4400" b="1" dirty="0">
              <a:solidFill>
                <a:schemeClr val="accent1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6579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820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>
                <a:solidFill>
                  <a:srgbClr val="FFFF00"/>
                </a:solidFill>
              </a:rPr>
              <a:t>อัตราป่วยสะสมในช่วง 4 สัปดาห์ที่ผ่านมา ตั้งแต่วันที่  </a:t>
            </a:r>
            <a:r>
              <a:rPr lang="th-TH" b="1" dirty="0" smtClean="0">
                <a:solidFill>
                  <a:srgbClr val="FFFF00"/>
                </a:solidFill>
              </a:rPr>
              <a:t>18 มีนาคม </a:t>
            </a:r>
            <a:r>
              <a:rPr lang="th-TH" b="1" dirty="0">
                <a:solidFill>
                  <a:srgbClr val="FFFF00"/>
                </a:solidFill>
              </a:rPr>
              <a:t>– </a:t>
            </a:r>
            <a:r>
              <a:rPr lang="th-TH" b="1" dirty="0" smtClean="0">
                <a:solidFill>
                  <a:srgbClr val="FFFF00"/>
                </a:solidFill>
              </a:rPr>
              <a:t>14 เมษายน (</a:t>
            </a:r>
            <a:r>
              <a:rPr lang="th-TH" b="1" dirty="0">
                <a:solidFill>
                  <a:srgbClr val="FFFF00"/>
                </a:solidFill>
              </a:rPr>
              <a:t>สัปดาห์ที่ </a:t>
            </a:r>
            <a:r>
              <a:rPr lang="th-TH" b="1" dirty="0" smtClean="0">
                <a:solidFill>
                  <a:srgbClr val="FFFF00"/>
                </a:solidFill>
              </a:rPr>
              <a:t>11-14) </a:t>
            </a:r>
            <a:r>
              <a:rPr lang="th-TH" b="1" dirty="0">
                <a:solidFill>
                  <a:srgbClr val="FFFF00"/>
                </a:solidFill>
              </a:rPr>
              <a:t>พบอำเภอที่มีอัตราป่วยสูงสุดดังนี้ 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199821"/>
              </p:ext>
            </p:extLst>
          </p:nvPr>
        </p:nvGraphicFramePr>
        <p:xfrm>
          <a:off x="971598" y="1196748"/>
          <a:ext cx="7560841" cy="5400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7983"/>
                <a:gridCol w="1533935"/>
                <a:gridCol w="575225"/>
                <a:gridCol w="559679"/>
                <a:gridCol w="357572"/>
                <a:gridCol w="357572"/>
                <a:gridCol w="357572"/>
                <a:gridCol w="357572"/>
                <a:gridCol w="684052"/>
                <a:gridCol w="559679"/>
              </a:tblGrid>
              <a:tr h="3633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อำเภอ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ตำบล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สัปดาห์</a:t>
                      </a:r>
                      <a:endParaRPr lang="th-TH" sz="1600" b="1" i="0" u="none" strike="noStrike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10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หมู่ที่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0-10</a:t>
                      </a:r>
                      <a:endParaRPr lang="th-TH" sz="1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11-14</a:t>
                      </a:r>
                      <a:endParaRPr lang="th-TH" sz="1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0-14</a:t>
                      </a:r>
                      <a:endParaRPr lang="th-TH" sz="1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70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พระนครศรีอยุธยา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คลองตะเคียน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08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พระนครศรีอยุธยา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ท่าวาสุกรี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05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พระนครศรีอยุธยา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บ้านเกาะ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06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พระนครศรีอยุธยา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ลุม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พลี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03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นครหลวง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พระนอน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06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บางไทร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บางพลี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03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บางปะอิน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บ้านกรด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02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ผักไห่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ดอนลาน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03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ผักไห่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บ้านแค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03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ผักไห่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ผักไห่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ผักไห่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ลาดชิด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04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ผักไห่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หนองน้ำใหญ่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05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0" i="0" u="none" strike="noStrike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วังน้อย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ชะ</a:t>
                      </a:r>
                      <a:r>
                        <a:rPr lang="th-TH" sz="1600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แมบ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วังน้อย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ลำไทร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04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วังน้อย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วังน้อย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08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วังน้อย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หันตะเภา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02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6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ผลรวมทั้งหมด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72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88</a:t>
                      </a:r>
                      <a:endParaRPr lang="th-TH" sz="16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366" marR="7366" marT="73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30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9" y="188640"/>
            <a:ext cx="8820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>
                <a:solidFill>
                  <a:srgbClr val="FFFF00"/>
                </a:solidFill>
              </a:rPr>
              <a:t>อัตราป่วยสะสมในช่วง 4 สัปดาห์ที่ผ่านมา ตั้งแต่วันที่  </a:t>
            </a:r>
            <a:r>
              <a:rPr lang="th-TH" b="1" dirty="0" smtClean="0">
                <a:solidFill>
                  <a:srgbClr val="FFFF00"/>
                </a:solidFill>
              </a:rPr>
              <a:t>18 มีนาคม </a:t>
            </a:r>
            <a:r>
              <a:rPr lang="th-TH" b="1" dirty="0">
                <a:solidFill>
                  <a:srgbClr val="FFFF00"/>
                </a:solidFill>
              </a:rPr>
              <a:t>– </a:t>
            </a:r>
            <a:r>
              <a:rPr lang="th-TH" b="1" dirty="0" smtClean="0">
                <a:solidFill>
                  <a:srgbClr val="FFFF00"/>
                </a:solidFill>
              </a:rPr>
              <a:t>14 เมษายน (</a:t>
            </a:r>
            <a:r>
              <a:rPr lang="th-TH" b="1" dirty="0">
                <a:solidFill>
                  <a:srgbClr val="FFFF00"/>
                </a:solidFill>
              </a:rPr>
              <a:t>สัปดาห์ที่ </a:t>
            </a:r>
            <a:r>
              <a:rPr lang="th-TH" b="1" dirty="0" smtClean="0">
                <a:solidFill>
                  <a:srgbClr val="FFFF00"/>
                </a:solidFill>
              </a:rPr>
              <a:t>11-14) </a:t>
            </a:r>
            <a:r>
              <a:rPr lang="th-TH" b="1" dirty="0">
                <a:solidFill>
                  <a:srgbClr val="FFFF00"/>
                </a:solidFill>
              </a:rPr>
              <a:t>พบอำเภอที่มีอัตราป่วยสูงสุดดังนี้ </a:t>
            </a:r>
          </a:p>
        </p:txBody>
      </p:sp>
      <p:graphicFrame>
        <p:nvGraphicFramePr>
          <p:cNvPr id="9" name="แผนภูมิ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5700141"/>
              </p:ext>
            </p:extLst>
          </p:nvPr>
        </p:nvGraphicFramePr>
        <p:xfrm>
          <a:off x="827584" y="1118609"/>
          <a:ext cx="3906179" cy="1446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แผนภูมิ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384011"/>
              </p:ext>
            </p:extLst>
          </p:nvPr>
        </p:nvGraphicFramePr>
        <p:xfrm>
          <a:off x="4788024" y="2636912"/>
          <a:ext cx="3816424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แผนภูมิ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949750"/>
              </p:ext>
            </p:extLst>
          </p:nvPr>
        </p:nvGraphicFramePr>
        <p:xfrm>
          <a:off x="863013" y="4149080"/>
          <a:ext cx="3870751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แผนภูมิ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5991098"/>
              </p:ext>
            </p:extLst>
          </p:nvPr>
        </p:nvGraphicFramePr>
        <p:xfrm>
          <a:off x="827584" y="2636912"/>
          <a:ext cx="3906180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แผนภูมิ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572586"/>
              </p:ext>
            </p:extLst>
          </p:nvPr>
        </p:nvGraphicFramePr>
        <p:xfrm>
          <a:off x="4768854" y="1116106"/>
          <a:ext cx="3835593" cy="1448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แผนภูมิ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631057"/>
              </p:ext>
            </p:extLst>
          </p:nvPr>
        </p:nvGraphicFramePr>
        <p:xfrm>
          <a:off x="4860032" y="4149080"/>
          <a:ext cx="3744416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2309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4"/>
          <p:cNvSpPr>
            <a:spLocks noChangeArrowheads="1" noChangeShapeType="1" noTextEdit="1"/>
          </p:cNvSpPr>
          <p:nvPr/>
        </p:nvSpPr>
        <p:spPr bwMode="auto">
          <a:xfrm>
            <a:off x="395536" y="1814803"/>
            <a:ext cx="8464425" cy="26642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600" b="1" kern="1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/>
                <a:cs typeface="Browallia New"/>
              </a:rPr>
              <a:t>สถานการณ์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600" b="1" kern="1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/>
                <a:cs typeface="Browallia New"/>
              </a:rPr>
              <a:t>โรค</a:t>
            </a:r>
            <a:r>
              <a:rPr lang="th-TH" sz="3600" b="1" kern="10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/>
                <a:cs typeface="Browallia New"/>
              </a:rPr>
              <a:t>ไข้หวัดใหญ่</a:t>
            </a:r>
          </a:p>
        </p:txBody>
      </p:sp>
    </p:spTree>
    <p:extLst>
      <p:ext uri="{BB962C8B-B14F-4D97-AF65-F5344CB8AC3E}">
        <p14:creationId xmlns:p14="http://schemas.microsoft.com/office/powerpoint/2010/main" val="27411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สี่เหลี่ยมผืนผ้า 3"/>
          <p:cNvSpPr>
            <a:spLocks noChangeArrowheads="1"/>
          </p:cNvSpPr>
          <p:nvPr/>
        </p:nvSpPr>
        <p:spPr bwMode="auto">
          <a:xfrm>
            <a:off x="0" y="11837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สถานการณ์โรคไข้หวัดใหญ่ 2561  เขตสุขภาพที่ 4</a:t>
            </a:r>
          </a:p>
        </p:txBody>
      </p:sp>
      <p:sp>
        <p:nvSpPr>
          <p:cNvPr id="6" name="สี่เหลี่ยมผืนผ้า 3"/>
          <p:cNvSpPr>
            <a:spLocks noChangeArrowheads="1"/>
          </p:cNvSpPr>
          <p:nvPr/>
        </p:nvSpPr>
        <p:spPr bwMode="auto">
          <a:xfrm>
            <a:off x="467544" y="679201"/>
            <a:ext cx="7929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ข้อมูลจากสำนักระบาดวิทยา ณ วันที่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เมษายน </a:t>
            </a:r>
            <a:r>
              <a:rPr lang="th-TH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2561</a:t>
            </a:r>
            <a:endParaRPr lang="th-TH" b="1" dirty="0">
              <a:solidFill>
                <a:srgbClr val="0066CC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064447"/>
              </p:ext>
            </p:extLst>
          </p:nvPr>
        </p:nvGraphicFramePr>
        <p:xfrm>
          <a:off x="142847" y="1285857"/>
          <a:ext cx="8858308" cy="5452161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77947"/>
                <a:gridCol w="1210193"/>
                <a:gridCol w="2016357"/>
                <a:gridCol w="1210193"/>
                <a:gridCol w="1081206"/>
                <a:gridCol w="1081206"/>
                <a:gridCol w="1081206"/>
              </a:tblGrid>
              <a:tr h="123432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ลำดับ</a:t>
                      </a:r>
                      <a:endParaRPr lang="en-US" sz="12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เขต ๔</a:t>
                      </a:r>
                      <a:endParaRPr lang="en-US" sz="12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(อัตราป่วย)</a:t>
                      </a:r>
                      <a:endParaRPr lang="en-US" sz="12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ลำดับ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ประเทศ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(อัตราป่วย)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จังหวัด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รวมป่วย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(ราย)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อัตราป่วย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ต่อแสน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รวมตาย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(ราย)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อัตราตาย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ต่อแสน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247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๑</a:t>
                      </a:r>
                      <a:endParaRPr lang="en-US" sz="12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๑๒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อ่างทอง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๒๓๒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๘๒.๐๔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๐.๐๐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143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๒</a:t>
                      </a:r>
                      <a:endParaRPr lang="en-US" sz="12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๑๗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พระนครศรีอยุธยา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๕๘๘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๗๒.๖๕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๐.๐๐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143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๓</a:t>
                      </a:r>
                      <a:endParaRPr lang="en-US" sz="12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๒๑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ลพบุรี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๔๐๐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๕๒.๗๗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๐.๐๐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143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๔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๔๖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นนทบุรี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๒๙๑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๒๔.๑๙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๐.๐๐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143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๕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๔๘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สิงห์บุรี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๕๐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๒๓.๗๐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๐.๐๐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143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๖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๕๙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ปทุมธานี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๑๕๖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๑๔.๑๕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๐.๐๐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143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๗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๗๑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สระบุรี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๓๖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๕.๖๓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๐.๐๐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143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๘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๗๓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นครนายก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๑๓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๕.๐๓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๐.๐๐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143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H SarabunPSK"/>
                          <a:cs typeface="+mn-cs"/>
                        </a:rPr>
                        <a:t> 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รวมเขต 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๑,๗๖๖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๓๓.๕๕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๐.๐๐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143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H SarabunPSK"/>
                          <a:cs typeface="+mn-cs"/>
                        </a:rPr>
                        <a:t> </a:t>
                      </a:r>
                      <a:endParaRPr lang="en-US" sz="12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รวมทั้งประเทศ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๓๘,๗๙๗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๕๘.๙๓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๐.๐๑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738562"/>
              </p:ext>
            </p:extLst>
          </p:nvPr>
        </p:nvGraphicFramePr>
        <p:xfrm>
          <a:off x="140660" y="980728"/>
          <a:ext cx="88958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791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>
            <a:spLocks noChangeArrowheads="1"/>
          </p:cNvSpPr>
          <p:nvPr/>
        </p:nvSpPr>
        <p:spPr bwMode="auto">
          <a:xfrm>
            <a:off x="-1" y="5904784"/>
            <a:ext cx="9121855" cy="58477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2000" b="1" dirty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ข้อมูลวันที่  </a:t>
            </a:r>
            <a:r>
              <a:rPr lang="th-TH" sz="2000" b="1" dirty="0" smtClean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 เมษายน </a:t>
            </a:r>
            <a:r>
              <a:rPr lang="th-TH" sz="2000" b="1" dirty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2561  </a:t>
            </a:r>
            <a:r>
              <a:rPr lang="th-TH" b="1" dirty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</a:rPr>
              <a:t>(</a:t>
            </a:r>
            <a:r>
              <a:rPr lang="th-TH" sz="2000" b="1" dirty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รง.506 </a:t>
            </a:r>
            <a:r>
              <a:rPr lang="th-TH" sz="2000" b="1" dirty="0" err="1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สสจ</a:t>
            </a:r>
            <a:r>
              <a:rPr lang="th-TH" sz="2000" b="1" dirty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.พระนครศรีอยุธยา</a:t>
            </a:r>
            <a:r>
              <a:rPr lang="th-TH" sz="3200" b="1" dirty="0">
                <a:solidFill>
                  <a:srgbClr val="CCECFF">
                    <a:lumMod val="50000"/>
                  </a:srgbClr>
                </a:solidFill>
              </a:rPr>
              <a:t>)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2" y="4869159"/>
            <a:ext cx="9121855" cy="1015663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000" b="1" dirty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ณ ช่วงเวลาเดียวกัน ปี 2561 พบว่า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000" b="1" dirty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800" b="1" dirty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 </a:t>
            </a:r>
            <a:r>
              <a:rPr lang="en-US" sz="1800" b="1" dirty="0" smtClean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</a:t>
            </a:r>
            <a:r>
              <a:rPr lang="th-TH" sz="1800" b="1" dirty="0" smtClean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th-TH" sz="1800" b="1" dirty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2560 </a:t>
            </a:r>
            <a:r>
              <a:rPr lang="en-US" sz="1800" b="1" dirty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=</a:t>
            </a:r>
            <a:r>
              <a:rPr lang="th-TH" sz="1800" b="1" dirty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0.88 </a:t>
            </a:r>
            <a:r>
              <a:rPr lang="th-TH" sz="1800" b="1" dirty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เท่า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800" b="1" dirty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ผู้ป่วย </a:t>
            </a:r>
            <a:r>
              <a:rPr lang="en-US" sz="1800" b="1" dirty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 </a:t>
            </a:r>
            <a:r>
              <a:rPr lang="th-TH" sz="1800" b="1" dirty="0" err="1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มัธย</a:t>
            </a:r>
            <a:r>
              <a:rPr lang="th-TH" sz="1800" b="1" dirty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ฐาน </a:t>
            </a:r>
            <a:r>
              <a:rPr lang="en-US" sz="1800" b="1" dirty="0" smtClean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r>
              <a:rPr lang="th-TH" sz="1800" b="1" dirty="0" smtClean="0">
                <a:solidFill>
                  <a:srgbClr val="CCECFF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0.85เท่า</a:t>
            </a:r>
            <a:endParaRPr lang="th-TH" sz="1800" b="1" dirty="0">
              <a:solidFill>
                <a:srgbClr val="CCECFF">
                  <a:lumMod val="50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683359"/>
              </p:ext>
            </p:extLst>
          </p:nvPr>
        </p:nvGraphicFramePr>
        <p:xfrm>
          <a:off x="48609" y="620688"/>
          <a:ext cx="9095391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907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49907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 sz="1800" b="1" i="0" u="none" strike="noStrike" kern="1200" baseline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th-TH" sz="22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อัตราป่วยต่อประชากรแสนคนโรค </a:t>
            </a:r>
            <a:r>
              <a:rPr lang="en-US" sz="22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Influenza  </a:t>
            </a:r>
            <a:r>
              <a:rPr lang="th-TH" sz="22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จำแนกตามกลุ่มอายุ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 sz="1800" b="1" i="0" u="none" strike="noStrike" kern="1200" baseline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th-TH" sz="22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 พระนครศรีอยุธยา  ปี 2561</a:t>
            </a:r>
          </a:p>
        </p:txBody>
      </p:sp>
      <p:graphicFrame>
        <p:nvGraphicFramePr>
          <p:cNvPr id="5" name="แผนภูมิ 4"/>
          <p:cNvGraphicFramePr/>
          <p:nvPr>
            <p:extLst>
              <p:ext uri="{D42A27DB-BD31-4B8C-83A1-F6EECF244321}">
                <p14:modId xmlns:p14="http://schemas.microsoft.com/office/powerpoint/2010/main" val="3423094211"/>
              </p:ext>
            </p:extLst>
          </p:nvPr>
        </p:nvGraphicFramePr>
        <p:xfrm>
          <a:off x="179512" y="1412776"/>
          <a:ext cx="878497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165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0" y="499071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อัตราป่วยต่อแสนประชากร โรค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Influenza </a:t>
            </a:r>
            <a:r>
              <a:rPr lang="th-TH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จำแนกตามรายอำเภอ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ปี 2561 </a:t>
            </a:r>
            <a:r>
              <a:rPr lang="th-TH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ahoma" pitchFamily="34" charset="0"/>
              </a:rPr>
              <a:t>เทียบ</a:t>
            </a:r>
            <a:r>
              <a:rPr lang="th-TH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มัธย</a:t>
            </a:r>
            <a:r>
              <a:rPr lang="th-TH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ฐาน 5 ปี ย้อนหลัง </a:t>
            </a:r>
          </a:p>
        </p:txBody>
      </p:sp>
      <p:graphicFrame>
        <p:nvGraphicFramePr>
          <p:cNvPr id="5" name="แผนภูมิ 4"/>
          <p:cNvGraphicFramePr/>
          <p:nvPr>
            <p:extLst>
              <p:ext uri="{D42A27DB-BD31-4B8C-83A1-F6EECF244321}">
                <p14:modId xmlns:p14="http://schemas.microsoft.com/office/powerpoint/2010/main" val="3509331452"/>
              </p:ext>
            </p:extLst>
          </p:nvPr>
        </p:nvGraphicFramePr>
        <p:xfrm>
          <a:off x="179512" y="1556792"/>
          <a:ext cx="86409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304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820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>
                <a:solidFill>
                  <a:srgbClr val="FFFF00"/>
                </a:solidFill>
              </a:rPr>
              <a:t>อัตราป่วยสะสมในช่วง 4 สัปดาห์ที่ผ่านมา ตั้งแต่วันที่  </a:t>
            </a:r>
            <a:r>
              <a:rPr lang="th-TH" b="1" dirty="0" smtClean="0">
                <a:solidFill>
                  <a:srgbClr val="FFFF00"/>
                </a:solidFill>
              </a:rPr>
              <a:t>18 มีนาคม </a:t>
            </a:r>
            <a:r>
              <a:rPr lang="th-TH" b="1" dirty="0">
                <a:solidFill>
                  <a:srgbClr val="FFFF00"/>
                </a:solidFill>
              </a:rPr>
              <a:t>– </a:t>
            </a:r>
            <a:r>
              <a:rPr lang="th-TH" b="1" dirty="0" smtClean="0">
                <a:solidFill>
                  <a:srgbClr val="FFFF00"/>
                </a:solidFill>
              </a:rPr>
              <a:t>14 เมษายน (</a:t>
            </a:r>
            <a:r>
              <a:rPr lang="th-TH" b="1" dirty="0">
                <a:solidFill>
                  <a:srgbClr val="FFFF00"/>
                </a:solidFill>
              </a:rPr>
              <a:t>สัปดาห์ที่ </a:t>
            </a:r>
            <a:r>
              <a:rPr lang="th-TH" b="1" dirty="0" smtClean="0">
                <a:solidFill>
                  <a:srgbClr val="FFFF00"/>
                </a:solidFill>
              </a:rPr>
              <a:t>11-14) </a:t>
            </a:r>
            <a:r>
              <a:rPr lang="th-TH" b="1" dirty="0">
                <a:solidFill>
                  <a:srgbClr val="FFFF00"/>
                </a:solidFill>
              </a:rPr>
              <a:t>พบอำเภอที่มีอัตราป่วยสูงสุดดังนี้ </a:t>
            </a: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703902"/>
              </p:ext>
            </p:extLst>
          </p:nvPr>
        </p:nvGraphicFramePr>
        <p:xfrm>
          <a:off x="2195736" y="1700808"/>
          <a:ext cx="4608511" cy="3096342"/>
        </p:xfrm>
        <a:graphic>
          <a:graphicData uri="http://schemas.openxmlformats.org/drawingml/2006/table">
            <a:tbl>
              <a:tblPr/>
              <a:tblGrid>
                <a:gridCol w="606690"/>
                <a:gridCol w="1901740"/>
                <a:gridCol w="1135599"/>
                <a:gridCol w="964482"/>
              </a:tblGrid>
              <a:tr h="51605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ลำดับ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อำเภอ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จำนวนป่วย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อัตราป่วย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1605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บางปะหัน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26.27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605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พระนครศรีอยุธยา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21.31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605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มหาราช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21.21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605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ผักไห่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14.53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605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เสนา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11.98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01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3528" y="260648"/>
            <a:ext cx="8820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>
                <a:solidFill>
                  <a:srgbClr val="FFFF00"/>
                </a:solidFill>
              </a:rPr>
              <a:t>อัตราป่วยสะสมในช่วง 4 สัปดาห์ที่ผ่านมา ตั้งแต่วันที่  </a:t>
            </a:r>
            <a:r>
              <a:rPr lang="th-TH" b="1" dirty="0" smtClean="0">
                <a:solidFill>
                  <a:srgbClr val="FFFF00"/>
                </a:solidFill>
              </a:rPr>
              <a:t>18 มีนาคม </a:t>
            </a:r>
            <a:r>
              <a:rPr lang="th-TH" b="1" dirty="0">
                <a:solidFill>
                  <a:srgbClr val="FFFF00"/>
                </a:solidFill>
              </a:rPr>
              <a:t>– </a:t>
            </a:r>
            <a:r>
              <a:rPr lang="th-TH" b="1" dirty="0" smtClean="0">
                <a:solidFill>
                  <a:srgbClr val="FFFF00"/>
                </a:solidFill>
              </a:rPr>
              <a:t>14 เมษายน (</a:t>
            </a:r>
            <a:r>
              <a:rPr lang="th-TH" b="1" dirty="0">
                <a:solidFill>
                  <a:srgbClr val="FFFF00"/>
                </a:solidFill>
              </a:rPr>
              <a:t>สัปดาห์ที่ </a:t>
            </a:r>
            <a:r>
              <a:rPr lang="th-TH" b="1" dirty="0" smtClean="0">
                <a:solidFill>
                  <a:srgbClr val="FFFF00"/>
                </a:solidFill>
              </a:rPr>
              <a:t>11-14) </a:t>
            </a:r>
            <a:r>
              <a:rPr lang="th-TH" b="1" dirty="0">
                <a:solidFill>
                  <a:srgbClr val="FFFF00"/>
                </a:solidFill>
              </a:rPr>
              <a:t>พบอำเภอที่มีอัตราป่วยสูงสุดดังนี้ </a:t>
            </a:r>
          </a:p>
        </p:txBody>
      </p:sp>
      <p:graphicFrame>
        <p:nvGraphicFramePr>
          <p:cNvPr id="11" name="แผนภูมิ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540243"/>
              </p:ext>
            </p:extLst>
          </p:nvPr>
        </p:nvGraphicFramePr>
        <p:xfrm>
          <a:off x="2771800" y="1214755"/>
          <a:ext cx="3641312" cy="1432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แผนภูมิ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073642"/>
              </p:ext>
            </p:extLst>
          </p:nvPr>
        </p:nvGraphicFramePr>
        <p:xfrm>
          <a:off x="683568" y="2708920"/>
          <a:ext cx="3600400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แผนภูมิ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125623"/>
              </p:ext>
            </p:extLst>
          </p:nvPr>
        </p:nvGraphicFramePr>
        <p:xfrm>
          <a:off x="4644008" y="2708920"/>
          <a:ext cx="3672408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แผนภูมิ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011205"/>
              </p:ext>
            </p:extLst>
          </p:nvPr>
        </p:nvGraphicFramePr>
        <p:xfrm>
          <a:off x="683568" y="4149080"/>
          <a:ext cx="3600400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แผนภูมิ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888284"/>
              </p:ext>
            </p:extLst>
          </p:nvPr>
        </p:nvGraphicFramePr>
        <p:xfrm>
          <a:off x="4644008" y="4149080"/>
          <a:ext cx="3672408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6742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374799"/>
            <a:ext cx="7772400" cy="1470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การประชุม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War room </a:t>
            </a: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การป้องกันและควบคุมโรคไข้เลือดออก</a:t>
            </a:r>
            <a:b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</a:b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ในวันที่ 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18 เมษายน </a:t>
            </a: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2561 เวลา 13.30 – 16.00 น.</a:t>
            </a:r>
            <a:b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</a:b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ณ ห้อง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ประชุมป่าสัก อาคาร</a:t>
            </a:r>
            <a:r>
              <a:rPr kumimoji="0" lang="th-TH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พิทย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ธารา</a:t>
            </a:r>
            <a:endParaRPr kumimoji="0" lang="th-TH" sz="320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71600" y="2852936"/>
            <a:ext cx="7128792" cy="151216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endParaRPr lang="th-TH" b="1" dirty="0" smtClean="0">
              <a:solidFill>
                <a:schemeClr val="accent1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วาระ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ที่ </a:t>
            </a: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2  สถานการณ์โรคไข้เลือดออก  / โรคไข้หวัดใหญ่</a:t>
            </a:r>
            <a:endParaRPr lang="th-TH" b="1" dirty="0">
              <a:solidFill>
                <a:schemeClr val="accent1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6534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การประชุม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War room </a:t>
            </a: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การป้องกันและควบคุมโรคไข้เลือดออก</a:t>
            </a:r>
            <a:b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</a:b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ในวันที่ 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18 เมษายน </a:t>
            </a: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2561 เวลา 13.30 – 16.00 น.</a:t>
            </a:r>
            <a:b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</a:b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ณ ห้อง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ประชุมป่าสัก อาคาร</a:t>
            </a:r>
            <a:r>
              <a:rPr kumimoji="0" lang="th-TH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พิทย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ธารา</a:t>
            </a:r>
            <a:endParaRPr kumimoji="0" lang="th-TH" sz="320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6120680" cy="460851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l"/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วาระ</a:t>
            </a:r>
            <a:r>
              <a:rPr lang="th-TH" sz="2600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ที่ 3 </a:t>
            </a:r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การดำเนินการป้องกันและควบคุมโรค</a:t>
            </a:r>
          </a:p>
          <a:p>
            <a:pPr algn="l"/>
            <a:r>
              <a:rPr lang="th-TH" sz="2600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๓.๑  การป้องกันโรคล่วงหน้า</a:t>
            </a:r>
          </a:p>
          <a:p>
            <a:pPr algn="l"/>
            <a:r>
              <a:rPr lang="th-TH" sz="2600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- การรณรงค์กำจัดลูกน้ำยุงลาย (ทุก ๓ </a:t>
            </a:r>
            <a:r>
              <a:rPr lang="th-TH" sz="2600" b="1" dirty="0" err="1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ดือน</a:t>
            </a:r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algn="l"/>
            <a:r>
              <a:rPr lang="th-TH" sz="2600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- การรณรงค์</a:t>
            </a:r>
            <a:r>
              <a:rPr lang="th-TH" sz="2600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การรณรงค์กำจัดลูกน้ำยุงลาย </a:t>
            </a:r>
            <a:endParaRPr lang="th-TH" sz="2600" b="1" dirty="0" smtClean="0">
              <a:solidFill>
                <a:schemeClr val="accent1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sz="2600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                                   (ต่อเนื่อง ๘  สัปดาห์)</a:t>
            </a:r>
          </a:p>
          <a:p>
            <a:pPr algn="l"/>
            <a:r>
              <a:rPr lang="th-TH" sz="2600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- การประเมินค่าดัชนีลูกน้ำยุงลาย</a:t>
            </a:r>
          </a:p>
          <a:p>
            <a:pPr algn="l"/>
            <a:r>
              <a:rPr lang="th-TH" sz="2600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๓.๑  การควบคุมโรค</a:t>
            </a:r>
          </a:p>
          <a:p>
            <a:pPr algn="l"/>
            <a:r>
              <a:rPr lang="th-TH" sz="2600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- ทบทวนมาตรการควบคุมโรค</a:t>
            </a:r>
          </a:p>
          <a:p>
            <a:pPr algn="l"/>
            <a:r>
              <a:rPr lang="th-TH" sz="2600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- การควบคุมโรคในพื้นที่ระบาด</a:t>
            </a:r>
          </a:p>
          <a:p>
            <a:pPr algn="l"/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วาระ</a:t>
            </a:r>
            <a:r>
              <a:rPr lang="th-TH" sz="2600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ที่ 4 </a:t>
            </a:r>
            <a:r>
              <a:rPr lang="th-TH" sz="2600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อื่นๆ ................................................................................</a:t>
            </a:r>
            <a:endParaRPr lang="th-TH" sz="2800" b="1" dirty="0">
              <a:solidFill>
                <a:schemeClr val="accent1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3864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4"/>
          <p:cNvSpPr>
            <a:spLocks noChangeArrowheads="1" noChangeShapeType="1" noTextEdit="1"/>
          </p:cNvSpPr>
          <p:nvPr/>
        </p:nvSpPr>
        <p:spPr bwMode="auto">
          <a:xfrm>
            <a:off x="500063" y="2571750"/>
            <a:ext cx="8072465" cy="12144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Browallia New"/>
                <a:cs typeface="Browallia New"/>
              </a:rPr>
              <a:t>สถานการณ์โรคไข้เลือดออก</a:t>
            </a:r>
          </a:p>
        </p:txBody>
      </p:sp>
      <p:sp>
        <p:nvSpPr>
          <p:cNvPr id="2" name="AutoShape 2" descr="ผลการค้นหารูปภาพสำหรับ ยุงลา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b="1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9" y="0"/>
            <a:ext cx="2697742" cy="2023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4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715293"/>
              </p:ext>
            </p:extLst>
          </p:nvPr>
        </p:nvGraphicFramePr>
        <p:xfrm>
          <a:off x="179513" y="1340764"/>
          <a:ext cx="8678798" cy="5400603"/>
        </p:xfrm>
        <a:graphic>
          <a:graphicData uri="http://schemas.openxmlformats.org/drawingml/2006/table">
            <a:tbl>
              <a:tblPr/>
              <a:tblGrid>
                <a:gridCol w="1171129"/>
                <a:gridCol w="1203189"/>
                <a:gridCol w="2004688"/>
                <a:gridCol w="1074948"/>
                <a:gridCol w="1074948"/>
                <a:gridCol w="1074948"/>
                <a:gridCol w="1074948"/>
              </a:tblGrid>
              <a:tr h="12017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ลำดับ</a:t>
                      </a:r>
                      <a:endParaRPr lang="en-US" sz="1100" dirty="0">
                        <a:effectLst/>
                        <a:latin typeface="Cordia New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เขต ๔</a:t>
                      </a:r>
                      <a:endParaRPr lang="en-US" sz="1100" dirty="0">
                        <a:effectLst/>
                        <a:latin typeface="Cordia New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(อัตราป่วย)</a:t>
                      </a:r>
                      <a:endParaRPr lang="en-US" sz="1100" dirty="0"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ลำดับ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ประเทศ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(อัตราป่วย)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จังหวัด</a:t>
                      </a:r>
                      <a:endParaRPr lang="en-US" sz="1100" dirty="0"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รวมป่วย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(ราย)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อัตราป่วย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ต่อแสน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รวมตาย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(ราย)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อัตราตาย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ต่อแสน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98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๑</a:t>
                      </a:r>
                      <a:endParaRPr lang="en-US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๑๙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นนทบุรี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๑๕๙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๑๓.๒๒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๐.๐๘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98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ordia New"/>
                          <a:cs typeface="+mn-cs"/>
                        </a:rPr>
                        <a:t>๒</a:t>
                      </a:r>
                      <a:endParaRPr lang="en-US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๒๕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พระนครศรีอยุธยา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๘๑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๑๐.๐๑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๐.๑๒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98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๓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๓๐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ปทุมธานี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๙๗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๘.๘๐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๐.๑๘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98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๔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๓๖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อ่างทอง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๑๙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๖.๗๒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๐.๐๐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98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๕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๔๔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ลพบุรี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๒๖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๓.๔๓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๐.๐๐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98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๖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๕๑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นครนายก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๓.๑๐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๐.๐๐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98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๗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๕๘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สระบุรี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๑๔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๒.๑๙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๐.๐๐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98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n-cs"/>
                        </a:rPr>
                        <a:t>๘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๗๒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สิงห์บุรี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๐.๔๗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๐.๐๐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98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 </a:t>
                      </a:r>
                      <a:endParaRPr lang="en-US" sz="1100"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รวมเขต 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๔๐๕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๐.๐๘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๐.๐๘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98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ordia New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รวมทั้งประเทศ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๖,๕๖๕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๐.๐๑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/>
                        </a:rPr>
                        <a:t>๐.๐๑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" name="สี่เหลี่ยมผืนผ้า 3"/>
          <p:cNvSpPr>
            <a:spLocks noChangeArrowheads="1"/>
          </p:cNvSpPr>
          <p:nvPr/>
        </p:nvSpPr>
        <p:spPr bwMode="auto">
          <a:xfrm>
            <a:off x="0" y="8572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600" b="1" dirty="0">
                <a:solidFill>
                  <a:srgbClr val="FFFFFF"/>
                </a:solidFill>
              </a:rPr>
              <a:t>สถานการณ์โรคไข้เลือดออก 2561  เขตสุขภาพที่ 4</a:t>
            </a:r>
          </a:p>
        </p:txBody>
      </p:sp>
      <p:sp>
        <p:nvSpPr>
          <p:cNvPr id="8" name="สี่เหลี่ยมผืนผ้า 3"/>
          <p:cNvSpPr>
            <a:spLocks noChangeArrowheads="1"/>
          </p:cNvSpPr>
          <p:nvPr/>
        </p:nvSpPr>
        <p:spPr bwMode="auto">
          <a:xfrm>
            <a:off x="642965" y="629647"/>
            <a:ext cx="79295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ข้อมูล </a:t>
            </a:r>
            <a:r>
              <a:rPr lang="th-TH" sz="3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10 เมษายน </a:t>
            </a:r>
            <a:r>
              <a:rPr 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2561 (สำนักระบาดวิทยา)</a:t>
            </a:r>
          </a:p>
        </p:txBody>
      </p:sp>
    </p:spTree>
    <p:extLst>
      <p:ext uri="{BB962C8B-B14F-4D97-AF65-F5344CB8AC3E}">
        <p14:creationId xmlns:p14="http://schemas.microsoft.com/office/powerpoint/2010/main" val="240664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076999" y="1052736"/>
            <a:ext cx="7119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(รายงาน 506  </a:t>
            </a:r>
            <a:r>
              <a:rPr lang="th-TH" sz="2000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สสจ</a:t>
            </a:r>
            <a:r>
              <a:rPr lang="th-TH" sz="2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.พระนครศรีอยุธยา ณ วันที่  </a:t>
            </a:r>
            <a:r>
              <a:rPr lang="th-TH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 เมษายน </a:t>
            </a:r>
            <a:r>
              <a:rPr lang="th-TH" sz="2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2561 )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79512" y="344850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 sz="1680" b="1" i="0" u="none" strike="noStrike" kern="1200" baseline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th-TH" sz="20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อัตราป่วยต่อประชากรแสนคนด้วยโรคไข้เลือดออก  จำแนกตามกลุ่มอายุ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 sz="1680" b="1" i="0" u="none" strike="noStrike" kern="1200" baseline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th-TH" sz="20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 พระนครศรีอยุธยา  ปี 2561</a:t>
            </a:r>
          </a:p>
        </p:txBody>
      </p:sp>
      <p:graphicFrame>
        <p:nvGraphicFramePr>
          <p:cNvPr id="5" name="แผนภูมิ 4"/>
          <p:cNvGraphicFramePr/>
          <p:nvPr>
            <p:extLst>
              <p:ext uri="{D42A27DB-BD31-4B8C-83A1-F6EECF244321}">
                <p14:modId xmlns:p14="http://schemas.microsoft.com/office/powerpoint/2010/main" val="1380660535"/>
              </p:ext>
            </p:extLst>
          </p:nvPr>
        </p:nvGraphicFramePr>
        <p:xfrm>
          <a:off x="179512" y="1772816"/>
          <a:ext cx="87849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971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89450"/>
              </p:ext>
            </p:extLst>
          </p:nvPr>
        </p:nvGraphicFramePr>
        <p:xfrm>
          <a:off x="467544" y="116632"/>
          <a:ext cx="8208912" cy="504056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Tahoma" pitchFamily="34" charset="0"/>
                          <a:cs typeface="Tahoma" pitchFamily="34" charset="0"/>
                        </a:rPr>
                        <a:t>จำนวนผู้ป่วยด้วย</a:t>
                      </a:r>
                      <a:r>
                        <a:rPr lang="th-TH" sz="1600" b="1" i="0" u="none" strike="noStrike" dirty="0" smtClean="0">
                          <a:solidFill>
                            <a:srgbClr val="FFFF00"/>
                          </a:solidFill>
                          <a:latin typeface="Tahoma" pitchFamily="34" charset="0"/>
                          <a:cs typeface="Tahoma" pitchFamily="34" charset="0"/>
                        </a:rPr>
                        <a:t>โรคไข้เลือดออก</a:t>
                      </a:r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1" i="0" u="none" strike="noStrike" dirty="0" smtClean="0">
                          <a:solidFill>
                            <a:srgbClr val="FFFF00"/>
                          </a:solidFill>
                          <a:latin typeface="Tahoma" pitchFamily="34" charset="0"/>
                          <a:cs typeface="Tahoma" pitchFamily="34" charset="0"/>
                        </a:rPr>
                        <a:t>จำแนก</a:t>
                      </a:r>
                      <a: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Tahoma" pitchFamily="34" charset="0"/>
                          <a:cs typeface="Tahoma" pitchFamily="34" charset="0"/>
                        </a:rPr>
                        <a:t>รายเดือน </a:t>
                      </a:r>
                      <a:r>
                        <a:rPr lang="th-TH" sz="1600" b="1" i="0" u="none" strike="noStrike" dirty="0" smtClean="0">
                          <a:solidFill>
                            <a:srgbClr val="FFFF00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1600" b="1" i="0" u="none" strike="noStrike" dirty="0" smtClean="0">
                          <a:solidFill>
                            <a:srgbClr val="FFFF00"/>
                          </a:solidFill>
                          <a:latin typeface="Tahoma" pitchFamily="34" charset="0"/>
                          <a:cs typeface="Tahoma" pitchFamily="34" charset="0"/>
                        </a:rPr>
                        <a:t>เปรียบเทียบ</a:t>
                      </a:r>
                      <a: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Tahoma" pitchFamily="34" charset="0"/>
                          <a:cs typeface="Tahoma" pitchFamily="34" charset="0"/>
                        </a:rPr>
                        <a:t>ข้อมูลปี  </a:t>
                      </a:r>
                      <a:r>
                        <a:rPr lang="th-TH" sz="1600" b="1" i="0" u="none" strike="noStrike" dirty="0" smtClean="0">
                          <a:solidFill>
                            <a:srgbClr val="FFFF00"/>
                          </a:solidFill>
                          <a:latin typeface="Tahoma" pitchFamily="34" charset="0"/>
                          <a:cs typeface="Tahoma" pitchFamily="34" charset="0"/>
                        </a:rPr>
                        <a:t>2560  </a:t>
                      </a:r>
                      <a: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Tahoma" pitchFamily="34" charset="0"/>
                          <a:cs typeface="Tahoma" pitchFamily="34" charset="0"/>
                        </a:rPr>
                        <a:t>กับ</a:t>
                      </a:r>
                      <a:r>
                        <a:rPr lang="th-TH" sz="1600" b="1" i="0" u="none" strike="noStrike" dirty="0" err="1">
                          <a:solidFill>
                            <a:srgbClr val="FFFF00"/>
                          </a:solidFill>
                          <a:latin typeface="Tahoma" pitchFamily="34" charset="0"/>
                          <a:cs typeface="Tahoma" pitchFamily="34" charset="0"/>
                        </a:rPr>
                        <a:t>ค่ามัธย</a:t>
                      </a:r>
                      <a: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Tahoma" pitchFamily="34" charset="0"/>
                          <a:cs typeface="Tahoma" pitchFamily="34" charset="0"/>
                        </a:rPr>
                        <a:t>ฐาน 5 ปี ย้อนหลัง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แผนภูมิ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96985"/>
              </p:ext>
            </p:extLst>
          </p:nvPr>
        </p:nvGraphicFramePr>
        <p:xfrm>
          <a:off x="467544" y="3501008"/>
          <a:ext cx="813690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2110544"/>
              </p:ext>
            </p:extLst>
          </p:nvPr>
        </p:nvGraphicFramePr>
        <p:xfrm>
          <a:off x="467544" y="871845"/>
          <a:ext cx="8136904" cy="262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สี่เหลี่ยมผืนผ้า 7"/>
          <p:cNvSpPr/>
          <p:nvPr/>
        </p:nvSpPr>
        <p:spPr>
          <a:xfrm>
            <a:off x="6542678" y="1181269"/>
            <a:ext cx="2627784" cy="646331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200" b="1" dirty="0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ณ ช่วงเวลาเดียวกัน พบว่า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200" b="1" dirty="0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2561 </a:t>
            </a:r>
            <a:r>
              <a:rPr lang="en-US" sz="1200" b="1" dirty="0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&gt; </a:t>
            </a:r>
            <a:r>
              <a:rPr lang="th-TH" sz="1200" b="1" dirty="0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2560 </a:t>
            </a:r>
            <a:r>
              <a:rPr lang="en-US" sz="1200" b="1" dirty="0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r>
              <a:rPr lang="th-TH" sz="1200" b="1" dirty="0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smtClean="0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1.63 </a:t>
            </a:r>
            <a:r>
              <a:rPr lang="th-TH" sz="1200" b="1" dirty="0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เท่า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200" b="1" dirty="0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2561 </a:t>
            </a:r>
            <a:r>
              <a:rPr lang="en-US" sz="1200" b="1" dirty="0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</a:t>
            </a:r>
            <a:r>
              <a:rPr lang="en-US" sz="1200" b="1" dirty="0" smtClean="0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b="1" dirty="0" err="1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มัธย</a:t>
            </a:r>
            <a:r>
              <a:rPr lang="th-TH" sz="1200" b="1" dirty="0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ฐาน</a:t>
            </a:r>
            <a:r>
              <a:rPr lang="en-US" sz="1200" b="1" dirty="0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smtClean="0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r>
              <a:rPr lang="th-TH" sz="1200" b="1" dirty="0" smtClean="0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0.79 </a:t>
            </a:r>
            <a:r>
              <a:rPr lang="th-TH" sz="1200" b="1" dirty="0">
                <a:solidFill>
                  <a:srgbClr val="003B76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เท่า</a:t>
            </a:r>
          </a:p>
        </p:txBody>
      </p:sp>
    </p:spTree>
    <p:extLst>
      <p:ext uri="{BB962C8B-B14F-4D97-AF65-F5344CB8AC3E}">
        <p14:creationId xmlns:p14="http://schemas.microsoft.com/office/powerpoint/2010/main" val="295921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0" y="282798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อัตราป่วยต่อแสนประชากร โรคไข้เลือดออกจำแนกตามรายอำเภอ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ปี 2561 </a:t>
            </a:r>
            <a:r>
              <a:rPr lang="th-TH" sz="2200" b="1" dirty="0">
                <a:solidFill>
                  <a:srgbClr val="FFFF00"/>
                </a:solidFill>
                <a:latin typeface="Arial" pitchFamily="34" charset="0"/>
                <a:cs typeface="Tahoma" pitchFamily="34" charset="0"/>
              </a:rPr>
              <a:t>เทียบ</a:t>
            </a:r>
            <a:r>
              <a:rPr lang="th-TH" sz="2200" b="1" dirty="0" err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มัธย</a:t>
            </a:r>
            <a:r>
              <a:rPr lang="th-TH" sz="2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ฐาน 5 ปี ย้อนหลัง </a:t>
            </a:r>
          </a:p>
        </p:txBody>
      </p:sp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3259788634"/>
              </p:ext>
            </p:extLst>
          </p:nvPr>
        </p:nvGraphicFramePr>
        <p:xfrm>
          <a:off x="53752" y="1772816"/>
          <a:ext cx="90364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00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7" y="116632"/>
            <a:ext cx="8820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>
                <a:solidFill>
                  <a:srgbClr val="FFFF00"/>
                </a:solidFill>
              </a:rPr>
              <a:t>อัตรา</a:t>
            </a:r>
            <a:r>
              <a:rPr lang="th-TH" b="1" dirty="0" smtClean="0">
                <a:solidFill>
                  <a:srgbClr val="FFFF00"/>
                </a:solidFill>
              </a:rPr>
              <a:t>ป่วยโรคไข้เลือดออก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FFFF00"/>
                </a:solidFill>
              </a:rPr>
              <a:t>ตั้งแต่</a:t>
            </a:r>
            <a:r>
              <a:rPr lang="th-TH" b="1" dirty="0">
                <a:solidFill>
                  <a:srgbClr val="FFFF00"/>
                </a:solidFill>
              </a:rPr>
              <a:t>วันที่  </a:t>
            </a:r>
            <a:r>
              <a:rPr lang="th-TH" b="1" dirty="0" smtClean="0">
                <a:solidFill>
                  <a:srgbClr val="FFFF00"/>
                </a:solidFill>
              </a:rPr>
              <a:t>1 มกราคม 2561 – 14 เมษายน 2561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749840"/>
              </p:ext>
            </p:extLst>
          </p:nvPr>
        </p:nvGraphicFramePr>
        <p:xfrm>
          <a:off x="665310" y="1268760"/>
          <a:ext cx="8136904" cy="4976297"/>
        </p:xfrm>
        <a:graphic>
          <a:graphicData uri="http://schemas.openxmlformats.org/drawingml/2006/table">
            <a:tbl>
              <a:tblPr/>
              <a:tblGrid>
                <a:gridCol w="708698"/>
                <a:gridCol w="1274907"/>
                <a:gridCol w="1094920"/>
                <a:gridCol w="1064922"/>
                <a:gridCol w="933681"/>
                <a:gridCol w="914933"/>
                <a:gridCol w="1049923"/>
                <a:gridCol w="1094920"/>
              </a:tblGrid>
              <a:tr h="2698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ลำดับ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อำเภอ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ประชากร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จำนวนป่วย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อัตราป่วย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จำนวนตาย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อัตราตาย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อัตราป่วยตาย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ผักไห่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41,305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25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60.53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2.42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4.00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พระนครศรีอยุธยา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140,767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29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20.60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3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วังน้อย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73,157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12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16.40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4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ท่าเรือ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47,083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4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8.50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5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นครหลวง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36,807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3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8.15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6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บางไทร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47,989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3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6.25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7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เสนา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66,795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4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5.99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8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บางปะหัน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41,875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4.78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9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อุทัย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51,038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3.92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ภาชี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31,094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3.22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11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บางปะอิน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106,749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3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2.81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12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บางบาล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34,391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13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ลาดบัวหลวง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39,153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14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บางซ้าย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19,396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15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มหาราช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23,575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448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16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บ้านแพรก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9,146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0.00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378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อัตราป่วยรวม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810,320 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88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10.86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0.12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1.14</a:t>
                      </a:r>
                    </a:p>
                  </a:txBody>
                  <a:tcPr marL="9335" marR="9335" marT="9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777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820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>
                <a:solidFill>
                  <a:srgbClr val="FFFF00"/>
                </a:solidFill>
              </a:rPr>
              <a:t>อัตราป่วยสะสมในช่วง 4 สัปดาห์ที่ผ่านมา ตั้งแต่วันที่  </a:t>
            </a:r>
            <a:r>
              <a:rPr lang="th-TH" b="1" dirty="0" smtClean="0">
                <a:solidFill>
                  <a:srgbClr val="FFFF00"/>
                </a:solidFill>
              </a:rPr>
              <a:t>18 มีนาคม </a:t>
            </a:r>
            <a:r>
              <a:rPr lang="th-TH" b="1" dirty="0">
                <a:solidFill>
                  <a:srgbClr val="FFFF00"/>
                </a:solidFill>
              </a:rPr>
              <a:t>– </a:t>
            </a:r>
            <a:r>
              <a:rPr lang="th-TH" b="1" dirty="0" smtClean="0">
                <a:solidFill>
                  <a:srgbClr val="FFFF00"/>
                </a:solidFill>
              </a:rPr>
              <a:t>14 เมษายน (</a:t>
            </a:r>
            <a:r>
              <a:rPr lang="th-TH" b="1" dirty="0">
                <a:solidFill>
                  <a:srgbClr val="FFFF00"/>
                </a:solidFill>
              </a:rPr>
              <a:t>สัปดาห์ที่ </a:t>
            </a:r>
            <a:r>
              <a:rPr lang="th-TH" b="1" dirty="0" smtClean="0">
                <a:solidFill>
                  <a:srgbClr val="FFFF00"/>
                </a:solidFill>
              </a:rPr>
              <a:t>11-14) </a:t>
            </a:r>
            <a:r>
              <a:rPr lang="th-TH" b="1" dirty="0">
                <a:solidFill>
                  <a:srgbClr val="FFFF00"/>
                </a:solidFill>
              </a:rPr>
              <a:t>พบอำเภอที่มีอัตราป่วยสูงสุดดังนี้ </a:t>
            </a: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861176"/>
              </p:ext>
            </p:extLst>
          </p:nvPr>
        </p:nvGraphicFramePr>
        <p:xfrm>
          <a:off x="2051720" y="1556792"/>
          <a:ext cx="4824536" cy="3612409"/>
        </p:xfrm>
        <a:graphic>
          <a:graphicData uri="http://schemas.openxmlformats.org/drawingml/2006/table">
            <a:tbl>
              <a:tblPr/>
              <a:tblGrid>
                <a:gridCol w="634368"/>
                <a:gridCol w="1418981"/>
                <a:gridCol w="1218655"/>
                <a:gridCol w="1552532"/>
              </a:tblGrid>
              <a:tr h="51606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ลำดับ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อำเภอ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จำนวนป่วย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อัตราป่วย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51606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ผักไห่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9.68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606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วังน้อย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5.47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606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นครหลวง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2.72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606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บางไทร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2.08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601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พระนครศรีอยุธยา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606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บางปะอิน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7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ปลายสุด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ปลายสุด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ปลายสุด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1137</Words>
  <Application>Microsoft Office PowerPoint</Application>
  <PresentationFormat>นำเสนอทางหน้าจอ (4:3)</PresentationFormat>
  <Paragraphs>648</Paragraphs>
  <Slides>20</Slides>
  <Notes>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ปลายสุด</vt:lpstr>
      <vt:lpstr>การประชุม War room การป้องกันและควบคุมโรคไข้เลือดออก ในวันที่ 18 เมษายน 2561 เวลา 13.30 – 16.00 น. ณ ห้องประชุมป่าสัก อาคารพิทยธารา</vt:lpstr>
      <vt:lpstr>การประชุม War room การป้องกันและควบคุมโรคไข้เลือดออก ในวันที่ 18 เมษายน 2561 เวลา 13.30 – 16.00 น. ณ ห้องประชุมป่าสัก อาคารพิทยธารา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การประชุม War room การป้องกันและควบคุมโรคไข้เลือดออก ในวันที่ 18 เมษายน 2561 เวลา 13.30 – 16.00 น. ณ ห้องประชุมป่าสัก อาคารพิทยธารา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BlacklistOS</dc:creator>
  <cp:lastModifiedBy>Administrator</cp:lastModifiedBy>
  <cp:revision>30</cp:revision>
  <dcterms:created xsi:type="dcterms:W3CDTF">2018-04-15T11:42:58Z</dcterms:created>
  <dcterms:modified xsi:type="dcterms:W3CDTF">2018-04-18T04:28:05Z</dcterms:modified>
</cp:coreProperties>
</file>