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616" r:id="rId2"/>
    <p:sldId id="639" r:id="rId3"/>
    <p:sldId id="640" r:id="rId4"/>
    <p:sldId id="631" r:id="rId5"/>
    <p:sldId id="635" r:id="rId6"/>
    <p:sldId id="636" r:id="rId7"/>
    <p:sldId id="637" r:id="rId8"/>
    <p:sldId id="586" r:id="rId9"/>
    <p:sldId id="576" r:id="rId10"/>
    <p:sldId id="634" r:id="rId11"/>
    <p:sldId id="633" r:id="rId12"/>
    <p:sldId id="592" r:id="rId13"/>
    <p:sldId id="593" r:id="rId14"/>
    <p:sldId id="596" r:id="rId15"/>
    <p:sldId id="594" r:id="rId16"/>
    <p:sldId id="595" r:id="rId17"/>
    <p:sldId id="608" r:id="rId18"/>
    <p:sldId id="597" r:id="rId19"/>
    <p:sldId id="598" r:id="rId20"/>
    <p:sldId id="591" r:id="rId21"/>
    <p:sldId id="601" r:id="rId22"/>
    <p:sldId id="599" r:id="rId23"/>
    <p:sldId id="600" r:id="rId24"/>
    <p:sldId id="604" r:id="rId25"/>
    <p:sldId id="603" r:id="rId26"/>
    <p:sldId id="629" r:id="rId27"/>
    <p:sldId id="263" r:id="rId28"/>
    <p:sldId id="267" r:id="rId29"/>
    <p:sldId id="268" r:id="rId30"/>
    <p:sldId id="269" r:id="rId31"/>
    <p:sldId id="270" r:id="rId32"/>
    <p:sldId id="271" r:id="rId33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333399"/>
    <a:srgbClr val="F5F9FD"/>
    <a:srgbClr val="E7F0F9"/>
    <a:srgbClr val="CCECFF"/>
    <a:srgbClr val="FFF7FF"/>
    <a:srgbClr val="FFE7FF"/>
    <a:srgbClr val="EAF2FA"/>
    <a:srgbClr val="EAEFF7"/>
    <a:srgbClr val="EFF5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3" autoAdjust="0"/>
    <p:restoredTop sz="80826" autoAdjust="0"/>
  </p:normalViewPr>
  <p:slideViewPr>
    <p:cSldViewPr snapToGrid="0">
      <p:cViewPr varScale="1">
        <p:scale>
          <a:sx n="58" d="100"/>
          <a:sy n="58" d="100"/>
        </p:scale>
        <p:origin x="-11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69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0E39-9FAF-497C-9968-778AE03A5353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554FB-35AB-4019-A1E8-E2D4291844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33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ประมวลข้อมูล 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HIV e-</a:t>
            </a:r>
            <a:r>
              <a:rPr lang="en-US" sz="1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กับ ข้อมูล 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NAP Web Report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ทั้ง 13 ไฟล์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ใช้ 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CID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เป็นตัวเชื่อมโยงข้อมูล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และทำการตรวจสอบสถานะของผู้ติดเชื้อจากข้อมูล 2 แหล่ง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Export file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ที่อยู่ในรูป 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text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ซึ่งเป็นข้อมูลที่ 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CID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ถูก 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encrypt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เรียบร้อยแล้ว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เพื่อส่งไปตรวจสอบข้อมูลจาก </a:t>
            </a:r>
            <a:r>
              <a:rPr lang="en-US" sz="1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EIIS/HDC web service</a:t>
            </a:r>
            <a:endParaRPr lang="th-TH" sz="1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554FB-35AB-4019-A1E8-E2D4291844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203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352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31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88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78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862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599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5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04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015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85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C06E-1A1D-4E8F-8D9A-C61A1974315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DCCC-3DA1-4330-AA15-ED8FBA9CC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28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C06E-1A1D-4E8F-8D9A-C61A1974315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DCCC-3DA1-4330-AA15-ED8FBA9CC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92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dmis.nhso.go.th/NAPPLUS/login.j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apdl.nhso.go.th/NAPWebReport/LoginServlet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56" y="825944"/>
            <a:ext cx="11731843" cy="3649130"/>
          </a:xfr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Review DQI Tools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โปรแกรมช่วยตรวจสอบ และเพิ่มคุณภาพข้อมูลติดตาม</a:t>
            </a:r>
            <a:b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ผลการดูแลรักษาผู้ติดเชื้อเอชไอวี </a:t>
            </a:r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(DQI tool)</a:t>
            </a:r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280" y="778714"/>
            <a:ext cx="11429791" cy="47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E5DC13-E8A2-434D-BD3E-37589A7355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1779" y="6222034"/>
            <a:ext cx="8936795" cy="5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024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580B7E0C-EC38-4C94-96C8-7E7156DF4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175" y="983629"/>
            <a:ext cx="7328353" cy="330048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9356D51E-1BB5-407C-BC75-AB7B14B95C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1458" y="3299791"/>
            <a:ext cx="8347367" cy="355820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2BF384F-E30E-4FF0-BB82-4869E4D1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06" y="129554"/>
            <a:ext cx="11636188" cy="854075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ตัวอย่างรายละเอียด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Excel </a:t>
            </a:r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 </a:t>
            </a:r>
            <a:r>
              <a:rPr lang="en-US" sz="4800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Nap Web Report</a:t>
            </a:r>
            <a:endParaRPr lang="en-US" sz="4800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605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22" y="490254"/>
            <a:ext cx="10515600" cy="1001662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ข้อควรระวังสำหรับ </a:t>
            </a:r>
            <a:r>
              <a:rPr lang="en-US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NAP web report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58" y="2547520"/>
            <a:ext cx="11550317" cy="2881129"/>
          </a:xfrm>
        </p:spPr>
        <p:txBody>
          <a:bodyPr>
            <a:noAutofit/>
          </a:bodyPr>
          <a:lstStyle/>
          <a:p>
            <a:pPr marL="539750" lvl="2" indent="-357188">
              <a:lnSpc>
                <a:spcPct val="100000"/>
              </a:lnSpc>
              <a:spcBef>
                <a:spcPts val="0"/>
              </a:spcBef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อย่าเปลี่ยนชื่อไฟล์เด็ดขาด</a:t>
            </a:r>
          </a:p>
          <a:p>
            <a:pPr marL="539750" lvl="2" indent="-357188">
              <a:lnSpc>
                <a:spcPct val="100000"/>
              </a:lnSpc>
              <a:spcBef>
                <a:spcPts val="0"/>
              </a:spcBef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Download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 กรุณาสำรองข้อมูลไว้อีก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Folder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เพื่อป้องกันการสูญหาย หรือ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Error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02238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06" y="255913"/>
            <a:ext cx="11636188" cy="854075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วิธีการติดตั้งโปรแกรม 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DQI tool</a:t>
            </a:r>
            <a:endParaRPr lang="en-US" sz="48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" y="1342365"/>
            <a:ext cx="10515600" cy="104308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/>
              <a:t>Copy folder </a:t>
            </a:r>
            <a:r>
              <a:rPr lang="en-US" b="1" dirty="0" err="1">
                <a:solidFill>
                  <a:srgbClr val="C00000"/>
                </a:solidFill>
              </a:rPr>
              <a:t>DQIProg</a:t>
            </a:r>
            <a:r>
              <a:rPr lang="th-TH" b="1" dirty="0"/>
              <a:t> จาก </a:t>
            </a:r>
            <a:r>
              <a:rPr lang="en-US" b="1" dirty="0"/>
              <a:t>web </a:t>
            </a:r>
            <a:r>
              <a:rPr lang="th-TH" b="1" dirty="0"/>
              <a:t>วางลงใน </a:t>
            </a:r>
            <a:r>
              <a:rPr lang="en-US" b="1" dirty="0"/>
              <a:t>Folder DQI </a:t>
            </a:r>
            <a:r>
              <a:rPr lang="th-TH" b="1" dirty="0"/>
              <a:t>ที่สร้างไว้</a:t>
            </a:r>
            <a:endParaRPr lang="en-US" b="1" dirty="0"/>
          </a:p>
          <a:p>
            <a:pPr marL="514350" indent="-514350">
              <a:buAutoNum type="arabicPeriod"/>
            </a:pPr>
            <a:r>
              <a:rPr lang="th-TH" b="1" dirty="0"/>
              <a:t>เปิดโปรแกรมโดย </a:t>
            </a:r>
            <a:r>
              <a:rPr lang="en-US" b="1" dirty="0"/>
              <a:t>Double click </a:t>
            </a:r>
            <a:r>
              <a:rPr lang="th-TH" b="1" dirty="0"/>
              <a:t>ที่ </a:t>
            </a:r>
            <a:r>
              <a:rPr lang="en-US" b="1" dirty="0"/>
              <a:t>DQI</a:t>
            </a:r>
            <a:r>
              <a:rPr lang="th-TH" b="1" dirty="0"/>
              <a:t>.</a:t>
            </a:r>
            <a:r>
              <a:rPr lang="en-US" b="1" dirty="0"/>
              <a:t>exe</a:t>
            </a:r>
          </a:p>
          <a:p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6740" y="5216040"/>
            <a:ext cx="7357110" cy="61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3</a:t>
            </a:r>
            <a:r>
              <a:rPr lang="th-TH" b="1" dirty="0"/>
              <a:t>. </a:t>
            </a:r>
            <a:r>
              <a:rPr lang="en-US" b="1" dirty="0"/>
              <a:t>Log in </a:t>
            </a:r>
            <a:r>
              <a:rPr lang="th-TH" b="1" dirty="0"/>
              <a:t>ด้วย </a:t>
            </a:r>
            <a:r>
              <a:rPr lang="en-US" b="1" dirty="0"/>
              <a:t>username</a:t>
            </a:r>
            <a:r>
              <a:rPr lang="th-TH" b="1" dirty="0"/>
              <a:t>: </a:t>
            </a:r>
            <a:r>
              <a:rPr lang="en-US" b="1" dirty="0"/>
              <a:t>admin password</a:t>
            </a:r>
            <a:r>
              <a:rPr lang="th-TH" b="1" dirty="0"/>
              <a:t>: </a:t>
            </a:r>
            <a:r>
              <a:rPr lang="en-US" b="1" dirty="0"/>
              <a:t>admin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2" t="2462" r="952" b="4545"/>
          <a:stretch/>
        </p:blipFill>
        <p:spPr bwMode="auto">
          <a:xfrm>
            <a:off x="7989570" y="5181750"/>
            <a:ext cx="3619390" cy="1563298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006" y="2469353"/>
            <a:ext cx="9801225" cy="2419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1145560" y="3744227"/>
            <a:ext cx="943122" cy="3657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960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07" y="182245"/>
            <a:ext cx="11636188" cy="854075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วิธีการติดตั้งโปรแกรม </a:t>
            </a:r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DQI tool</a:t>
            </a:r>
            <a:r>
              <a:rPr lang="th-TH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(ต่อ)</a:t>
            </a:r>
            <a:endParaRPr lang="en-US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10" y="1300295"/>
            <a:ext cx="10515600" cy="302024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 Setup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โรงพยาบาล โดย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4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คลิกที่ “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Setup configuration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4.2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คลิกที่ “ปรับปรุงข้อมูล” 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4.3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ใส่ รหัส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หลักของโรงพยาบาล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4.4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Save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4.5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Close</a:t>
            </a:r>
          </a:p>
          <a:p>
            <a:pPr marL="0" indent="0">
              <a:buNone/>
            </a:pP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0914" y="1657350"/>
            <a:ext cx="6160581" cy="49549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7206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90" y="2308860"/>
            <a:ext cx="11050270" cy="2084451"/>
          </a:xfrm>
        </p:spPr>
        <p:txBody>
          <a:bodyPr>
            <a:noAutofit/>
          </a:bodyPr>
          <a:lstStyle/>
          <a:p>
            <a:pPr algn="ctr"/>
            <a:r>
              <a:rPr lang="th-TH" sz="6600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6600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6600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การนำเข้า และจัดการข้อมูล </a:t>
            </a:r>
            <a:br>
              <a:rPr lang="th-TH" sz="6600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6600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เพื่อการตรวจสอบและเชื่อมโยงข้อมูล</a:t>
            </a:r>
            <a:endParaRPr lang="en-US" sz="6600" b="1" dirty="0">
              <a:solidFill>
                <a:srgbClr val="33339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760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7" y="257549"/>
            <a:ext cx="11743765" cy="836146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 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Import </a:t>
            </a:r>
            <a:r>
              <a:rPr lang="en-US" sz="48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NAPdata</a:t>
            </a:r>
            <a:endParaRPr lang="en-US" sz="48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454" y="1285725"/>
            <a:ext cx="10515600" cy="2154705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1. Import NAP data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“ข้อมูลเพื่อติดตามผู้ป่วย” 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ในหัวข้อ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DQI Main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 “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Import NAP Web Report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เลือกนำเข้าข้อมูลจาก 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Folder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en-US" sz="32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NAPdata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”</a:t>
            </a: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คลิกปุ่ม “</a:t>
            </a:r>
            <a:r>
              <a:rPr lang="en-US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Click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เพื่อนำเข้าข้อมูล”</a:t>
            </a:r>
            <a:endParaRPr lang="en-US" sz="2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209" y="2918478"/>
            <a:ext cx="6547261" cy="3779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429251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7" y="257549"/>
            <a:ext cx="11743765" cy="836146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 </a:t>
            </a:r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Import </a:t>
            </a:r>
            <a:r>
              <a:rPr lang="en-US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NAPdata</a:t>
            </a:r>
            <a:r>
              <a:rPr lang="en-US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13 files</a:t>
            </a:r>
            <a:endParaRPr lang="en-US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1093695"/>
            <a:ext cx="11591364" cy="576917"/>
          </a:xfrm>
        </p:spPr>
        <p:txBody>
          <a:bodyPr anchor="ctr">
            <a:noAutofit/>
          </a:bodyPr>
          <a:lstStyle/>
          <a:p>
            <a:pPr marL="457200" lvl="1" indent="-368300">
              <a:buNone/>
            </a:pP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ระบบจะนำเข้าข้อมูลทั้งหมดโดยอัตโนมัติ เมื่อสิ้นสุดการนำเข้า หน้าจอจะแสดงผลลัพธ์</a:t>
            </a:r>
            <a:endParaRPr lang="en-US" sz="36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6295" y="1829407"/>
            <a:ext cx="9148947" cy="4888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7881723" y="6093512"/>
            <a:ext cx="950259" cy="3585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996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8439" y="3522847"/>
            <a:ext cx="9315120" cy="312163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92054"/>
            <a:ext cx="11743765" cy="836146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Import</a:t>
            </a:r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HIV </a:t>
            </a:r>
            <a:r>
              <a:rPr lang="en-US" sz="48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e_Logsheet</a:t>
            </a:r>
            <a:endParaRPr lang="en-US" sz="48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1D51867-E517-476D-A288-E1211D1EFE3A}"/>
              </a:ext>
            </a:extLst>
          </p:cNvPr>
          <p:cNvGrpSpPr/>
          <p:nvPr/>
        </p:nvGrpSpPr>
        <p:grpSpPr>
          <a:xfrm>
            <a:off x="6721923" y="1093695"/>
            <a:ext cx="3386301" cy="2217860"/>
            <a:chOff x="271556" y="1353846"/>
            <a:chExt cx="4509454" cy="274402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84396F5-662C-4E7E-BC55-9E04E663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1556" y="1353846"/>
              <a:ext cx="4509454" cy="27440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90509AF-64CC-41C9-995B-8C918830B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89008" y="1391725"/>
              <a:ext cx="634842" cy="53976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1941" y="1560574"/>
            <a:ext cx="1197393" cy="15700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B54B6B7-EFBE-4964-A509-1C5AA3747098}"/>
              </a:ext>
            </a:extLst>
          </p:cNvPr>
          <p:cNvSpPr txBox="1"/>
          <p:nvPr/>
        </p:nvSpPr>
        <p:spPr>
          <a:xfrm>
            <a:off x="8105249" y="2305730"/>
            <a:ext cx="189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</a:rPr>
              <a:t>HIS </a:t>
            </a:r>
            <a:br>
              <a:rPr lang="en-US" sz="1400" b="1" dirty="0">
                <a:solidFill>
                  <a:srgbClr val="0000CC"/>
                </a:solidFill>
              </a:rPr>
            </a:br>
            <a:r>
              <a:rPr lang="en-US" sz="1400" b="1" dirty="0">
                <a:solidFill>
                  <a:srgbClr val="0000CC"/>
                </a:solidFill>
              </a:rPr>
              <a:t>(e-hospital records) </a:t>
            </a:r>
            <a:endParaRPr lang="en-US" sz="1200" b="1" dirty="0">
              <a:solidFill>
                <a:srgbClr val="0000CC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5A97BC1-C55C-4568-A284-62CB625C28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1500" y="2305730"/>
            <a:ext cx="829463" cy="79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24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7" y="257549"/>
            <a:ext cx="11743765" cy="836146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Import</a:t>
            </a:r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HIV </a:t>
            </a:r>
            <a:r>
              <a:rPr lang="en-US" sz="48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e_Logsheet</a:t>
            </a:r>
            <a:endParaRPr lang="en-US" sz="48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05" y="1091111"/>
            <a:ext cx="10133832" cy="1540794"/>
          </a:xfrm>
        </p:spPr>
        <p:txBody>
          <a:bodyPr>
            <a:noAutofit/>
          </a:bodyPr>
          <a:lstStyle/>
          <a:p>
            <a:pPr marL="82550" lvl="1" indent="0">
              <a:buNone/>
            </a:pP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ในหัวข้อ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DQI Main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 “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HIV e-</a:t>
            </a:r>
            <a:r>
              <a:rPr lang="en-US" sz="3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1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เลือก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Step 1: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นำเข้าข้อมูล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HIV e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en-US" sz="3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pPr lvl="2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 เลือกไฟล์ 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HIV e-</a:t>
            </a:r>
            <a:r>
              <a:rPr lang="en-US" sz="2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ที่เตรียมมา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2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คลิกปุ่ม “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Import file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1"/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8114" y="2702188"/>
            <a:ext cx="7809768" cy="3448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8046720" y="3542097"/>
            <a:ext cx="981777" cy="1925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865682" y="3083011"/>
            <a:ext cx="259882" cy="2515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8702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7" y="257549"/>
            <a:ext cx="11743765" cy="836146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 เชื่อมโยงข้อมูล </a:t>
            </a:r>
            <a:r>
              <a:rPr lang="en-US" sz="48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NAPdata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HIV </a:t>
            </a:r>
            <a:r>
              <a:rPr lang="en-US" sz="48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e_Logsheet</a:t>
            </a:r>
            <a:endParaRPr lang="en-US" sz="48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73" y="1302865"/>
            <a:ext cx="11195360" cy="1036073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Step 2: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เพิ่มข้อมูล 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Lost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อัตโนมัติ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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2.1 Click 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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คลิกปุ่ม </a:t>
            </a:r>
            <a:r>
              <a:rPr lang="th-TH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en-US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Append e-</a:t>
            </a:r>
            <a:r>
              <a:rPr lang="en-US" sz="2800" b="1" dirty="0" err="1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th-TH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Click</a:t>
            </a:r>
            <a:r>
              <a:rPr lang="en-US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“Refresh data &amp; preview data”</a:t>
            </a: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1"/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150" y="2631905"/>
            <a:ext cx="8655805" cy="36928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6095999" y="3686476"/>
            <a:ext cx="1353955" cy="2695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625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5130"/>
            <a:ext cx="10515600" cy="6107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DQI system </a:t>
            </a:r>
            <a:r>
              <a:rPr lang="th-TH" sz="66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จะทำอะไรบ้าง</a:t>
            </a:r>
            <a:endParaRPr lang="en-US" sz="6600" b="1" dirty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809" y="1704065"/>
            <a:ext cx="10911840" cy="48855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ระบบจะประมวลข้อมูล เพื่อตรวจสอบสถานะของผู้ติดเชื้อฯ จากฐานของข้อมูล 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Heath data center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และ ฐานข้อมูลผู้ติดเชื้อเอชไอวี 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(EIIS)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ของประเทศ</a:t>
            </a: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th-TH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endParaRPr lang="th-TH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ระบบจะแสดงผลลัพธ์การตรวจสอบข้อมูลออกมา </a:t>
            </a:r>
          </a:p>
          <a:p>
            <a:pPr marL="971550" lvl="1" indent="-514350">
              <a:buFont typeface="+mj-lt"/>
              <a:buAutoNum type="arabicParenR"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ตัวเลขที่แสดงผลพื้นฐาน เช่น จำนวนผู้เสียชีวิต จำนวนหมายเลข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ID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ที่ผิดปกติ เป็นต้น</a:t>
            </a:r>
          </a:p>
          <a:p>
            <a:pPr marL="971550" lvl="1" indent="-514350">
              <a:buFont typeface="+mj-lt"/>
              <a:buAutoNum type="arabicParenR"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ตัวเลขที่เจ้าหน้าที่ใช้พิจารณาดำเนินงานต่อ เช่น จำนวนผู้ที่มารับการรักษาด้วยยาต้านไวรัส แต่ไม่มีผลการวินิจฉัยว่าติดเชื้อ จำนวนผู้ถูกวินิจฉัยว่าติดเชื้อที่ขาดนัดมากกว่า 190 วัน เป็นต้น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24EF1A6F-2CBD-43B6-BF73-2A5CFB5F3D46}"/>
              </a:ext>
            </a:extLst>
          </p:cNvPr>
          <p:cNvSpPr/>
          <p:nvPr/>
        </p:nvSpPr>
        <p:spPr>
          <a:xfrm>
            <a:off x="3250095" y="2703443"/>
            <a:ext cx="874643" cy="725557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DQI</a:t>
            </a:r>
            <a:endParaRPr lang="th-TH" sz="2800" b="1" dirty="0"/>
          </a:p>
        </p:txBody>
      </p:sp>
      <p:cxnSp>
        <p:nvCxnSpPr>
          <p:cNvPr id="6" name="ลูกศรเชื่อมต่อแบบตรง 5">
            <a:extLst>
              <a:ext uri="{FF2B5EF4-FFF2-40B4-BE49-F238E27FC236}">
                <a16:creationId xmlns:a16="http://schemas.microsoft.com/office/drawing/2014/main" xmlns="" id="{1B399E8A-CC40-4C11-BF88-5A2E8CBB5A5E}"/>
              </a:ext>
            </a:extLst>
          </p:cNvPr>
          <p:cNvCxnSpPr/>
          <p:nvPr/>
        </p:nvCxnSpPr>
        <p:spPr>
          <a:xfrm>
            <a:off x="4234070" y="3091069"/>
            <a:ext cx="2653748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90B816A7-D65B-4E38-AE28-D72AE45940B4}"/>
              </a:ext>
            </a:extLst>
          </p:cNvPr>
          <p:cNvSpPr/>
          <p:nvPr/>
        </p:nvSpPr>
        <p:spPr>
          <a:xfrm>
            <a:off x="7013050" y="2703443"/>
            <a:ext cx="1961985" cy="725557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HDC &amp; EIIS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8533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2" y="471003"/>
            <a:ext cx="11983453" cy="992037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การเชื่อมโยงข้อมูลการติดตามการรักษา และการเสียชีวิต </a:t>
            </a:r>
            <a:b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จากระบบ </a:t>
            </a:r>
            <a:r>
              <a:rPr lang="en-US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MOPH HDC </a:t>
            </a:r>
            <a: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และ </a:t>
            </a:r>
            <a:r>
              <a:rPr lang="en-US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EIIS </a:t>
            </a:r>
            <a: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(</a:t>
            </a:r>
            <a:r>
              <a:rPr lang="en-US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Epidemiological Intelligence</a:t>
            </a:r>
            <a: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Information System</a:t>
            </a:r>
            <a:r>
              <a:rPr lang="th-TH" sz="3600" b="1" dirty="0">
                <a:solidFill>
                  <a:srgbClr val="C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lang="en-US" sz="3600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26" y="2393111"/>
            <a:ext cx="11559941" cy="1880101"/>
          </a:xfrm>
        </p:spPr>
        <p:txBody>
          <a:bodyPr/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จากข้อมูล </a:t>
            </a: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NAP data 13 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ไฟล์ มีข้อมูลที่ต้องดำเนินการพัฒนาคุณภาพการบริการ และคุณภาพข้อมูล ได้แก่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การติดตามผู้ป่วย ผู้ที่มีผล </a:t>
            </a: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Anti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-</a:t>
            </a: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HIV Positive 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แต่ยังไม่ลงทะเบียนเข้าสู่ระบบ (</a:t>
            </a: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HIV Positive No Register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</a:t>
            </a:r>
            <a:endParaRPr lang="en-US" sz="18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การติดตามผู้ป่วย ผู้ที่ลงทะเบียน ที่ยังไม่เสียชีวิต แต่ยังไม่ได้กินยา (</a:t>
            </a: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Register Not Death Not ARV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  </a:t>
            </a:r>
            <a:endParaRPr lang="en-US" sz="18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3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การติดตามผู้ป่วย ผู้ที่ไม่มาตรงตามนัดมากกว่า 90 วัน (</a:t>
            </a:r>
            <a:r>
              <a:rPr lang="en-US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Lost FU after ARV</a:t>
            </a:r>
            <a:r>
              <a:rPr lang="th-TH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  </a:t>
            </a:r>
            <a:endParaRPr lang="en-US" sz="18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marL="0" indent="0">
              <a:buNone/>
            </a:pP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8011" y="4866398"/>
            <a:ext cx="11875972" cy="1241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การเชื่อมโยงข้อมูลการติดตามการรักษา และการเสียชีวิต จากระบบ </a:t>
            </a:r>
            <a:r>
              <a:rPr lang="en-US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MOPH HDC </a:t>
            </a:r>
            <a:r>
              <a:rPr lang="th-TH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และ </a:t>
            </a:r>
            <a:r>
              <a:rPr lang="en-US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EIIS </a:t>
            </a:r>
            <a:endParaRPr lang="th-TH" sz="3600" b="1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pPr algn="ctr"/>
            <a:r>
              <a:rPr lang="th-TH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จำเป็นต้องใช้เลขบัตรประชาชน </a:t>
            </a:r>
            <a:r>
              <a:rPr lang="en-US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13 </a:t>
            </a:r>
            <a:r>
              <a:rPr lang="th-TH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หลัก (</a:t>
            </a:r>
            <a:r>
              <a:rPr lang="en-US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CID</a:t>
            </a:r>
            <a:r>
              <a:rPr lang="th-TH" sz="36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) 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7496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166"/>
            <a:ext cx="10515600" cy="655153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วิธีการ </a:t>
            </a:r>
            <a:r>
              <a:rPr lang="en-US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Update </a:t>
            </a:r>
            <a:r>
              <a:rPr lang="th-TH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เลข </a:t>
            </a:r>
            <a:r>
              <a:rPr lang="en-US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13 </a:t>
            </a:r>
            <a:r>
              <a:rPr lang="th-TH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</a:t>
            </a:r>
            <a:endParaRPr lang="en-US" sz="4800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" r="41923"/>
          <a:stretch/>
        </p:blipFill>
        <p:spPr>
          <a:xfrm>
            <a:off x="6805062" y="2778087"/>
            <a:ext cx="4716378" cy="2767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241" y="2815483"/>
            <a:ext cx="5113653" cy="2730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odecagon 5"/>
          <p:cNvSpPr/>
          <p:nvPr/>
        </p:nvSpPr>
        <p:spPr>
          <a:xfrm>
            <a:off x="192683" y="1971370"/>
            <a:ext cx="689453" cy="64089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2136" y="2030208"/>
            <a:ext cx="4796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Update </a:t>
            </a:r>
            <a:r>
              <a:rPr lang="th-TH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ข้อมูลโดยตรงในโปรแกรม </a:t>
            </a:r>
            <a:r>
              <a:rPr lang="en-US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DQI tool</a:t>
            </a:r>
          </a:p>
        </p:txBody>
      </p:sp>
      <p:sp>
        <p:nvSpPr>
          <p:cNvPr id="8" name="Dodecagon 7"/>
          <p:cNvSpPr/>
          <p:nvPr/>
        </p:nvSpPr>
        <p:spPr>
          <a:xfrm>
            <a:off x="6542107" y="1971374"/>
            <a:ext cx="689453" cy="64089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1560" y="2030212"/>
            <a:ext cx="4796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Update </a:t>
            </a:r>
            <a:r>
              <a:rPr lang="th-TH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ใน</a:t>
            </a:r>
            <a:r>
              <a:rPr lang="en-US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HIV e-</a:t>
            </a:r>
            <a:r>
              <a:rPr lang="en-US" sz="2800" b="1" dirty="0" err="1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endParaRPr lang="en-US" sz="2800" b="1" dirty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869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7" y="257549"/>
            <a:ext cx="11743765" cy="836146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 ส่งออกข้อมูล 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HIV </a:t>
            </a:r>
            <a:r>
              <a:rPr lang="en-US" sz="48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e_Logsheet</a:t>
            </a:r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เพื่อไปหาเลข 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13 </a:t>
            </a:r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เพิ่มเติม</a:t>
            </a:r>
            <a:endParaRPr lang="en-US" sz="48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80" y="1399119"/>
            <a:ext cx="11195360" cy="6510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Step 3: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ส่งออกข้อมูล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HIV e-</a:t>
            </a:r>
            <a:r>
              <a:rPr lang="en-US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 3.1 Click 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คลิกปุ่ม </a:t>
            </a:r>
            <a:r>
              <a:rPr lang="th-TH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en-US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Export List to find CID</a:t>
            </a:r>
            <a:r>
              <a:rPr lang="th-TH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en-US" b="1" dirty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1"/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0421" y="6044566"/>
            <a:ext cx="4944869" cy="673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urved Left Arrow 6"/>
          <p:cNvSpPr/>
          <p:nvPr/>
        </p:nvSpPr>
        <p:spPr>
          <a:xfrm rot="20487765">
            <a:off x="8495844" y="3124208"/>
            <a:ext cx="548640" cy="268390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56887" y="4966725"/>
            <a:ext cx="201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DQIProg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      </a:t>
            </a:r>
            <a:r>
              <a:rPr lang="en-US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ExportFiles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9708" y="2071823"/>
            <a:ext cx="7066123" cy="3753878"/>
            <a:chOff x="489708" y="2071823"/>
            <a:chExt cx="7066123" cy="375387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708" y="2071823"/>
              <a:ext cx="7066123" cy="37538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Rectangle 10"/>
            <p:cNvSpPr/>
            <p:nvPr/>
          </p:nvSpPr>
          <p:spPr>
            <a:xfrm>
              <a:off x="2541069" y="3878981"/>
              <a:ext cx="298384" cy="1588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77679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354"/>
            <a:ext cx="10515600" cy="655153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วิธีการค้นหา</a:t>
            </a:r>
            <a:r>
              <a:rPr lang="en-US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เลขประจำตัวประชาชน </a:t>
            </a:r>
            <a:r>
              <a:rPr lang="en-US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13 </a:t>
            </a:r>
            <a:r>
              <a:rPr lang="th-TH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 ใน </a:t>
            </a:r>
            <a:r>
              <a:rPr lang="en-US" sz="48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NAP</a:t>
            </a:r>
            <a:endParaRPr lang="en-US" sz="4800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29" y="1153412"/>
            <a:ext cx="7692190" cy="1456994"/>
          </a:xfrm>
        </p:spPr>
        <p:txBody>
          <a:bodyPr>
            <a:no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เข้าไปที่ </a:t>
            </a:r>
            <a:r>
              <a:rPr lang="en-US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http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://</a:t>
            </a:r>
            <a:r>
              <a:rPr lang="en-US" b="1" u="sng" dirty="0" err="1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dmis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.</a:t>
            </a:r>
            <a:r>
              <a:rPr lang="en-US" b="1" u="sng" dirty="0" err="1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nhso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.</a:t>
            </a:r>
            <a:r>
              <a:rPr lang="en-US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go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.</a:t>
            </a:r>
            <a:r>
              <a:rPr lang="en-US" b="1" u="sng" dirty="0" err="1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th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/</a:t>
            </a:r>
            <a:r>
              <a:rPr lang="en-US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NAPPLUS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/</a:t>
            </a:r>
            <a:r>
              <a:rPr lang="en-US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login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.</a:t>
            </a:r>
            <a:r>
              <a:rPr lang="en-US" b="1" u="sng" dirty="0" err="1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jsp</a:t>
            </a:r>
            <a:r>
              <a:rPr lang="en-US" b="1" u="sng" dirty="0">
                <a:latin typeface="TH SarabunIT๙" panose="020B0500040200020003" pitchFamily="34" charset="-34"/>
                <a:cs typeface="TH SarabunIT๙" panose="020B0500040200020003" pitchFamily="34" charset="-34"/>
                <a:hlinkClick r:id="rId2"/>
              </a:rPr>
              <a:t> </a:t>
            </a:r>
            <a:endParaRPr lang="th-TH" b="1" u="sng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ระบบสารสนเทศการให้บริการผู้ติดเชื้อเอชไอวี ผู้ป่วยเอดส์แห่งชาติ (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NAP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) 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โดยใช้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User name &amp; Password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ของโรงพยาบาล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03"/>
          <a:stretch/>
        </p:blipFill>
        <p:spPr bwMode="auto">
          <a:xfrm>
            <a:off x="196313" y="3282215"/>
            <a:ext cx="3653792" cy="2175309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8936" y="2658001"/>
            <a:ext cx="4252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HIVPositive_NotRegister</a:t>
            </a:r>
            <a:r>
              <a:rPr lang="en-US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LABID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2633" y="3181221"/>
            <a:ext cx="6448946" cy="359778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4562375" y="4310975"/>
            <a:ext cx="741145" cy="5944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7224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7" y="257549"/>
            <a:ext cx="11743765" cy="836146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Import</a:t>
            </a:r>
            <a:r>
              <a:rPr lang="th-TH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HIV </a:t>
            </a:r>
            <a:r>
              <a:rPr lang="en-US" sz="4800" b="1" dirty="0" err="1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e_Logsheet</a:t>
            </a:r>
            <a:endParaRPr lang="en-US" sz="4800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05" y="1091111"/>
            <a:ext cx="10133832" cy="1540794"/>
          </a:xfrm>
        </p:spPr>
        <p:txBody>
          <a:bodyPr>
            <a:noAutofit/>
          </a:bodyPr>
          <a:lstStyle/>
          <a:p>
            <a:pPr marL="82550" lvl="1" indent="0">
              <a:buNone/>
            </a:pP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1.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ในหัวข้อ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DQI Main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 “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HIV e-</a:t>
            </a:r>
            <a:r>
              <a:rPr lang="en-US" sz="3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1"/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เลือก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Step 1: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นำเข้าข้อมูล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HIV e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en-US" sz="3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pPr lvl="2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 เลือกไฟล์ 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HIV e-</a:t>
            </a:r>
            <a:r>
              <a:rPr lang="en-US" sz="28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Logsheet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ที่เตรียมมา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2"/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คลิกปุ่ม “</a:t>
            </a:r>
            <a:r>
              <a:rPr lang="en-US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Import file</a:t>
            </a:r>
            <a:r>
              <a:rPr lang="th-TH" sz="2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en-US" sz="2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1"/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endParaRPr 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8114" y="2702188"/>
            <a:ext cx="7809768" cy="3448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8046720" y="3542097"/>
            <a:ext cx="981777" cy="1925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865682" y="3083011"/>
            <a:ext cx="259882" cy="2515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012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86" y="259248"/>
            <a:ext cx="11973827" cy="722530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วิธีการส่งออกข้อมูลเพื่อค้นหาข้อมูลเพิ่มเติมจากระบบ </a:t>
            </a:r>
            <a:r>
              <a:rPr lang="en-US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MOPH HDC </a:t>
            </a:r>
            <a:r>
              <a:rPr lang="th-TH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</a:t>
            </a:r>
            <a:r>
              <a:rPr lang="en-US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EIIS</a:t>
            </a:r>
            <a:r>
              <a:rPr lang="th-TH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569" y="1171107"/>
            <a:ext cx="11231881" cy="2601996"/>
          </a:xfrm>
        </p:spPr>
        <p:txBody>
          <a:bodyPr>
            <a:noAutofit/>
          </a:bodyPr>
          <a:lstStyle/>
          <a:p>
            <a:pPr lvl="0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ในหัวข้อ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Link EIIS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คลิก </a:t>
            </a:r>
            <a:r>
              <a:rPr lang="th-TH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en-US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Generate EIIS text file</a:t>
            </a:r>
            <a:r>
              <a:rPr lang="th-TH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endParaRPr lang="en-US" b="1" dirty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 </a:t>
            </a:r>
            <a:r>
              <a:rPr lang="th-TH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“แสดงรายการข้อมูลก่อนส่งออก </a:t>
            </a:r>
            <a:r>
              <a:rPr lang="en-US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EIIS Text File</a:t>
            </a:r>
            <a:r>
              <a:rPr lang="th-TH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ระบบจะแสดง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CID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รหัส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Lost group</a:t>
            </a:r>
          </a:p>
          <a:p>
            <a:pPr lvl="0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คลิก </a:t>
            </a:r>
            <a:r>
              <a:rPr lang="th-TH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“ส่งออกข้อมูล </a:t>
            </a:r>
            <a:r>
              <a:rPr lang="en-US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EIIS Text File</a:t>
            </a:r>
            <a:r>
              <a:rPr lang="th-TH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”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ระบบจะทำการ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Export file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ออกมาเป็น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Text </a:t>
            </a:r>
          </a:p>
          <a:p>
            <a:pPr marL="0" lvl="0" indent="0">
              <a:buNone/>
            </a:pP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เพื่อความปลอดภัย และความลับของผู้รับบริการ ระบบจะทำการ </a:t>
            </a:r>
            <a:r>
              <a:rPr lang="en-US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Encrypt 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เลข </a:t>
            </a:r>
            <a:r>
              <a:rPr lang="en-US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13 </a:t>
            </a:r>
            <a:r>
              <a:rPr lang="th-TH" b="1" u="sng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 โดยอัตโนมัติ</a:t>
            </a:r>
            <a:endParaRPr lang="en-US" b="1" u="sng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lvl="0"/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Email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พร้อมแนบไฟล์ </a:t>
            </a:r>
            <a:r>
              <a:rPr lang="en-US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Text </a:t>
            </a:r>
            <a:r>
              <a:rPr lang="th-TH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ไปที่ </a:t>
            </a:r>
            <a:r>
              <a:rPr lang="en-US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hivdqi@gmail.com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433" y="3962432"/>
            <a:ext cx="8058986" cy="26693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259884" y="5380522"/>
            <a:ext cx="1164655" cy="1925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474720" y="4599271"/>
            <a:ext cx="1503263" cy="3898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781074" y="4608896"/>
            <a:ext cx="1626269" cy="3673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6200000">
            <a:off x="7634554" y="4368666"/>
            <a:ext cx="251460" cy="32525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 l="1" r="37773"/>
          <a:stretch/>
        </p:blipFill>
        <p:spPr>
          <a:xfrm>
            <a:off x="8983464" y="5769066"/>
            <a:ext cx="3099449" cy="862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urved Down Arrow 11"/>
          <p:cNvSpPr/>
          <p:nvPr/>
        </p:nvSpPr>
        <p:spPr>
          <a:xfrm rot="2332879">
            <a:off x="8518432" y="4941165"/>
            <a:ext cx="1049154" cy="4074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92757" y="4894018"/>
            <a:ext cx="2013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DQIProg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      </a:t>
            </a:r>
            <a:r>
              <a:rPr lang="en-US" sz="2000" b="1" dirty="0" err="1">
                <a:solidFill>
                  <a:srgbClr val="C00000"/>
                </a:solidFill>
                <a:sym typeface="Wingdings" panose="05000000000000000000" pitchFamily="2" charset="2"/>
              </a:rPr>
              <a:t>ExportFiles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82501" y="6200436"/>
            <a:ext cx="798897" cy="1714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22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53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+mn-lt"/>
              </a:rPr>
              <a:t>DQI Output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642" y="1164658"/>
            <a:ext cx="4836251" cy="31089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r="19283"/>
          <a:stretch/>
        </p:blipFill>
        <p:spPr>
          <a:xfrm>
            <a:off x="6484789" y="1164657"/>
            <a:ext cx="4719017" cy="31089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4580" y="3740182"/>
            <a:ext cx="5397767" cy="28731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38926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44"/>
            <a:ext cx="10515600" cy="7247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+mn-lt"/>
              </a:rPr>
              <a:t>DQI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794329"/>
            <a:ext cx="11353800" cy="5942675"/>
          </a:xfrm>
        </p:spPr>
        <p:txBody>
          <a:bodyPr>
            <a:noAutofit/>
          </a:bodyPr>
          <a:lstStyle/>
          <a:p>
            <a:pPr marL="268288" indent="-268288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NAP_EIIS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DQI Read Information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(แสดงรายละเอียดของข้อมูลผู้มารับบริการทั้งหมด)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 Report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DQI Status Summary: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สรุปสถานะภาพการรับบริการของผู้ติดเชื้อเอชไอวีที่มีประวัติมารับบริการ</a:t>
            </a:r>
            <a:endParaRPr lang="en-US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1.3 Report Indicators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1.3.1 90-90-90 Service Delivery Cascade (Only MSM, MSW, TG and TGSW)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1.3.2 Treatment Indicators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1.3.3 Viral Suppression Indicators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DQI Lost Cases Management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2.1 DQI Lost Information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(แสดงรายละเอียดของข้อมูลผู้รับบริการที่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NAP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รายงานว่าขาดการติดตาม)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2.1.1 M1: HIV 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Positive_Not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Register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2.1.2 M2: 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Register_NotDeath_NotARV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2.1.3 M3: 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ARV_LostFU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2.1.4 DQI Verification Result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2.2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ส่งออกข้อมูล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DQI Lost Cases Management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2.2.1 8 Tables: T1 – T8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 Report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2.2.2 DQI Verification Result ) </a:t>
            </a:r>
            <a:r>
              <a:rPr lang="en-US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 Report</a:t>
            </a:r>
            <a:endParaRPr lang="en-US" sz="24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33203"/>
          <a:stretch/>
        </p:blipFill>
        <p:spPr>
          <a:xfrm>
            <a:off x="9584371" y="794329"/>
            <a:ext cx="2052573" cy="8127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89782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397"/>
            <a:ext cx="10515600" cy="112192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DQI Output: NAP_EIIS</a:t>
            </a:r>
            <a:b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1.1 DQI Read Information </a:t>
            </a:r>
            <a:r>
              <a:rPr lang="th-TH" sz="3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(แสดงรายละเอียดของข้อมูลผู้มารับบริการทั้งหมด)</a:t>
            </a:r>
            <a:endParaRPr lang="en-US" sz="3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3513" y="1424541"/>
            <a:ext cx="9808107" cy="5220774"/>
            <a:chOff x="962527" y="1414915"/>
            <a:chExt cx="9808107" cy="522077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2527" y="1414915"/>
              <a:ext cx="9808107" cy="52207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3542097" y="3118585"/>
              <a:ext cx="385010" cy="31378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6905" y="3118585"/>
              <a:ext cx="385010" cy="313783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10664791" y="2296865"/>
            <a:ext cx="462013" cy="45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142328" y="2338393"/>
            <a:ext cx="835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Report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3513" y="3359217"/>
            <a:ext cx="1617043" cy="20213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513" y="2931714"/>
            <a:ext cx="500514" cy="42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1725848" y="2011897"/>
            <a:ext cx="500514" cy="53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3722948" y="2438217"/>
            <a:ext cx="500514" cy="53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5720049" y="1706150"/>
            <a:ext cx="500514" cy="53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77434" y="1857676"/>
            <a:ext cx="1133657" cy="21175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502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397"/>
            <a:ext cx="12090400" cy="1121929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DQI Output: NAP_EIIS</a:t>
            </a:r>
            <a:b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DQI Status Summary: 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สรุปสถานะภาพการรับบริการของผู้ติดเชื้อเอชไอวีที่มีประวัติมารับบริการ</a:t>
            </a:r>
            <a:endParaRPr lang="en-US" sz="32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2561" y="1516377"/>
            <a:ext cx="9665278" cy="51346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4063987" y="1925053"/>
            <a:ext cx="998902" cy="26950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264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2112DD9A-D507-465D-95C7-AAA1DD271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3318" y="1926410"/>
            <a:ext cx="1564257" cy="1564257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15824A29-FC73-470D-A576-7EED9EE9B9E4}"/>
              </a:ext>
            </a:extLst>
          </p:cNvPr>
          <p:cNvSpPr/>
          <p:nvPr/>
        </p:nvSpPr>
        <p:spPr>
          <a:xfrm>
            <a:off x="1526760" y="1083545"/>
            <a:ext cx="3373232" cy="725557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HIV_e-Logsheet</a:t>
            </a:r>
            <a:endParaRPr lang="th-TH" sz="2800" b="1" dirty="0"/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9FD10F9B-AE2E-4E28-920D-AE9134D332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03963" y="2017850"/>
            <a:ext cx="2595298" cy="1146759"/>
          </a:xfrm>
          <a:prstGeom prst="rect">
            <a:avLst/>
          </a:prstGeom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xmlns="" id="{4E0D4ED9-672E-4EBB-899B-038C0AAE63FA}"/>
              </a:ext>
            </a:extLst>
          </p:cNvPr>
          <p:cNvSpPr/>
          <p:nvPr/>
        </p:nvSpPr>
        <p:spPr>
          <a:xfrm>
            <a:off x="7063408" y="1083545"/>
            <a:ext cx="3909392" cy="725557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/>
              <a:t>ข้อมูลเพื่อติดตามผู้ป่วย </a:t>
            </a:r>
            <a:r>
              <a:rPr lang="en-US" sz="2800" b="1" dirty="0"/>
              <a:t>13 </a:t>
            </a:r>
            <a:r>
              <a:rPr lang="th-TH" sz="2800" b="1" dirty="0"/>
              <a:t>ไฟล์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95040A78-8D2C-4CB1-A1A8-BB7F425BE5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8002" y="4442496"/>
            <a:ext cx="979668" cy="979668"/>
          </a:xfrm>
          <a:prstGeom prst="rect">
            <a:avLst/>
          </a:prstGeom>
        </p:spPr>
      </p:pic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xmlns="" id="{E0A1B272-BB3C-49BD-A412-0BB759FEA1C2}"/>
              </a:ext>
            </a:extLst>
          </p:cNvPr>
          <p:cNvSpPr/>
          <p:nvPr/>
        </p:nvSpPr>
        <p:spPr>
          <a:xfrm>
            <a:off x="5133408" y="3610913"/>
            <a:ext cx="1749287" cy="725557"/>
          </a:xfrm>
          <a:prstGeom prst="rect">
            <a:avLst/>
          </a:prstGeom>
          <a:ln w="63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/>
              <a:t>ชุดข้อมูลใหม่</a:t>
            </a:r>
            <a:r>
              <a:rPr lang="en-US" sz="2800" b="1" dirty="0"/>
              <a:t> </a:t>
            </a:r>
            <a:endParaRPr lang="th-TH" sz="2800" b="1" dirty="0"/>
          </a:p>
        </p:txBody>
      </p: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xmlns="" id="{D7E0671A-43E2-401F-B536-6663F7B95AD6}"/>
              </a:ext>
            </a:extLst>
          </p:cNvPr>
          <p:cNvCxnSpPr/>
          <p:nvPr/>
        </p:nvCxnSpPr>
        <p:spPr>
          <a:xfrm>
            <a:off x="4154557" y="2663687"/>
            <a:ext cx="35184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>
            <a:extLst>
              <a:ext uri="{FF2B5EF4-FFF2-40B4-BE49-F238E27FC236}">
                <a16:creationId xmlns:a16="http://schemas.microsoft.com/office/drawing/2014/main" xmlns="" id="{C1AC3947-F47F-45B9-98A1-C9A1DA2E01E0}"/>
              </a:ext>
            </a:extLst>
          </p:cNvPr>
          <p:cNvCxnSpPr>
            <a:cxnSpLocks/>
          </p:cNvCxnSpPr>
          <p:nvPr/>
        </p:nvCxnSpPr>
        <p:spPr>
          <a:xfrm flipH="1">
            <a:off x="6002929" y="2666749"/>
            <a:ext cx="5122" cy="9342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xmlns="" id="{141A9B69-3B4B-4BF6-986D-158783E3926E}"/>
              </a:ext>
            </a:extLst>
          </p:cNvPr>
          <p:cNvSpPr/>
          <p:nvPr/>
        </p:nvSpPr>
        <p:spPr>
          <a:xfrm>
            <a:off x="3649013" y="2094645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Nap ID Or Lab No.</a:t>
            </a:r>
            <a:endParaRPr lang="th-TH" b="1" dirty="0"/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xmlns="" id="{A57AC014-BC01-4C28-A6A1-57F58E868CF3}"/>
              </a:ext>
            </a:extLst>
          </p:cNvPr>
          <p:cNvSpPr/>
          <p:nvPr/>
        </p:nvSpPr>
        <p:spPr>
          <a:xfrm>
            <a:off x="6875068" y="2234459"/>
            <a:ext cx="833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Nap ID</a:t>
            </a:r>
            <a:endParaRPr lang="th-TH" b="1" dirty="0"/>
          </a:p>
        </p:txBody>
      </p:sp>
      <p:cxnSp>
        <p:nvCxnSpPr>
          <p:cNvPr id="26" name="ลูกศรเชื่อมต่อแบบตรง 25">
            <a:extLst>
              <a:ext uri="{FF2B5EF4-FFF2-40B4-BE49-F238E27FC236}">
                <a16:creationId xmlns:a16="http://schemas.microsoft.com/office/drawing/2014/main" xmlns="" id="{8B86506F-6CD4-4015-8933-F11BAC86F438}"/>
              </a:ext>
            </a:extLst>
          </p:cNvPr>
          <p:cNvCxnSpPr/>
          <p:nvPr/>
        </p:nvCxnSpPr>
        <p:spPr>
          <a:xfrm>
            <a:off x="5039139" y="2419125"/>
            <a:ext cx="184355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xmlns="" id="{26AF7446-7DE3-4606-BD77-4CB6F49D4E97}"/>
              </a:ext>
            </a:extLst>
          </p:cNvPr>
          <p:cNvSpPr/>
          <p:nvPr/>
        </p:nvSpPr>
        <p:spPr>
          <a:xfrm>
            <a:off x="5598002" y="2116243"/>
            <a:ext cx="79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/>
              <a:t>เชื่อมโยง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xmlns="" id="{788DA1D6-3411-4798-B25B-0CA7DDDD9044}"/>
              </a:ext>
            </a:extLst>
          </p:cNvPr>
          <p:cNvSpPr/>
          <p:nvPr/>
        </p:nvSpPr>
        <p:spPr>
          <a:xfrm>
            <a:off x="1013517" y="5697642"/>
            <a:ext cx="10164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/>
              <a:t>ต้องเติมข้อมูลชุดใหม่ให้ครบที่สุด ที่จำเป็นคือ </a:t>
            </a:r>
            <a:r>
              <a:rPr lang="en-US" sz="3200" b="1" u="sng" dirty="0"/>
              <a:t>CID 13 </a:t>
            </a:r>
            <a:r>
              <a:rPr lang="th-TH" sz="3200" b="1" u="sng" dirty="0"/>
              <a:t>หลัก </a:t>
            </a:r>
            <a:r>
              <a:rPr lang="th-TH" sz="2400" b="1" dirty="0"/>
              <a:t>เพราะต้องนำไปใช้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ค้นหาข้อมูลจาก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HDC/EIIS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xmlns="" val="981254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622"/>
            <a:ext cx="10515600" cy="9727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DQI Output: NAP_EIIS</a:t>
            </a:r>
            <a:b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1.3 Report Indicators (90-90-90 Service Delivery Cascade)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908" y="1405290"/>
            <a:ext cx="10081922" cy="5361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5139890" y="1838425"/>
            <a:ext cx="981777" cy="2213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9604" y="2059806"/>
            <a:ext cx="1743777" cy="2406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9243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622"/>
            <a:ext cx="10515600" cy="9727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DQI Output: NAP_EIIS</a:t>
            </a:r>
            <a:b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1.3 Report Indicators (Treatment Indicators)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3478" y="1487529"/>
            <a:ext cx="9854864" cy="52405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5114223" y="1896176"/>
            <a:ext cx="981777" cy="2213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33222" y="2117557"/>
            <a:ext cx="945683" cy="2651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370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83" y="204430"/>
            <a:ext cx="10515600" cy="97278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DQI Output: NAP_EIIS</a:t>
            </a:r>
            <a:br>
              <a:rPr lang="en-US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1.3 Report Indicators (Treatment Indicators)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1238" y="1309670"/>
            <a:ext cx="10016691" cy="5331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5021179" y="1742596"/>
            <a:ext cx="981777" cy="2213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58989" y="1920660"/>
            <a:ext cx="1255697" cy="3412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2475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7299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Download </a:t>
            </a:r>
            <a:r>
              <a:rPr lang="th-TH" dirty="0"/>
              <a:t>เอกสาร และโปรแกรม ได้ที่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7938" y="1003852"/>
            <a:ext cx="8276122" cy="104632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8000" dirty="0">
                <a:solidFill>
                  <a:srgbClr val="0000FF"/>
                </a:solidFill>
              </a:rPr>
              <a:t> stivct.com/</a:t>
            </a:r>
            <a:r>
              <a:rPr lang="en-US" sz="8000" dirty="0" err="1">
                <a:solidFill>
                  <a:srgbClr val="0000FF"/>
                </a:solidFill>
              </a:rPr>
              <a:t>dqi</a:t>
            </a:r>
            <a:endParaRPr lang="en-US" sz="8000" dirty="0">
              <a:solidFill>
                <a:srgbClr val="0000FF"/>
              </a:solidFill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DFC7BAE2-9A1E-482A-ACC5-782CBAEF0E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472" y="2050176"/>
            <a:ext cx="5843961" cy="421283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05976765-45CB-4B13-8D34-F04D93FA0F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2127" y="2266121"/>
            <a:ext cx="5589179" cy="2902227"/>
          </a:xfrm>
          <a:prstGeom prst="rect">
            <a:avLst/>
          </a:prstGeom>
          <a:ln w="3175" cap="sq">
            <a:solidFill>
              <a:srgbClr val="000000"/>
            </a:solidFill>
            <a:prstDash val="sysDash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EBEFC8BE-8CDE-428C-9C4F-41B661A02312}"/>
              </a:ext>
            </a:extLst>
          </p:cNvPr>
          <p:cNvSpPr/>
          <p:nvPr/>
        </p:nvSpPr>
        <p:spPr>
          <a:xfrm>
            <a:off x="9693297" y="2935248"/>
            <a:ext cx="18181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400" b="1" dirty="0">
                <a:solidFill>
                  <a:srgbClr val="FF0000"/>
                </a:solidFill>
              </a:rPr>
              <a:t>สำหรับวางไฟล์ </a:t>
            </a:r>
            <a:r>
              <a:rPr lang="en-US" sz="1400" b="1" dirty="0">
                <a:solidFill>
                  <a:srgbClr val="FF0000"/>
                </a:solidFill>
              </a:rPr>
              <a:t>Nap 13 </a:t>
            </a:r>
            <a:r>
              <a:rPr lang="th-TH" sz="1400" b="1" dirty="0">
                <a:solidFill>
                  <a:srgbClr val="FF0000"/>
                </a:solidFill>
              </a:rPr>
              <a:t>ไฟล์</a:t>
            </a:r>
          </a:p>
        </p:txBody>
      </p:sp>
      <p:cxnSp>
        <p:nvCxnSpPr>
          <p:cNvPr id="9" name="ตัวเชื่อมต่อตรง 8">
            <a:extLst>
              <a:ext uri="{FF2B5EF4-FFF2-40B4-BE49-F238E27FC236}">
                <a16:creationId xmlns:a16="http://schemas.microsoft.com/office/drawing/2014/main" xmlns="" id="{706E9670-E488-42AD-8FE7-B0BFB4F63DCB}"/>
              </a:ext>
            </a:extLst>
          </p:cNvPr>
          <p:cNvCxnSpPr>
            <a:cxnSpLocks/>
          </p:cNvCxnSpPr>
          <p:nvPr/>
        </p:nvCxnSpPr>
        <p:spPr>
          <a:xfrm>
            <a:off x="8972550" y="3089137"/>
            <a:ext cx="768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xmlns="" id="{2730CDB6-68D2-46E2-9269-20F3CB606FAD}"/>
              </a:ext>
            </a:extLst>
          </p:cNvPr>
          <p:cNvSpPr/>
          <p:nvPr/>
        </p:nvSpPr>
        <p:spPr>
          <a:xfrm>
            <a:off x="11018842" y="3458969"/>
            <a:ext cx="850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</a:rPr>
              <a:t>Logsheet</a:t>
            </a:r>
            <a:endParaRPr lang="th-TH" sz="1400" b="1" dirty="0">
              <a:solidFill>
                <a:srgbClr val="FF0000"/>
              </a:solidFill>
            </a:endParaRPr>
          </a:p>
        </p:txBody>
      </p:sp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xmlns="" id="{055985BE-B108-4312-B23B-065FE0FA6AF4}"/>
              </a:ext>
            </a:extLst>
          </p:cNvPr>
          <p:cNvCxnSpPr>
            <a:cxnSpLocks/>
          </p:cNvCxnSpPr>
          <p:nvPr/>
        </p:nvCxnSpPr>
        <p:spPr>
          <a:xfrm>
            <a:off x="10306050" y="3612858"/>
            <a:ext cx="7683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37">
            <a:extLst>
              <a:ext uri="{FF2B5EF4-FFF2-40B4-BE49-F238E27FC236}">
                <a16:creationId xmlns:a16="http://schemas.microsoft.com/office/drawing/2014/main" xmlns="" id="{00FF5D8C-CBC0-41A8-AAEB-750CA0B0AE6E}"/>
              </a:ext>
            </a:extLst>
          </p:cNvPr>
          <p:cNvSpPr/>
          <p:nvPr/>
        </p:nvSpPr>
        <p:spPr>
          <a:xfrm rot="10800000">
            <a:off x="5664665" y="4027512"/>
            <a:ext cx="697537" cy="499164"/>
          </a:xfrm>
          <a:prstGeom prst="leftArrow">
            <a:avLst>
              <a:gd name="adj1" fmla="val 50000"/>
              <a:gd name="adj2" fmla="val 31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021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31" y="290112"/>
            <a:ext cx="11211338" cy="902584"/>
          </a:xfrm>
        </p:spPr>
        <p:txBody>
          <a:bodyPr>
            <a:noAutofit/>
          </a:bodyPr>
          <a:lstStyle/>
          <a:p>
            <a:pPr algn="ctr"/>
            <a:r>
              <a:rPr lang="th-TH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ข้อมูลที่ต้องเตรียมสำหรับใช้ในโปรแกรม</a:t>
            </a:r>
            <a:br>
              <a:rPr lang="th-TH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b="1" dirty="0">
                <a:solidFill>
                  <a:srgbClr val="33339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Data Quality Improvement (DQI)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917" y="1546909"/>
            <a:ext cx="4104860" cy="61393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3600" b="1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1. HIV e</a:t>
            </a:r>
            <a:r>
              <a:rPr lang="th-TH" sz="3600" b="1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-</a:t>
            </a:r>
            <a:r>
              <a:rPr lang="en-US" sz="3600" b="1" dirty="0">
                <a:latin typeface="TH NiramitIT๙ " panose="02000506000000020004" pitchFamily="2" charset="-34"/>
                <a:cs typeface="TH NiramitIT๙ " panose="02000506000000020004" pitchFamily="2" charset="-34"/>
              </a:rPr>
              <a:t>Log sheet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EB1F290-8C2A-42C1-9AF4-AE8DD859F88B}"/>
              </a:ext>
            </a:extLst>
          </p:cNvPr>
          <p:cNvSpPr txBox="1">
            <a:spLocks/>
          </p:cNvSpPr>
          <p:nvPr/>
        </p:nvSpPr>
        <p:spPr>
          <a:xfrm>
            <a:off x="5450225" y="1483955"/>
            <a:ext cx="6480313" cy="755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 .NAP web report </a:t>
            </a:r>
            <a:r>
              <a:rPr lang="th-TH" sz="36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ข้อมูลเพื่อติดตามผู้ป่วย</a:t>
            </a:r>
            <a:endParaRPr lang="en-US" sz="36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xmlns="" id="{CEA244F5-4868-4518-B3ED-307A42D16191}"/>
              </a:ext>
            </a:extLst>
          </p:cNvPr>
          <p:cNvGrpSpPr/>
          <p:nvPr/>
        </p:nvGrpSpPr>
        <p:grpSpPr>
          <a:xfrm>
            <a:off x="643246" y="2337941"/>
            <a:ext cx="4428510" cy="4267003"/>
            <a:chOff x="4257506" y="1405531"/>
            <a:chExt cx="5746306" cy="5536739"/>
          </a:xfrm>
        </p:grpSpPr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xmlns="" id="{A5B99CA8-32C4-44E8-89EE-5AE41B41E354}"/>
                </a:ext>
              </a:extLst>
            </p:cNvPr>
            <p:cNvSpPr/>
            <p:nvPr/>
          </p:nvSpPr>
          <p:spPr>
            <a:xfrm>
              <a:off x="4257506" y="1405531"/>
              <a:ext cx="5746306" cy="553673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20">
              <a:extLst>
                <a:ext uri="{FF2B5EF4-FFF2-40B4-BE49-F238E27FC236}">
                  <a16:creationId xmlns:a16="http://schemas.microsoft.com/office/drawing/2014/main" xmlns="" id="{17DE6ADE-13C8-49DA-96A3-ED5AFA1AF834}"/>
                </a:ext>
              </a:extLst>
            </p:cNvPr>
            <p:cNvSpPr txBox="1"/>
            <p:nvPr/>
          </p:nvSpPr>
          <p:spPr>
            <a:xfrm>
              <a:off x="6505166" y="4182795"/>
              <a:ext cx="3285871" cy="171725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sz="1600" b="1" dirty="0"/>
                <a:t>ข้อมูลประกอบด้วย</a:t>
              </a:r>
            </a:p>
            <a:p>
              <a:pPr marL="342900" indent="-342900">
                <a:buAutoNum type="arabicPeriod"/>
              </a:pPr>
              <a:r>
                <a:rPr lang="en-US" sz="1600" b="1" dirty="0"/>
                <a:t>NAP</a:t>
              </a:r>
            </a:p>
            <a:p>
              <a:pPr marL="342900" indent="-342900">
                <a:buAutoNum type="arabicPeriod"/>
              </a:pPr>
              <a:r>
                <a:rPr lang="en-US" sz="1600" b="1" dirty="0">
                  <a:solidFill>
                    <a:srgbClr val="C00000"/>
                  </a:solidFill>
                </a:rPr>
                <a:t>CID</a:t>
              </a:r>
              <a:r>
                <a:rPr lang="th-TH" sz="1600" b="1" dirty="0">
                  <a:solidFill>
                    <a:srgbClr val="C00000"/>
                  </a:solidFill>
                </a:rPr>
                <a:t> </a:t>
              </a:r>
              <a:r>
                <a:rPr lang="en-US" sz="1600" b="1" dirty="0">
                  <a:solidFill>
                    <a:srgbClr val="C00000"/>
                  </a:solidFill>
                </a:rPr>
                <a:t>(13 </a:t>
              </a:r>
              <a:r>
                <a:rPr lang="th-TH" sz="1600" b="1" dirty="0">
                  <a:solidFill>
                    <a:srgbClr val="C00000"/>
                  </a:solidFill>
                </a:rPr>
                <a:t>หลัก)</a:t>
              </a:r>
              <a:endParaRPr lang="en-US" sz="1600" b="1" dirty="0">
                <a:solidFill>
                  <a:srgbClr val="C00000"/>
                </a:solidFill>
              </a:endParaRPr>
            </a:p>
            <a:p>
              <a:pPr marL="342900" indent="-342900">
                <a:buAutoNum type="arabicPeriod"/>
              </a:pPr>
              <a:r>
                <a:rPr lang="en-US" sz="1600" b="1" dirty="0"/>
                <a:t>Population</a:t>
              </a:r>
            </a:p>
            <a:p>
              <a:pPr marL="342900" indent="-342900">
                <a:buAutoNum type="arabicPeriod"/>
              </a:pPr>
              <a:r>
                <a:rPr lang="en-US" sz="1600" b="1" dirty="0"/>
                <a:t>Date of HIV test </a:t>
              </a:r>
              <a:r>
                <a:rPr lang="th-TH" sz="1600" b="1" dirty="0"/>
                <a:t>(ถ้ามี)</a:t>
              </a:r>
              <a:endParaRPr lang="en-US" sz="1600" b="1" dirty="0"/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xmlns="" id="{F85DA88F-35AF-4F28-BDB7-C6DF031A7B2D}"/>
                </a:ext>
              </a:extLst>
            </p:cNvPr>
            <p:cNvGrpSpPr/>
            <p:nvPr/>
          </p:nvGrpSpPr>
          <p:grpSpPr>
            <a:xfrm>
              <a:off x="5847646" y="1547629"/>
              <a:ext cx="4033101" cy="669263"/>
              <a:chOff x="8611030" y="1643537"/>
              <a:chExt cx="4033101" cy="669263"/>
            </a:xfrm>
          </p:grpSpPr>
          <p:sp>
            <p:nvSpPr>
              <p:cNvPr id="8" name="TextBox 22">
                <a:extLst>
                  <a:ext uri="{FF2B5EF4-FFF2-40B4-BE49-F238E27FC236}">
                    <a16:creationId xmlns:a16="http://schemas.microsoft.com/office/drawing/2014/main" xmlns="" id="{33CB8286-7EEC-4435-8E06-BD62F37C86B5}"/>
                  </a:ext>
                </a:extLst>
              </p:cNvPr>
              <p:cNvSpPr txBox="1"/>
              <p:nvPr/>
            </p:nvSpPr>
            <p:spPr>
              <a:xfrm>
                <a:off x="9174713" y="1643537"/>
                <a:ext cx="3469418" cy="669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b="1" dirty="0">
                    <a:solidFill>
                      <a:srgbClr val="C00000"/>
                    </a:solidFill>
                  </a:rPr>
                  <a:t>HIV e-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Logsheet</a:t>
                </a:r>
                <a:endParaRPr lang="en-US" b="1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1600" b="1" dirty="0">
                    <a:solidFill>
                      <a:srgbClr val="C00000"/>
                    </a:solidFill>
                  </a:rPr>
                  <a:t>(From HIS or clinic logbooks)</a:t>
                </a:r>
              </a:p>
            </p:txBody>
          </p:sp>
          <p:grpSp>
            <p:nvGrpSpPr>
              <p:cNvPr id="9" name="Group 24">
                <a:extLst>
                  <a:ext uri="{FF2B5EF4-FFF2-40B4-BE49-F238E27FC236}">
                    <a16:creationId xmlns:a16="http://schemas.microsoft.com/office/drawing/2014/main" xmlns="" id="{541FD8BA-B565-4933-ADC9-CDCCE3AA0D92}"/>
                  </a:ext>
                </a:extLst>
              </p:cNvPr>
              <p:cNvGrpSpPr/>
              <p:nvPr/>
            </p:nvGrpSpPr>
            <p:grpSpPr>
              <a:xfrm flipH="1">
                <a:off x="8611030" y="1792592"/>
                <a:ext cx="552224" cy="487911"/>
                <a:chOff x="401667" y="2820129"/>
                <a:chExt cx="1846055" cy="1775215"/>
              </a:xfrm>
            </p:grpSpPr>
            <p:pic>
              <p:nvPicPr>
                <p:cNvPr id="10" name="Picture 25">
                  <a:extLst>
                    <a:ext uri="{FF2B5EF4-FFF2-40B4-BE49-F238E27FC236}">
                      <a16:creationId xmlns:a16="http://schemas.microsoft.com/office/drawing/2014/main" xmlns="" id="{A76E87A8-D70F-4C6F-8902-4FBF6D6505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 xmlns="">
                        <a14:imgLayer r:embed="rId3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1886" y="3379506"/>
                  <a:ext cx="1215836" cy="1215838"/>
                </a:xfrm>
                <a:prstGeom prst="rect">
                  <a:avLst/>
                </a:prstGeom>
              </p:spPr>
            </p:pic>
            <p:pic>
              <p:nvPicPr>
                <p:cNvPr id="11" name="Picture 26">
                  <a:extLst>
                    <a:ext uri="{FF2B5EF4-FFF2-40B4-BE49-F238E27FC236}">
                      <a16:creationId xmlns:a16="http://schemas.microsoft.com/office/drawing/2014/main" xmlns="" id="{DEF4E00D-78E5-4843-B42F-9D30E819F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401667" y="2820129"/>
                  <a:ext cx="1460083" cy="1460083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xmlns="" id="{DF26A156-5036-4C07-AF60-C0A400131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29351" y="2302061"/>
              <a:ext cx="5261686" cy="17632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</p:pic>
        <p:sp>
          <p:nvSpPr>
            <p:cNvPr id="13" name="Curved Right Arrow 27">
              <a:extLst>
                <a:ext uri="{FF2B5EF4-FFF2-40B4-BE49-F238E27FC236}">
                  <a16:creationId xmlns:a16="http://schemas.microsoft.com/office/drawing/2014/main" xmlns="" id="{73B70DD8-2AFA-4D6D-AC88-62E1DBB3B047}"/>
                </a:ext>
              </a:extLst>
            </p:cNvPr>
            <p:cNvSpPr/>
            <p:nvPr/>
          </p:nvSpPr>
          <p:spPr>
            <a:xfrm rot="17830027">
              <a:off x="5813214" y="4265153"/>
              <a:ext cx="299779" cy="702995"/>
            </a:xfrm>
            <a:prstGeom prst="curved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xmlns="" id="{C6D64E71-2CBE-4A73-B760-45CFFFC3452C}"/>
                </a:ext>
              </a:extLst>
            </p:cNvPr>
            <p:cNvSpPr/>
            <p:nvPr/>
          </p:nvSpPr>
          <p:spPr>
            <a:xfrm>
              <a:off x="4316577" y="5793463"/>
              <a:ext cx="5628164" cy="10782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หมายเหตุ</a:t>
              </a:r>
              <a:r>
                <a:rPr lang="en-U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: </a:t>
              </a:r>
              <a:r>
                <a:rPr lang="th-TH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สามารถจัดทำตามลำดับความสำคัญหรือความพร้อม คือ</a:t>
              </a:r>
              <a:endParaRPr lang="en-US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r>
                <a:rPr lang="en-US" sz="16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SarabunIT๙" panose="020B0500040200020003" pitchFamily="34" charset="-34"/>
                  <a:cs typeface="TH SarabunIT๙" panose="020B0500040200020003" pitchFamily="34" charset="-34"/>
                </a:rPr>
                <a:t>1) </a:t>
              </a:r>
              <a:r>
                <a:rPr lang="en-US" sz="1600" b="1" i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List </a:t>
              </a:r>
              <a:r>
                <a:rPr lang="th-TH" sz="1600" b="1" i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ผู้ขาดการติดตามระยะต่างๆ </a:t>
              </a:r>
              <a:endParaRPr lang="en-US" sz="1600" b="1" i="1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  <a:p>
              <a:r>
                <a:rPr lang="en-US" sz="1600" b="1" i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2) List KP </a:t>
              </a:r>
              <a:r>
                <a:rPr lang="th-TH" sz="1600" b="1" i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ตามลำดับ </a:t>
              </a:r>
              <a:r>
                <a:rPr lang="en-US" sz="1600" b="1" i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priority MSM+TG </a:t>
              </a:r>
              <a:r>
                <a:rPr lang="th-TH" sz="1600" b="1" i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ตามด้วย </a:t>
              </a:r>
              <a:r>
                <a:rPr lang="en-US" sz="1600" b="1" i="1" dirty="0">
                  <a:latin typeface="TH SarabunIT๙" panose="020B0500040200020003" pitchFamily="34" charset="-34"/>
                  <a:cs typeface="TH SarabunIT๙" panose="020B0500040200020003" pitchFamily="34" charset="-34"/>
                </a:rPr>
                <a:t>SW, PWID, migrant)</a:t>
              </a:r>
              <a:endParaRPr lang="th-TH" sz="1600" b="1" i="1" dirty="0">
                <a:latin typeface="TH SarabunIT๙" panose="020B0500040200020003" pitchFamily="34" charset="-34"/>
                <a:cs typeface="TH SarabunIT๙" panose="020B0500040200020003" pitchFamily="34" charset="-34"/>
              </a:endParaRPr>
            </a:p>
          </p:txBody>
        </p:sp>
      </p:grpSp>
      <p:grpSp>
        <p:nvGrpSpPr>
          <p:cNvPr id="19" name="Group 27">
            <a:extLst>
              <a:ext uri="{FF2B5EF4-FFF2-40B4-BE49-F238E27FC236}">
                <a16:creationId xmlns:a16="http://schemas.microsoft.com/office/drawing/2014/main" xmlns="" id="{72F5CEE8-1E21-42DA-876C-42D81D6D9DB6}"/>
              </a:ext>
            </a:extLst>
          </p:cNvPr>
          <p:cNvGrpSpPr/>
          <p:nvPr/>
        </p:nvGrpSpPr>
        <p:grpSpPr>
          <a:xfrm>
            <a:off x="5928484" y="2229484"/>
            <a:ext cx="5943600" cy="2510473"/>
            <a:chOff x="285750" y="4198937"/>
            <a:chExt cx="3039110" cy="1774825"/>
          </a:xfrm>
        </p:grpSpPr>
        <p:pic>
          <p:nvPicPr>
            <p:cNvPr id="20" name="Picture 34">
              <a:extLst>
                <a:ext uri="{FF2B5EF4-FFF2-40B4-BE49-F238E27FC236}">
                  <a16:creationId xmlns:a16="http://schemas.microsoft.com/office/drawing/2014/main" xmlns="" id="{CCEA81AC-2D2F-4242-AA88-8D39F64FDB7B}"/>
                </a:ext>
              </a:extLst>
            </p:cNvPr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92"/>
            <a:stretch/>
          </p:blipFill>
          <p:spPr bwMode="auto">
            <a:xfrm>
              <a:off x="285750" y="4198937"/>
              <a:ext cx="3039110" cy="1774825"/>
            </a:xfrm>
            <a:prstGeom prst="rect">
              <a:avLst/>
            </a:prstGeom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21" name="Left Arrow 35">
              <a:extLst>
                <a:ext uri="{FF2B5EF4-FFF2-40B4-BE49-F238E27FC236}">
                  <a16:creationId xmlns:a16="http://schemas.microsoft.com/office/drawing/2014/main" xmlns="" id="{4CF9531A-10B1-4375-9C7A-61B726BCCF1A}"/>
                </a:ext>
              </a:extLst>
            </p:cNvPr>
            <p:cNvSpPr/>
            <p:nvPr/>
          </p:nvSpPr>
          <p:spPr>
            <a:xfrm>
              <a:off x="857250" y="4703762"/>
              <a:ext cx="259080" cy="237490"/>
            </a:xfrm>
            <a:prstGeom prst="leftArrow">
              <a:avLst>
                <a:gd name="adj1" fmla="val 50000"/>
                <a:gd name="adj2" fmla="val 310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Rounded Rectangle 36">
              <a:extLst>
                <a:ext uri="{FF2B5EF4-FFF2-40B4-BE49-F238E27FC236}">
                  <a16:creationId xmlns:a16="http://schemas.microsoft.com/office/drawing/2014/main" xmlns="" id="{1FAEA312-3BB8-4476-B520-C7A3E4F3B69B}"/>
                </a:ext>
              </a:extLst>
            </p:cNvPr>
            <p:cNvSpPr/>
            <p:nvPr/>
          </p:nvSpPr>
          <p:spPr>
            <a:xfrm>
              <a:off x="1448435" y="4668837"/>
              <a:ext cx="1818005" cy="18986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Left Arrow 37">
              <a:extLst>
                <a:ext uri="{FF2B5EF4-FFF2-40B4-BE49-F238E27FC236}">
                  <a16:creationId xmlns:a16="http://schemas.microsoft.com/office/drawing/2014/main" xmlns="" id="{69ACFB04-FEB4-4EA1-8061-7A3AF263AD17}"/>
                </a:ext>
              </a:extLst>
            </p:cNvPr>
            <p:cNvSpPr/>
            <p:nvPr/>
          </p:nvSpPr>
          <p:spPr>
            <a:xfrm>
              <a:off x="1597025" y="5688647"/>
              <a:ext cx="240030" cy="237490"/>
            </a:xfrm>
            <a:prstGeom prst="leftArrow">
              <a:avLst>
                <a:gd name="adj1" fmla="val 50000"/>
                <a:gd name="adj2" fmla="val 310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xmlns="" id="{8F973273-079B-4926-9457-0C63FD2DBF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0074" y="4924715"/>
            <a:ext cx="3193612" cy="143831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xmlns="" id="{7724B6C6-78DF-4F36-8837-73214610DE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0382" y="5294231"/>
            <a:ext cx="3436643" cy="146492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7" name="ตัวเชื่อมต่อตรง 26">
            <a:extLst>
              <a:ext uri="{FF2B5EF4-FFF2-40B4-BE49-F238E27FC236}">
                <a16:creationId xmlns:a16="http://schemas.microsoft.com/office/drawing/2014/main" xmlns="" id="{97CC7BC7-5A1C-4399-B491-051C29AA1A2D}"/>
              </a:ext>
            </a:extLst>
          </p:cNvPr>
          <p:cNvCxnSpPr/>
          <p:nvPr/>
        </p:nvCxnSpPr>
        <p:spPr>
          <a:xfrm>
            <a:off x="5549616" y="1590926"/>
            <a:ext cx="0" cy="52122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987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21535" y="1292087"/>
            <a:ext cx="5909860" cy="53321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1D51867-E517-476D-A288-E1211D1EFE3A}"/>
              </a:ext>
            </a:extLst>
          </p:cNvPr>
          <p:cNvGrpSpPr/>
          <p:nvPr/>
        </p:nvGrpSpPr>
        <p:grpSpPr>
          <a:xfrm>
            <a:off x="167119" y="4406357"/>
            <a:ext cx="3386301" cy="2217860"/>
            <a:chOff x="271556" y="1353846"/>
            <a:chExt cx="4509454" cy="27440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4396F5-662C-4E7E-BC55-9E04E663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1556" y="1353846"/>
              <a:ext cx="4509454" cy="27440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90509AF-64CC-41C9-995B-8C918830B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89008" y="1391725"/>
              <a:ext cx="634842" cy="53976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894" y="318490"/>
            <a:ext cx="9963810" cy="82568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HIV 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e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</a:t>
            </a:r>
            <a:r>
              <a:rPr lang="en-US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Logsheet</a:t>
            </a:r>
            <a:r>
              <a:rPr lang="en-US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5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ทะเบียนผู้ติดเชื้อเอชไอวีที่มารับบริการ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54B6B7-EFBE-4964-A509-1C5AA3747098}"/>
              </a:ext>
            </a:extLst>
          </p:cNvPr>
          <p:cNvSpPr txBox="1"/>
          <p:nvPr/>
        </p:nvSpPr>
        <p:spPr>
          <a:xfrm>
            <a:off x="1511944" y="5539818"/>
            <a:ext cx="1894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</a:rPr>
              <a:t>HIS </a:t>
            </a:r>
            <a:br>
              <a:rPr lang="en-US" sz="1400" b="1" dirty="0">
                <a:solidFill>
                  <a:srgbClr val="0000CC"/>
                </a:solidFill>
              </a:rPr>
            </a:br>
            <a:r>
              <a:rPr lang="en-US" sz="1400" b="1" dirty="0">
                <a:solidFill>
                  <a:srgbClr val="0000CC"/>
                </a:solidFill>
              </a:rPr>
              <a:t>(e-hospital records) </a:t>
            </a:r>
            <a:endParaRPr lang="en-US" sz="1200" b="1" dirty="0">
              <a:solidFill>
                <a:srgbClr val="0000C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A97BC1-C55C-4568-A284-62CB625C28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95" y="5539818"/>
            <a:ext cx="829463" cy="792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0BE157-03AD-41CD-A87A-1FBAB0AF18B1}"/>
              </a:ext>
            </a:extLst>
          </p:cNvPr>
          <p:cNvSpPr txBox="1"/>
          <p:nvPr/>
        </p:nvSpPr>
        <p:spPr>
          <a:xfrm>
            <a:off x="73106" y="4674943"/>
            <a:ext cx="907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HOSPITAL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530" y="3283261"/>
            <a:ext cx="1057473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/>
              <a:t>หรือ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553420" y="1654771"/>
            <a:ext cx="2473307" cy="499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66721" y="5367333"/>
            <a:ext cx="2603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เจ้าหน้าที่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IT 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โรงพยาบาลดึงข้อมูลผู้ติดเชื้อฯ ออกมาจากฐานข้อมูลโรงพยาบาล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9179" y="1369627"/>
            <a:ext cx="1197393" cy="1570051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3553420" y="4625242"/>
            <a:ext cx="2384823" cy="580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21454" y="2292003"/>
            <a:ext cx="2848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เจ้าหน้าที่ป้อนข้อมูลผู้ติดเชื้อฯ ลงในแบบฟอร์ม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27210" y="3864742"/>
            <a:ext cx="2591410" cy="13531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1600" b="1" dirty="0"/>
              <a:t>ข้อมูลประกอบด้วย</a:t>
            </a:r>
          </a:p>
          <a:p>
            <a:pPr marL="342900" indent="-342900">
              <a:buAutoNum type="arabicPeriod"/>
            </a:pPr>
            <a:r>
              <a:rPr lang="en-US" sz="1600" b="1" dirty="0"/>
              <a:t>NAP</a:t>
            </a:r>
          </a:p>
          <a:p>
            <a:pPr marL="342900" indent="-342900">
              <a:buAutoNum type="arabicPeriod"/>
            </a:pPr>
            <a:r>
              <a:rPr lang="en-US" sz="1600" b="1" dirty="0">
                <a:solidFill>
                  <a:srgbClr val="C00000"/>
                </a:solidFill>
              </a:rPr>
              <a:t>CID</a:t>
            </a:r>
            <a:r>
              <a:rPr lang="th-TH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>
                <a:solidFill>
                  <a:srgbClr val="C00000"/>
                </a:solidFill>
              </a:rPr>
              <a:t>(13 </a:t>
            </a:r>
            <a:r>
              <a:rPr lang="th-TH" sz="1600" b="1" dirty="0">
                <a:solidFill>
                  <a:srgbClr val="C00000"/>
                </a:solidFill>
              </a:rPr>
              <a:t>หลัก)</a:t>
            </a:r>
            <a:endParaRPr lang="en-US" sz="1600" b="1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sz="1600" b="1" dirty="0"/>
              <a:t>Population</a:t>
            </a:r>
          </a:p>
          <a:p>
            <a:pPr marL="342900" indent="-342900">
              <a:buAutoNum type="arabicPeriod"/>
            </a:pPr>
            <a:r>
              <a:rPr lang="en-US" sz="1600" b="1" dirty="0"/>
              <a:t>Date of HIV test </a:t>
            </a:r>
            <a:r>
              <a:rPr lang="th-TH" sz="1600" b="1" dirty="0"/>
              <a:t>(ถ้ามี)</a:t>
            </a:r>
            <a:endParaRPr lang="en-US" sz="1600" b="1" dirty="0"/>
          </a:p>
        </p:txBody>
      </p:sp>
      <p:sp>
        <p:nvSpPr>
          <p:cNvPr id="24" name="Dodecagon 23"/>
          <p:cNvSpPr/>
          <p:nvPr/>
        </p:nvSpPr>
        <p:spPr>
          <a:xfrm>
            <a:off x="363473" y="90434"/>
            <a:ext cx="689453" cy="64089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75229" y="1367133"/>
            <a:ext cx="3405786" cy="510909"/>
            <a:chOff x="8611030" y="1781094"/>
            <a:chExt cx="3405786" cy="510909"/>
          </a:xfrm>
        </p:grpSpPr>
        <p:sp>
          <p:nvSpPr>
            <p:cNvPr id="23" name="TextBox 22"/>
            <p:cNvSpPr txBox="1"/>
            <p:nvPr/>
          </p:nvSpPr>
          <p:spPr>
            <a:xfrm>
              <a:off x="9200463" y="1781094"/>
              <a:ext cx="2816353" cy="51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>
                  <a:solidFill>
                    <a:srgbClr val="C00000"/>
                  </a:solidFill>
                </a:rPr>
                <a:t># HIV e-</a:t>
              </a:r>
              <a:r>
                <a:rPr lang="en-US" b="1" dirty="0" err="1">
                  <a:solidFill>
                    <a:srgbClr val="C00000"/>
                  </a:solidFill>
                </a:rPr>
                <a:t>Logsheet</a:t>
              </a:r>
              <a:endParaRPr lang="en-US" b="1" dirty="0">
                <a:solidFill>
                  <a:srgbClr val="C0000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en-US" sz="1600" b="1" dirty="0">
                  <a:solidFill>
                    <a:srgbClr val="C00000"/>
                  </a:solidFill>
                </a:rPr>
                <a:t>(From HIS or clinic logbooks)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 flipH="1">
              <a:off x="8611030" y="1792592"/>
              <a:ext cx="552224" cy="487911"/>
              <a:chOff x="401667" y="2820129"/>
              <a:chExt cx="1846055" cy="177521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31886" y="3379506"/>
                <a:ext cx="1215836" cy="121583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01667" y="2820129"/>
                <a:ext cx="1460083" cy="1460083"/>
              </a:xfrm>
              <a:prstGeom prst="rect">
                <a:avLst/>
              </a:prstGeom>
            </p:spPr>
          </p:pic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56934" y="1984008"/>
            <a:ext cx="5261686" cy="17632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8" name="Curved Right Arrow 27"/>
          <p:cNvSpPr/>
          <p:nvPr/>
        </p:nvSpPr>
        <p:spPr>
          <a:xfrm rot="17830027">
            <a:off x="8500726" y="3795588"/>
            <a:ext cx="299779" cy="702995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4853" y="5614972"/>
            <a:ext cx="54859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หมายเหตุ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: </a:t>
            </a:r>
            <a:r>
              <a:rPr lang="th-TH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สามารถจัดทำตามลำดับความสำคัญหรือความพร้อม คือ</a:t>
            </a:r>
            <a:endParaRPr lang="en-US" sz="2000" b="1" i="1" dirty="0">
              <a:solidFill>
                <a:schemeClr val="tx1">
                  <a:lumMod val="95000"/>
                  <a:lumOff val="5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1) </a:t>
            </a:r>
            <a:r>
              <a:rPr lang="en-US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List </a:t>
            </a:r>
            <a:r>
              <a:rPr lang="th-TH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ผู้ขาดการติดตามระยะ</a:t>
            </a:r>
            <a:r>
              <a:rPr lang="th-TH" sz="2000" b="1" i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ต่างๆ</a:t>
            </a:r>
            <a:r>
              <a:rPr lang="th-TH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</a:t>
            </a:r>
            <a:r>
              <a:rPr lang="en-US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#</a:t>
            </a:r>
          </a:p>
          <a:p>
            <a:r>
              <a:rPr lang="en-US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2) List KP </a:t>
            </a:r>
            <a:r>
              <a:rPr lang="th-TH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ตามลำดับ </a:t>
            </a:r>
            <a:r>
              <a:rPr lang="en-US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priority MSM+TG </a:t>
            </a:r>
            <a:r>
              <a:rPr lang="th-TH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ตามด้วย </a:t>
            </a:r>
            <a:r>
              <a:rPr lang="en-US" sz="2000" b="1" i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SW, PWID, migrant)</a:t>
            </a:r>
            <a:endParaRPr lang="th-TH" sz="2000" b="1" i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11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22" y="490254"/>
            <a:ext cx="10515600" cy="1001662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ข้อควรระวังสำหรับ </a:t>
            </a:r>
            <a:r>
              <a:rPr lang="en-US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HIV </a:t>
            </a:r>
            <a:r>
              <a:rPr lang="en-US" sz="60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e_Log</a:t>
            </a:r>
            <a:r>
              <a:rPr lang="en-US" sz="6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sheet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887" y="2114383"/>
            <a:ext cx="11377061" cy="4351338"/>
          </a:xfrm>
        </p:spPr>
        <p:txBody>
          <a:bodyPr>
            <a:noAutofit/>
          </a:bodyPr>
          <a:lstStyle/>
          <a:p>
            <a:pPr marL="539750" lvl="2" indent="-357188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Duplicated of NAP-ID and CID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39750" lvl="2" indent="-357188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Code NAP-ID: D4-XXXX-XXXXXX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39750" lvl="2" indent="-357188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CID: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–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ระหว่างตัวเลข </a:t>
            </a:r>
            <a:r>
              <a:rPr lang="th-TH" sz="4000" b="1" u="sng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ตัวอย่างที่ถูกต้อง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1320100875623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39750" lvl="2" indent="-357188">
              <a:lnSpc>
                <a:spcPct val="100000"/>
              </a:lnSpc>
              <a:spcBef>
                <a:spcPts val="0"/>
              </a:spcBef>
            </a:pP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Population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ให้ตรงตาม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Format</a:t>
            </a:r>
          </a:p>
          <a:p>
            <a:pPr marL="539750" lvl="2" indent="-357188">
              <a:lnSpc>
                <a:spcPct val="100000"/>
              </a:lnSpc>
              <a:spcBef>
                <a:spcPts val="0"/>
              </a:spcBef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ลำดับของ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Column: ID, NAPID, CID, KIP1, KP2, Comment, </a:t>
            </a:r>
            <a:r>
              <a:rPr lang="en-US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DateDx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39750" lvl="2" indent="-357188">
              <a:lnSpc>
                <a:spcPct val="100000"/>
              </a:lnSpc>
              <a:spcBef>
                <a:spcPts val="0"/>
              </a:spcBef>
            </a:pP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Sheet = </a:t>
            </a:r>
            <a:r>
              <a:rPr lang="en-US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Listdata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07535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318186"/>
            <a:ext cx="8816340" cy="699901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NAP web report </a:t>
            </a: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ข้อมูลเพื่อติดตามผู้ป่วย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5" name="Dodecagon 24"/>
          <p:cNvSpPr/>
          <p:nvPr/>
        </p:nvSpPr>
        <p:spPr>
          <a:xfrm>
            <a:off x="655136" y="318770"/>
            <a:ext cx="689453" cy="64089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7176241" y="1911199"/>
            <a:ext cx="4912889" cy="4270902"/>
          </a:xfrm>
        </p:spPr>
        <p:txBody>
          <a:bodyPr>
            <a:noAutofit/>
          </a:bodyPr>
          <a:lstStyle/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๑) สร้าง </a:t>
            </a:r>
            <a:r>
              <a:rPr lang="en-US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Sub folder </a:t>
            </a: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lang="en-US" altLang="en-US" sz="3200" b="1" dirty="0" err="1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NAPdata</a:t>
            </a: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” ใน</a:t>
            </a:r>
            <a:endParaRPr lang="en-US" alt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Folder </a:t>
            </a: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“</a:t>
            </a:r>
            <a:r>
              <a:rPr lang="en-US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DQI</a:t>
            </a: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” ที่ </a:t>
            </a:r>
            <a:r>
              <a:rPr lang="en-US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Drive C </a:t>
            </a: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หรือ</a:t>
            </a:r>
            <a:r>
              <a:rPr lang="en-US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D</a:t>
            </a: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 </a:t>
            </a:r>
          </a:p>
          <a:p>
            <a:pPr marL="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๒) เข้าไปที่ </a:t>
            </a:r>
            <a:r>
              <a:rPr lang="en-US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NAP web report </a:t>
            </a: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โดยใช้    </a:t>
            </a:r>
            <a:r>
              <a:rPr lang="en-US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User name &amp; Password </a:t>
            </a:r>
            <a:r>
              <a:rPr lang="th-TH" altLang="en-US" sz="3200" b="1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ของ รพ.</a:t>
            </a:r>
            <a:endParaRPr lang="en-US" altLang="en-US" sz="32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๓) ไปที่หัวข้อ “ข้อมูลเพื่อติดตามผู้ป่วย”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๔)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Download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ข้อมูลที่เป็น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Excel file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 </a:t>
            </a:r>
            <a:r>
              <a:rPr lang="en-US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Save 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ไว้ที่ “</a:t>
            </a:r>
            <a:r>
              <a:rPr lang="en-US" sz="32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NAPdata</a:t>
            </a:r>
            <a:r>
              <a:rPr lang="th-TH" sz="32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”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th-TH" sz="3200" b="1" u="sng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โดยคลิกเลือกที่ ชื่อโรงพยาบาล</a:t>
            </a:r>
            <a:endParaRPr lang="en-US" altLang="en-US" sz="3200" b="1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15737" y="2066469"/>
            <a:ext cx="5943600" cy="1106321"/>
            <a:chOff x="285750" y="1739749"/>
            <a:chExt cx="5943600" cy="1106321"/>
          </a:xfrm>
        </p:grpSpPr>
        <p:pic>
          <p:nvPicPr>
            <p:cNvPr id="2050" name="Picture 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6590" b="65419"/>
            <a:stretch/>
          </p:blipFill>
          <p:spPr bwMode="auto">
            <a:xfrm>
              <a:off x="285750" y="1739749"/>
              <a:ext cx="5943600" cy="11063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2354580" y="2306720"/>
              <a:ext cx="1017270" cy="367899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40029" y="1371798"/>
            <a:ext cx="6219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http</a:t>
            </a:r>
            <a:r>
              <a:rPr lang="th-TH" altLang="en-US" sz="28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://</a:t>
            </a:r>
            <a:r>
              <a:rPr lang="en-US" altLang="en-US" sz="2800" b="1" dirty="0" err="1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napdl</a:t>
            </a:r>
            <a:r>
              <a:rPr lang="th-TH" altLang="en-US" sz="28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.</a:t>
            </a:r>
            <a:r>
              <a:rPr lang="en-US" altLang="en-US" sz="2800" b="1" dirty="0" err="1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nhso</a:t>
            </a:r>
            <a:r>
              <a:rPr lang="th-TH" altLang="en-US" sz="28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.</a:t>
            </a:r>
            <a:r>
              <a:rPr lang="en-US" altLang="en-US" sz="28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go</a:t>
            </a:r>
            <a:r>
              <a:rPr lang="th-TH" altLang="en-US" sz="28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.</a:t>
            </a:r>
            <a:r>
              <a:rPr lang="en-US" altLang="en-US" sz="2800" b="1" dirty="0" err="1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th</a:t>
            </a:r>
            <a:r>
              <a:rPr lang="th-TH" altLang="en-US" sz="28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/</a:t>
            </a:r>
            <a:r>
              <a:rPr lang="en-US" altLang="en-US" sz="2800" b="1" dirty="0" err="1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NAPWebReport</a:t>
            </a:r>
            <a:r>
              <a:rPr lang="th-TH" altLang="en-US" sz="28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/</a:t>
            </a:r>
            <a:r>
              <a:rPr lang="en-US" altLang="en-US" sz="2800" b="1" dirty="0" err="1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  <a:hlinkClick r:id="rId3"/>
              </a:rPr>
              <a:t>LoginServlet</a:t>
            </a:r>
            <a:endParaRPr lang="th-TH" altLang="en-US" sz="2800" b="1" dirty="0">
              <a:solidFill>
                <a:srgbClr val="0000FF"/>
              </a:solidFill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15737" y="4252390"/>
            <a:ext cx="5943600" cy="2510473"/>
            <a:chOff x="285750" y="4198937"/>
            <a:chExt cx="3039110" cy="1774825"/>
          </a:xfrm>
        </p:grpSpPr>
        <p:pic>
          <p:nvPicPr>
            <p:cNvPr id="35" name="Picture 34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392"/>
            <a:stretch/>
          </p:blipFill>
          <p:spPr bwMode="auto">
            <a:xfrm>
              <a:off x="285750" y="4198937"/>
              <a:ext cx="3039110" cy="1774825"/>
            </a:xfrm>
            <a:prstGeom prst="rect">
              <a:avLst/>
            </a:prstGeom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  <p:sp>
          <p:nvSpPr>
            <p:cNvPr id="36" name="Left Arrow 35"/>
            <p:cNvSpPr/>
            <p:nvPr/>
          </p:nvSpPr>
          <p:spPr>
            <a:xfrm>
              <a:off x="857250" y="4703762"/>
              <a:ext cx="259080" cy="237490"/>
            </a:xfrm>
            <a:prstGeom prst="leftArrow">
              <a:avLst>
                <a:gd name="adj1" fmla="val 50000"/>
                <a:gd name="adj2" fmla="val 310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448435" y="4668837"/>
              <a:ext cx="1818005" cy="18986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Left Arrow 37"/>
            <p:cNvSpPr/>
            <p:nvPr/>
          </p:nvSpPr>
          <p:spPr>
            <a:xfrm>
              <a:off x="1597025" y="5688647"/>
              <a:ext cx="240030" cy="237490"/>
            </a:xfrm>
            <a:prstGeom prst="leftArrow">
              <a:avLst>
                <a:gd name="adj1" fmla="val 50000"/>
                <a:gd name="adj2" fmla="val 310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1" name="Down Arrow 30"/>
          <p:cNvSpPr/>
          <p:nvPr/>
        </p:nvSpPr>
        <p:spPr>
          <a:xfrm>
            <a:off x="3033219" y="3435631"/>
            <a:ext cx="508635" cy="525780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05417" y="5879280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(ไม่ต้องเลือก ช่วงเวลา)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59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4451" b="4741"/>
          <a:stretch/>
        </p:blipFill>
        <p:spPr>
          <a:xfrm>
            <a:off x="270390" y="1383030"/>
            <a:ext cx="4046916" cy="3657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69456" y="2286299"/>
            <a:ext cx="2886419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1) </a:t>
            </a:r>
            <a:r>
              <a:rPr lang="en-US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HIVPositive_NotRegister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7070" y="2902301"/>
            <a:ext cx="117880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3) </a:t>
            </a:r>
            <a:r>
              <a:rPr lang="en-US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LostFU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7336" y="3641283"/>
            <a:ext cx="319853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2)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2400" b="1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Register_NotDeath_NotARV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8073527" y="2306539"/>
            <a:ext cx="1057619" cy="28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073527" y="2985329"/>
            <a:ext cx="1057619" cy="28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073528" y="3668375"/>
            <a:ext cx="1057619" cy="28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10102" y="2286299"/>
            <a:ext cx="242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LABID,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ข้อมูลการติดเชื้อ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4029" y="1681119"/>
            <a:ext cx="254306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ไฟล์ที่ใช้เพื่อตรวจสอบ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10101" y="1646195"/>
            <a:ext cx="2502667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ข้อมูลที่ใช้เชื่อมโยง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0100" y="3585347"/>
            <a:ext cx="242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NAPID,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ข้อมูลการติดเชื้อ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10099" y="2923325"/>
            <a:ext cx="2423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NAPID,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ข้อมูลการติดเชื้อ</a:t>
            </a:r>
            <a:endParaRPr lang="en-US" sz="2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971824" y="3259606"/>
            <a:ext cx="26440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55274" y="4043666"/>
            <a:ext cx="2836869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33240" y="3530262"/>
            <a:ext cx="16250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wn Arrow 32"/>
          <p:cNvSpPr/>
          <p:nvPr/>
        </p:nvSpPr>
        <p:spPr>
          <a:xfrm>
            <a:off x="10421954" y="4157190"/>
            <a:ext cx="473725" cy="577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79672" y="4840609"/>
            <a:ext cx="2981901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ต้องหา 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CID </a:t>
            </a:r>
            <a:r>
              <a:rPr lang="th-TH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เพื่อใช้ในการเชื่อมโยงกับฐานข้อมูล </a:t>
            </a:r>
            <a:r>
              <a:rPr lang="en-US" sz="2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HDC/EIIS</a:t>
            </a:r>
          </a:p>
        </p:txBody>
      </p:sp>
      <p:sp>
        <p:nvSpPr>
          <p:cNvPr id="25" name="Dodecagon 24"/>
          <p:cNvSpPr/>
          <p:nvPr/>
        </p:nvSpPr>
        <p:spPr>
          <a:xfrm>
            <a:off x="655136" y="318770"/>
            <a:ext cx="689453" cy="640896"/>
          </a:xfrm>
          <a:prstGeom prst="dodec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344589" y="313669"/>
            <a:ext cx="8816340" cy="69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NAP web report </a:t>
            </a:r>
            <a:r>
              <a:rPr lang="th-TH" sz="54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ข้อมูลเพื่อติดตามผู้ป่วย</a:t>
            </a:r>
            <a:endParaRPr lang="en-US" sz="54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7164" y="5123238"/>
            <a:ext cx="86175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1) </a:t>
            </a:r>
            <a:r>
              <a:rPr lang="th-TH" sz="22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ผู้ติดเชื้อฯ ที่ยังไม่ลงทะเบียนเข้าสู่ระบบ/ จำนวนผู้ที่มีผล </a:t>
            </a:r>
            <a:r>
              <a:rPr lang="en-US" sz="22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Anti</a:t>
            </a:r>
            <a:r>
              <a:rPr lang="th-TH" sz="22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-</a:t>
            </a:r>
            <a:r>
              <a:rPr lang="en-US" sz="22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HIV Positive </a:t>
            </a:r>
            <a:r>
              <a:rPr lang="th-TH" sz="2200" b="1" dirty="0">
                <a:solidFill>
                  <a:srgbClr val="0000FF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แต่ยังไม่ลงทะเบียนเข้าสู่ระบบ</a:t>
            </a:r>
          </a:p>
          <a:p>
            <a:pPr lvl="0"/>
            <a:r>
              <a:rPr lang="en-US" sz="22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2) </a:t>
            </a:r>
            <a:r>
              <a:rPr lang="th-TH" sz="22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ผู้ติดเชื้อฯ ที่ลงทะเบียน ที่ยังไม่เสียชีวิต แต่ยังไม่ได้กินยา</a:t>
            </a:r>
          </a:p>
          <a:p>
            <a:r>
              <a:rPr lang="en-US" sz="22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3) </a:t>
            </a:r>
            <a:r>
              <a:rPr lang="th-TH" sz="22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ผู้ติดเชื้อฯ ที่ลงทะเบียน และกินยา และไม่มาตรงตามนัดมากกว่า </a:t>
            </a:r>
            <a:r>
              <a:rPr lang="en-US" sz="22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90 </a:t>
            </a:r>
            <a:r>
              <a:rPr lang="th-TH" sz="22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 </a:t>
            </a:r>
            <a:endParaRPr lang="en-US" sz="2200" b="1" dirty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309" y="6435587"/>
            <a:ext cx="9969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สำหรับครั้งนี้ เพื่อให้โรงพยาบาลมีข้อมูลเกี่ยวกับ </a:t>
            </a:r>
            <a:r>
              <a:rPr lang="en-US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VL </a:t>
            </a: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ครบถ้วน ขอให้ </a:t>
            </a:r>
            <a:r>
              <a:rPr lang="en-US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Download</a:t>
            </a: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ไฟล์ จำนวนผู้ที่มีค่า </a:t>
            </a:r>
            <a:r>
              <a:rPr lang="en-US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VL </a:t>
            </a:r>
            <a:r>
              <a:rPr lang="th-TH" sz="2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 3 ไฟล์ ตั้งแต่ปี 2556 - 2561 </a:t>
            </a:r>
            <a:endParaRPr lang="en-US" sz="2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28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5113</TotalTime>
  <Words>1333</Words>
  <Application>Microsoft Office PowerPoint</Application>
  <PresentationFormat>กำหนดเอง</PresentationFormat>
  <Paragraphs>184</Paragraphs>
  <Slides>32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32</vt:i4>
      </vt:variant>
    </vt:vector>
  </HeadingPairs>
  <TitlesOfParts>
    <vt:vector size="33" baseType="lpstr">
      <vt:lpstr>Office Theme</vt:lpstr>
      <vt:lpstr>Review DQI Tools โปรแกรมช่วยตรวจสอบ และเพิ่มคุณภาพข้อมูลติดตาม ผลการดูแลรักษาผู้ติดเชื้อเอชไอวี (DQI tool) </vt:lpstr>
      <vt:lpstr>DQI system จะทำอะไรบ้าง</vt:lpstr>
      <vt:lpstr>ภาพนิ่ง 3</vt:lpstr>
      <vt:lpstr>Download เอกสาร และโปรแกรม ได้ที่</vt:lpstr>
      <vt:lpstr>ข้อมูลที่ต้องเตรียมสำหรับใช้ในโปรแกรม  Data Quality Improvement (DQI)</vt:lpstr>
      <vt:lpstr>HIV e-Logsheet ทะเบียนผู้ติดเชื้อเอชไอวีที่มารับบริการ</vt:lpstr>
      <vt:lpstr>ข้อควรระวังสำหรับ HIV e_Log sheet</vt:lpstr>
      <vt:lpstr>NAP web report ข้อมูลเพื่อติดตามผู้ป่วย</vt:lpstr>
      <vt:lpstr>ภาพนิ่ง 9</vt:lpstr>
      <vt:lpstr>ตัวอย่างรายละเอียด Excel จาก Nap Web Report</vt:lpstr>
      <vt:lpstr>ข้อควรระวังสำหรับ NAP web report</vt:lpstr>
      <vt:lpstr>วิธีการติดตั้งโปรแกรม DQI tool</vt:lpstr>
      <vt:lpstr>วิธีการติดตั้งโปรแกรม DQI tool (ต่อ)</vt:lpstr>
      <vt:lpstr> การนำเข้า และจัดการข้อมูล  เพื่อการตรวจสอบและเชื่อมโยงข้อมูล</vt:lpstr>
      <vt:lpstr>วิธีการ Import NAPdata</vt:lpstr>
      <vt:lpstr>วิธีการ Import NAPdata 13 files</vt:lpstr>
      <vt:lpstr>วิธีการ Import HIV e_Logsheet</vt:lpstr>
      <vt:lpstr>วิธีการ Import HIV e_Logsheet</vt:lpstr>
      <vt:lpstr>วิธีการ เชื่อมโยงข้อมูล NAPdata และ HIV e_Logsheet</vt:lpstr>
      <vt:lpstr>การเชื่อมโยงข้อมูลการติดตามการรักษา และการเสียชีวิต  จากระบบ MOPH HDC และ EIIS (Epidemiological Intelligence Information System)</vt:lpstr>
      <vt:lpstr>วิธีการ Update เลข 13 หลัก</vt:lpstr>
      <vt:lpstr>วิธีการ ส่งออกข้อมูล HIV e_Logsheet เพื่อไปหาเลข 13 เพิ่มเติม</vt:lpstr>
      <vt:lpstr>วิธีการค้นหา เลขประจำตัวประชาชน 13 หลัก ใน NAP</vt:lpstr>
      <vt:lpstr>วิธีการ Import HIV e_Logsheet</vt:lpstr>
      <vt:lpstr>วิธีการส่งออกข้อมูลเพื่อค้นหาข้อมูลเพิ่มเติมจากระบบ MOPH HDC และ EIIS </vt:lpstr>
      <vt:lpstr>DQI Output</vt:lpstr>
      <vt:lpstr>DQI Output</vt:lpstr>
      <vt:lpstr>DQI Output: NAP_EIIS 1.1 DQI Read Information (แสดงรายละเอียดของข้อมูลผู้มารับบริการทั้งหมด)</vt:lpstr>
      <vt:lpstr>DQI Output: NAP_EIIS 1.2 DQI Status Summary: สรุปสถานะภาพการรับบริการของผู้ติดเชื้อเอชไอวีที่มีประวัติมารับบริการ</vt:lpstr>
      <vt:lpstr>DQI Output: NAP_EIIS 1.3 Report Indicators (90-90-90 Service Delivery Cascade) </vt:lpstr>
      <vt:lpstr>DQI Output: NAP_EIIS 1.3 Report Indicators (Treatment Indicators) </vt:lpstr>
      <vt:lpstr>DQI Output: NAP_EIIS 1.3 Report Indicators (Treatment Indicators) </vt:lpstr>
    </vt:vector>
  </TitlesOfParts>
  <Company>ITSO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ข้อมูลทางระบาดวิทยาและการติดตามผลการดำเนินงานเพื่อการยุติปัญหาเอดส์ กรุงเทพมหานคร</dc:title>
  <dc:creator>Teeraratkul, Achara (CDC/CGH/DGHT)</dc:creator>
  <cp:lastModifiedBy>AIDS</cp:lastModifiedBy>
  <cp:revision>413</cp:revision>
  <cp:lastPrinted>2018-08-17T03:14:12Z</cp:lastPrinted>
  <dcterms:created xsi:type="dcterms:W3CDTF">2018-03-29T22:04:16Z</dcterms:created>
  <dcterms:modified xsi:type="dcterms:W3CDTF">2019-03-11T03:32:29Z</dcterms:modified>
</cp:coreProperties>
</file>