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332" r:id="rId3"/>
    <p:sldId id="349" r:id="rId4"/>
    <p:sldId id="333" r:id="rId5"/>
    <p:sldId id="335" r:id="rId6"/>
    <p:sldId id="337" r:id="rId7"/>
    <p:sldId id="350" r:id="rId8"/>
    <p:sldId id="352" r:id="rId9"/>
    <p:sldId id="353" r:id="rId10"/>
    <p:sldId id="340" r:id="rId11"/>
    <p:sldId id="354" r:id="rId12"/>
    <p:sldId id="342" r:id="rId13"/>
    <p:sldId id="343" r:id="rId14"/>
    <p:sldId id="345" r:id="rId15"/>
    <p:sldId id="347" r:id="rId16"/>
    <p:sldId id="348" r:id="rId17"/>
    <p:sldId id="331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15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1D75-8959-4F00-A047-9CCA39D97B3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0EAD-E877-4B08-A3A1-2D48922EB1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01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C68E-F41F-41C8-9259-416E73EAB0DB}" type="datetimeFigureOut">
              <a:rPr lang="th-TH" smtClean="0"/>
              <a:pPr/>
              <a:t>20/07/62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3F71-BCF9-455D-8FCA-666E7DC6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dicationthai.com/login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2877"/>
            <a:ext cx="9144000" cy="255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แนวทางการให้วัคซีนป้องกันโรคหัด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ในกลุ่มเด็กอายุ 1 - 12 ปี ทั่วประเทศ 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 2562 - 2563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ตามแผนเร่งรัดการกำจัดโรคหัดของประเทศไทย</a:t>
            </a:r>
            <a:endParaRPr lang="th-TH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8" y="3351672"/>
            <a:ext cx="2376264" cy="23042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60240" y="5733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กองโรคป้องกันด้วยวัคซีน</a:t>
            </a:r>
            <a:endParaRPr lang="en-US" sz="1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กรมควบคุมโรค กระทรวงสาธารณสุข</a:t>
            </a:r>
            <a:endParaRPr lang="en-US" sz="1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https://ddc.moph.go.th/th/site/office/view/dvpd</a:t>
            </a:r>
            <a:endParaRPr lang="en-US" sz="1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97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2863" r="9036" b="54448"/>
          <a:stretch/>
        </p:blipFill>
        <p:spPr>
          <a:xfrm>
            <a:off x="323527" y="2924944"/>
            <a:ext cx="8784977" cy="3428368"/>
          </a:xfrm>
          <a:prstGeom prst="rect">
            <a:avLst/>
          </a:prstGeom>
          <a:ln w="31750" cmpd="sng">
            <a:solidFill>
              <a:srgbClr val="0000CC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11561" y="980728"/>
            <a:ext cx="8208911" cy="15841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4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การรายงานผลการรณรงค์</a:t>
            </a:r>
          </a:p>
          <a:p>
            <a:pPr marL="0" indent="271463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รายงาน สสอ.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 3,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 3)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ทุกวันศุกร์ </a:t>
            </a:r>
          </a:p>
          <a:p>
            <a:pPr marL="0" indent="271463">
              <a:spcBef>
                <a:spcPts val="0"/>
              </a:spcBef>
            </a:pPr>
            <a:r>
              <a:rPr lang="th-TH" sz="2400" b="1" kern="1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/CUP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รวบรวมผลการรณรงค์ และรายงานผ่าน</a:t>
            </a:r>
            <a:r>
              <a:rPr lang="th-TH" sz="2400" b="1" u="sng" kern="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จันทร์</a:t>
            </a:r>
            <a:endParaRPr lang="en-US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271463">
              <a:spcBef>
                <a:spcPts val="0"/>
              </a:spcBef>
            </a:pPr>
            <a:r>
              <a:rPr lang="en-GB" sz="2400" dirty="0"/>
              <a:t>http://meas.ddc.moph.go.th</a:t>
            </a:r>
            <a:r>
              <a:rPr lang="th-TH" sz="2400" dirty="0"/>
              <a:t>/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4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การเฝ้าระวัง</a:t>
            </a:r>
            <a:r>
              <a:rPr lang="th-TH" b="1" dirty="0" smtClean="0">
                <a:solidFill>
                  <a:srgbClr val="FF0000"/>
                </a:solidFill>
              </a:rPr>
              <a:t>อาการภายหลังได้รับ</a:t>
            </a:r>
            <a:r>
              <a:rPr lang="th-TH" b="1" dirty="0">
                <a:solidFill>
                  <a:srgbClr val="FF0000"/>
                </a:solidFill>
              </a:rPr>
              <a:t>วัคซีน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เช่นเดียวกับการให้วัคซีนตามกำหนดปกติ 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ให้ความรู้แก่ผู้ปกครองเด็ก เด็กนักเรียนและผู้ใหญ่เกี่ยวกับอาการภายหลัง การรับวัคซีนที่อาจเกิดขึ้นได้และการดูแล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เบื้องต้น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อุปกรณ์ที่จำเป็นให้พร้อมสำหรับการช่วยเหลือเบื้องต้น รวมทั้งจัดระบบการส่งต่อผู้ป่วยกรณีผู้ป่วยมีอาการภายหลังรับวัคซีนที่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รุนแรง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อาการหลังให้บริการวัคซีนอย่างน้อย 30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พบผู้มีอาการภายหลังได้รับวัคซีน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(AEFI)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ที่ต้องรายงานตามนิยามของสำนักระบาดวิทยา ขอให้เจ้าหน้าที่บันทึกอาการลงในบัตรรายงานอาการภายหลังได้รับการสร้างเสริมภูมิคุ้มกันโรค แล้วส่งบัตรรายงานดังกล่าวตามระบบการเฝ้าระวัง (รายละเอียดตามคู่มือการเฝ้าระวังและสอบสวนอาการภายหลังได้รับการสร้างเสริมภูมิคุ้มกันโรค)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09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2869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" y="-27384"/>
            <a:ext cx="4633695" cy="6552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05" y="-27384"/>
            <a:ext cx="463369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1" y="5568"/>
            <a:ext cx="4633180" cy="65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0" y="5197"/>
            <a:ext cx="4633180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0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06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091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20072" y="1004888"/>
            <a:ext cx="3307854" cy="242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th-TH" sz="40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ขอบคุณ</a:t>
            </a:r>
            <a:r>
              <a:rPr lang="th-TH" sz="40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ค่ะ</a:t>
            </a:r>
            <a:endParaRPr lang="th-TH" altLang="th-TH" sz="4000" dirty="0" smtClean="0">
              <a:ln w="18415" cmpd="sng">
                <a:noFill/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8024" y="3573016"/>
            <a:ext cx="4104456" cy="242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th-TH" sz="20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โครงการกำจัดโรคหัด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http://www.eradicationthai.com/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altLang="th-TH" sz="2000" dirty="0" smtClean="0">
              <a:ln w="18415" cmpd="sng">
                <a:noFill/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th-TH" altLang="th-TH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โทร</a:t>
            </a:r>
            <a:r>
              <a:rPr kumimoji="0" lang="th-TH" altLang="th-TH" sz="2000" b="0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0 2590 3196 - 9</a:t>
            </a:r>
            <a:endParaRPr kumimoji="0" lang="th-TH" altLang="th-TH" sz="2000" b="0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776" y="4157630"/>
            <a:ext cx="3825944" cy="19442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en-GB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เด็กไทย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และเด็ก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ต่างชาติ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อาศัยอยู่ในพื้นที่รับผิดชอบ </a:t>
            </a:r>
            <a:endParaRPr lang="th-TH" sz="26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อายุระหว่าง </a:t>
            </a:r>
            <a:r>
              <a:rPr 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80728"/>
            <a:ext cx="7848872" cy="11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ให้วัคซีนป้องกันโรคหัดในกลุ่มเด็กอายุ 1 - 12 ปี ทั่วประเทศ 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2562 - 2563 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แผนเร่งรัดการกำจัดโรคหัดของประเทศ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endParaRPr lang="th-TH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55776" y="2447821"/>
            <a:ext cx="3825944" cy="1440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en-GB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เพื่อติดตามฉีดวัคซีนป้องกัน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โรคหัด (</a:t>
            </a:r>
            <a:r>
              <a:rPr lang="en-GB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MMR/MR) </a:t>
            </a:r>
            <a:endParaRPr lang="th-TH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</a:t>
            </a:r>
            <a:endParaRPr lang="en-US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65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3378" y="836712"/>
            <a:ext cx="8073078" cy="20882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6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กำหนดการรณรงค์</a:t>
            </a:r>
          </a:p>
          <a:p>
            <a:pPr marL="180975" indent="-180975">
              <a:spcBef>
                <a:spcPts val="0"/>
              </a:spcBef>
            </a:pPr>
            <a:r>
              <a:rPr lang="th-TH" sz="26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6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รณรงค์ </a:t>
            </a:r>
            <a:r>
              <a:rPr lang="en-US" sz="26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 </a:t>
            </a:r>
            <a:r>
              <a:rPr lang="th-TH" sz="26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</a:t>
            </a:r>
            <a:r>
              <a:rPr lang="th-TH" sz="2600" b="1" kern="100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1 - ต่ำกว่า 7 ปี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th-TH" sz="20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1 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  <a:r>
              <a:rPr lang="th-TH" sz="2400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สุขภาพที่  1, 2 และ 5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		ก.ย.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พ.ย. 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pPr marL="182563" indent="-182563">
              <a:spcBef>
                <a:spcPts val="0"/>
              </a:spcBef>
              <a:buNone/>
              <a:tabLst>
                <a:tab pos="892175" algn="l"/>
              </a:tabLst>
            </a:pP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  <a:r>
              <a:rPr lang="th-TH" sz="2400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สุขภาพที่  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3,4,6,7,8,9,10,11,12, กทม. </a:t>
            </a:r>
            <a:r>
              <a:rPr lang="en-GB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มี.ค.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th-TH" sz="24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0975" indent="-180975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การรณรงค์ </a:t>
            </a:r>
            <a:r>
              <a:rPr lang="en-US" sz="24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 </a:t>
            </a:r>
            <a:r>
              <a:rPr lang="th-TH" sz="24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</a:t>
            </a:r>
            <a:r>
              <a:rPr lang="th-TH" sz="2400" b="1" kern="100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sz="24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7-12 </a:t>
            </a:r>
            <a:r>
              <a:rPr lang="th-TH" sz="2400" b="1" kern="100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พร้อมกันทุก</a:t>
            </a:r>
            <a:r>
              <a:rPr lang="th-TH" sz="2400" b="1" kern="100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en-GB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ธ.ค. 2562</a:t>
            </a:r>
            <a:endParaRPr lang="th-TH" sz="24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3378" y="3212976"/>
            <a:ext cx="8073078" cy="33123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ขั้นตอนการสำรวจ</a:t>
            </a:r>
            <a:r>
              <a:rPr lang="th-TH" sz="2400" b="1" kern="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กลุ่มเป้าหมายและความต้องการใช้วัคซีน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รวบรวม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 (แบบ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 1 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แบบ </a:t>
            </a:r>
            <a:r>
              <a:rPr lang="en-US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แจ้ง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สสอ.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MMR-MR 2.1)</a:t>
            </a:r>
            <a:endParaRPr lang="th-TH" sz="24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ระดับอำเภอ (</a:t>
            </a:r>
            <a:r>
              <a:rPr lang="th-TH" sz="2400" b="1" kern="10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en-US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Key-in 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รวบรวม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จำนวนเป้าหมายแยกรายหน่วยบริการ รพ.สต.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/WBC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MMR-MR 2.2)</a:t>
            </a:r>
            <a:endParaRPr lang="th-TH" sz="24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ระดับจังหวัด (ตรวจสอบผ่านเว็บไซต์)</a:t>
            </a:r>
          </a:p>
          <a:p>
            <a:pPr marL="0" indent="0">
              <a:spcBef>
                <a:spcPts val="0"/>
              </a:spcBef>
              <a:buNone/>
            </a:pPr>
            <a:endParaRPr lang="th-TH" sz="24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41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1052736"/>
            <a:ext cx="7488832" cy="48965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</a:pP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การจัดส่งวัคซีน และ อุปกรณ์การฉีด</a:t>
            </a:r>
            <a:endParaRPr lang="th-TH" sz="2800" b="1" kern="1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4625" indent="0">
              <a:spcBef>
                <a:spcPts val="0"/>
              </a:spcBef>
              <a:buNone/>
            </a:pP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จัดส่งวัคซีนรอบที่ 1 (ร้อยละ 70) </a:t>
            </a:r>
          </a:p>
          <a:p>
            <a:pPr marL="174625" indent="0">
              <a:spcBef>
                <a:spcPts val="0"/>
              </a:spcBef>
              <a:buNone/>
            </a:pP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จัดส่งวัคซีนรอบที่ 2 (ร้อยละ 30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74625" indent="0">
              <a:spcBef>
                <a:spcPts val="0"/>
              </a:spcBef>
              <a:buNone/>
            </a:pP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พร้อมอุปกรณ์การฉีด 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(ส่งรอบเดียว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74625" indent="0">
              <a:spcBef>
                <a:spcPts val="0"/>
              </a:spcBef>
              <a:buNone/>
            </a:pPr>
            <a:endParaRPr lang="th-TH" sz="28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0975" indent="-180975">
              <a:spcBef>
                <a:spcPts val="0"/>
              </a:spcBef>
            </a:pP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การรายงานผลรณรงค์</a:t>
            </a:r>
            <a:endParaRPr lang="th-TH" sz="2800" b="1" kern="1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184150">
              <a:spcBef>
                <a:spcPts val="0"/>
              </a:spcBef>
              <a:buNone/>
            </a:pP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ระดับหน่วยบริการ (ทุกวัน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ศุกร์ รายงานผ่านแบบฟอร์ม)</a:t>
            </a:r>
            <a:endParaRPr lang="th-TH" sz="28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184150">
              <a:spcBef>
                <a:spcPts val="0"/>
              </a:spcBef>
              <a:buNone/>
            </a:pP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ระดับอำเภอ/</a:t>
            </a:r>
            <a:r>
              <a:rPr lang="en-US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(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ทุกวัน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จันทร์ รายงาน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เว็บไซต์)</a:t>
            </a:r>
            <a:endParaRPr lang="th-TH" sz="28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184150">
              <a:spcBef>
                <a:spcPts val="0"/>
              </a:spcBef>
              <a:buNone/>
            </a:pP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2800" b="1" kern="1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sz="2800" b="1" kern="1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สคร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(ติดตามประเมินผลผ่าน</a:t>
            </a:r>
            <a:r>
              <a:rPr lang="th-TH" sz="28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เว็บไซต์ทุก</a:t>
            </a:r>
            <a:r>
              <a:rPr lang="th-TH" sz="28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สัปดาห์) </a:t>
            </a:r>
          </a:p>
        </p:txBody>
      </p:sp>
    </p:spTree>
    <p:extLst>
      <p:ext uri="{BB962C8B-B14F-4D97-AF65-F5344CB8AC3E}">
        <p14:creationId xmlns:p14="http://schemas.microsoft.com/office/powerpoint/2010/main" val="34336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5" y="836712"/>
            <a:ext cx="8568952" cy="15841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การเตรียมการก่อนรณรงค์</a:t>
            </a:r>
          </a:p>
          <a:p>
            <a:pPr marL="0" indent="271463">
              <a:spcBef>
                <a:spcPts val="0"/>
              </a:spcBef>
            </a:pP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 (สสอ./โรงพยาบาลแม่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ข่าย</a:t>
            </a:r>
            <a:r>
              <a:rPr lang="en-US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คลัง)</a:t>
            </a:r>
            <a:endParaRPr lang="th-TH" sz="2200" b="1" kern="1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271463">
              <a:spcBef>
                <a:spcPts val="0"/>
              </a:spcBef>
              <a:buNone/>
            </a:pP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วางแผนร่วมกันในระดับอำเภอ กำหนด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นัดวัน </a:t>
            </a: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และ สถานที่ฉีดวัคซีนให้ชัดเจน </a:t>
            </a:r>
          </a:p>
          <a:p>
            <a:pPr marL="0" indent="271463">
              <a:spcBef>
                <a:spcPts val="0"/>
              </a:spcBef>
              <a:buNone/>
            </a:pP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เพื่อลดอัตราสูญเสียของวัคซีน </a:t>
            </a:r>
            <a:r>
              <a:rPr lang="th-TH" sz="22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ใช้</a:t>
            </a:r>
            <a:r>
              <a:rPr lang="th-TH" sz="22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เวลาในการรณรงค์ให้วัคซีนสั้นที่สุด</a:t>
            </a:r>
            <a:endParaRPr lang="th-TH" sz="22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2636912"/>
            <a:ext cx="8560593" cy="20078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kern="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เด็กอายุ 1 - ต่ำกว่า 7 ปี </a:t>
            </a:r>
          </a:p>
          <a:p>
            <a:pPr lvl="1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เด็กก่อนวัย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เรียนในชุมชน 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เด็กในศูนย์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เด็กเล็ก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เด็กชั้นอนุบาล 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lvl="1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ด้อยโอกาส สถานสงเคราะห์ บ้านเด็กกำพร้า พื้นที่ห่างไกล โรงเรียนขยาย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อาจใช้ฐานข้อมูลจากทะเบียน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(บัญชี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1), ทะเบียนราษฎร์, การสำรวจ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</a:t>
            </a:r>
          </a:p>
          <a:p>
            <a:pPr lvl="1">
              <a:spcBef>
                <a:spcPts val="0"/>
              </a:spcBef>
            </a:pPr>
            <a:endParaRPr lang="th-TH" sz="2400" b="1" kern="100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5013176"/>
            <a:ext cx="8560593" cy="12157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800" b="1" kern="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กลุ่มเด็กอายุ 7 - 12 </a:t>
            </a: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endParaRPr lang="th-TH" sz="2800" b="1" kern="1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0050" lvl="1" indent="271463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ประถมศึกษาปีที่ 1 - 6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ของโรงเรียน</a:t>
            </a:r>
            <a:r>
              <a:rPr lang="th-TH" sz="2400" b="1" kern="1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ในพื้นที่รับผิดชอบของแต่ละสถานบริการ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1561" y="980728"/>
            <a:ext cx="7848871" cy="1800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800" b="1" kern="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การแจ้งจำนวนกลุ่มเป้าหมาย</a:t>
            </a:r>
          </a:p>
          <a:p>
            <a:pPr marL="0" indent="271463">
              <a:spcBef>
                <a:spcPts val="0"/>
              </a:spcBef>
            </a:pPr>
            <a:r>
              <a:rPr lang="th-TH" sz="2400" b="1" u="sng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400" b="1" u="sng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แจ้งจำนวนเด็กกลุ่มเป้าหมาย (คน) ที่จะรณรงค์ฯ 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ให้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สสอ.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/CUP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รวมรวมเป็นภาพรวมรายของอำเภอ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/CUP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MMR-MR 2.1)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2" y="3068960"/>
            <a:ext cx="7848870" cy="20162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spcBef>
                <a:spcPts val="0"/>
              </a:spcBef>
            </a:pPr>
            <a:r>
              <a:rPr lang="th-TH" sz="2400" b="1" u="sng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ระดับอำเภอ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0050" lvl="1" indent="271463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จำนวนเด็กกลุ่มเป้าหมาย (คน) ที่จะรณรงค์ฯ เป็นภาพรวมของ 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สสอ.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/CUP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MMR-MR 2.2)</a:t>
            </a:r>
          </a:p>
          <a:p>
            <a:pPr marL="400050" lvl="1" indent="271463">
              <a:spcBef>
                <a:spcPts val="0"/>
              </a:spcBef>
            </a:pPr>
            <a:r>
              <a:rPr lang="th-TH" sz="2400" b="1" kern="1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แจ้งจำนวนเป้าหมายผ่านเว็บไซต์ </a:t>
            </a:r>
            <a:endParaRPr lang="th-TH" sz="24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0050" lvl="1" indent="271463">
              <a:spcBef>
                <a:spcPts val="0"/>
              </a:spcBef>
            </a:pPr>
            <a:endParaRPr lang="th-TH" sz="2000" b="1" kern="1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5892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!!!!!  (ทุกพื้นที่-ทุกกลุ่มอายุ ภายในกรกฎาคม 2562) !!!!!</a:t>
            </a:r>
          </a:p>
        </p:txBody>
      </p:sp>
    </p:spTree>
    <p:extLst>
      <p:ext uri="{BB962C8B-B14F-4D97-AF65-F5344CB8AC3E}">
        <p14:creationId xmlns:p14="http://schemas.microsoft.com/office/powerpoint/2010/main" val="9251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การดำเนินการฉีดวัคซีน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83181"/>
              </p:ext>
            </p:extLst>
          </p:nvPr>
        </p:nvGraphicFramePr>
        <p:xfrm>
          <a:off x="215516" y="1196752"/>
          <a:ext cx="8712968" cy="532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761"/>
                <a:gridCol w="4967207"/>
              </a:tblGrid>
              <a:tr h="52400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ประวัติการได้รับ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MMR/MR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ในอดีต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การให้วัคซีน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กลุ่มเด็ก อายุ 1 - ต่ำกว่า 7 ปี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MMR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indent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en-US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- 2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ปีครึ่ง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ใช้วัคซีนในโครงการรณรงค์</a:t>
                      </a:r>
                      <a:endParaRPr lang="en-US" sz="2400" b="1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8410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เคยได้รับวัคซีน/ไม่ทราบ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เข็ม 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(สำหรับเข็มที่ 2 ให้ตามกำหนดการปกติเมื่ออายุ </a:t>
                      </a:r>
                      <a:r>
                        <a:rPr lang="en-US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ปีครึ่ง และต้องห่างจากเข็มแรกอย่างน้อย </a:t>
                      </a:r>
                      <a:r>
                        <a:rPr lang="en-US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236345" algn="ctr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ได้ 1 เข็ม หรือมากกว่า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ไม่ต้องให้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en-US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400" b="1" i="0" baseline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ปีครึ่ง - 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เก็บตกโดยใช้วัคซีน สปสช. ตาม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EPI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en-US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400" b="1" i="0" baseline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ต่ำกว่า</a:t>
                      </a:r>
                      <a:r>
                        <a:rPr lang="en-US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7 </a:t>
                      </a:r>
                      <a:r>
                        <a:rPr lang="th-TH" sz="24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ใช้วัคซีนในโครงการรณรงค์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8940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3.1 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เคยได้รับวัคซีน/ไม่ทราบ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เข็ม 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(และให้ติดตามเก็บตกตอน ป.1 อีก 1 เข็ม ตามระบบปกติ)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3.2 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ได้ 1 เข็ม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เข็ม (ห่างจากเข็มก่อนหน้าอย่างน้อย 1 เดือน)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027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3.3 </a:t>
                      </a:r>
                      <a:r>
                        <a:rPr lang="th-TH" sz="24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</a:t>
                      </a: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ได้ 2 เข็ม หรือมากกว่า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4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ไม่ต้องให้</a:t>
                      </a:r>
                      <a:endParaRPr lang="en-US" sz="24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5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การดำเนินการฉีดวัคซีน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(ต่อ)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49232"/>
              </p:ext>
            </p:extLst>
          </p:nvPr>
        </p:nvGraphicFramePr>
        <p:xfrm>
          <a:off x="215516" y="1628800"/>
          <a:ext cx="8712968" cy="438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761"/>
                <a:gridCol w="4967207"/>
              </a:tblGrid>
              <a:tr h="644470">
                <a:tc>
                  <a:txBody>
                    <a:bodyPr/>
                    <a:lstStyle/>
                    <a:p>
                      <a:pPr algn="ctr"/>
                      <a:r>
                        <a:rPr lang="th-TH" sz="28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ประวัติการได้รับ 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MMR/MR </a:t>
                      </a:r>
                      <a:r>
                        <a:rPr lang="th-TH" sz="28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ในอดีต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การให้วัคซีน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2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b="1" i="0" spc="-4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กลุ่มเด็ก อายุ 7 - 12 ปี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MR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8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(ป.</a:t>
                      </a: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เก็บตกโดยใช้วัคซีน สปสช. ตาม</a:t>
                      </a:r>
                      <a:r>
                        <a:rPr lang="th-TH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ระบบวัคซีนนักเรียนปกติ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9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8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อายุ </a:t>
                      </a: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8 - 12 </a:t>
                      </a:r>
                      <a:r>
                        <a:rPr lang="th-TH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(ป.</a:t>
                      </a: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2 - </a:t>
                      </a:r>
                      <a:r>
                        <a:rPr lang="th-TH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2800" b="1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6)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ใช้วัคซีนในโครงการรณรงค์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4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en-US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2.1</a:t>
                      </a:r>
                      <a:r>
                        <a:rPr lang="th-TH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ไม่เคยได้รับวัคซีน/ไม่ทราบ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เข็ม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4819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en-US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2.2</a:t>
                      </a:r>
                      <a:r>
                        <a:rPr lang="en-US" sz="2800" i="0" baseline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</a:t>
                      </a: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ได้ 1 เข็ม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เข็ม (ห่างจากเข็มก่อนหน้าอย่างน้อย 1 เดือน)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4819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en-US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2.3</a:t>
                      </a:r>
                      <a:r>
                        <a:rPr lang="en-US" sz="2800" i="0" baseline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i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เคย</a:t>
                      </a: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ได้ 2 เข็ม หรือมากกว่า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</a:tabLst>
                      </a:pPr>
                      <a:r>
                        <a:rPr lang="th-TH" sz="2800" i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ไม่ต้องให้</a:t>
                      </a:r>
                      <a:endParaRPr lang="en-US" sz="2800" i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1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9" y="629816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การบันทึกการได้รับวัคซีน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06608"/>
              </p:ext>
            </p:extLst>
          </p:nvPr>
        </p:nvGraphicFramePr>
        <p:xfrm>
          <a:off x="627356" y="1772816"/>
          <a:ext cx="8075240" cy="448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240"/>
              </a:tblGrid>
              <a:tr h="95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บันทึกในสมุดบันทึกสุขภาพแม่และเด็ก (สมุดสีชมพู) ภายหลังให้บริการ และบันทึกการได้รับวัคซีน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ในแบบรายงานผลการให้วัคซีนตามแบบฟอร์ม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 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บันทึกการได้รับวัคซีน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MR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ในแบบบันทึกสุขภาพนักเรียน (ศส.3) ภายหลังให้บริการ และบันทึกการได้รับวัคซีน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MR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ในแบบรายงานผลการให้วัคซีนตามแบบฟอร์ม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MR 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ด้วย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บันทึกผลการให้วัคซีนรายบุคคลผ่านฐานข้อมูลชุดมาตรฐานด้านสุขภาพ กองยุทธศาสตร์และแผนงาน กระทรวงสาธารณสุข โดย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1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กลุ่มเด็กอายุ 1 - ต่ำกว่า 7 ปี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MMR1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รหัสวัคซีน 061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ICD_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_TM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ใช้รหัส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4) หรือ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MMR2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รหัสวัคซีน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 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ICD_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_TM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ใช้รหัส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4) </a:t>
                      </a:r>
                    </a:p>
                    <a:p>
                      <a:pPr lvl="1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กลุ่มเด็กอายุ 7 - 12 ปี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MRC  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รหัสวัคซีน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074 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ICD_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_TM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ใช้รหัส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Z24.4, Z24.5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7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1059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Angsana New</vt:lpstr>
      <vt:lpstr>Arial</vt:lpstr>
      <vt:lpstr>Calibri</vt:lpstr>
      <vt:lpstr>Cordia New</vt:lpstr>
      <vt:lpstr>Tahoma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การบันทึกการได้รับวัคซีน</vt:lpstr>
      <vt:lpstr>PowerPoint Presentation</vt:lpstr>
      <vt:lpstr>การเฝ้าระวังอาการภายหลังได้รับวัคซีน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sumanee lertkanokkun</cp:lastModifiedBy>
  <cp:revision>176</cp:revision>
  <dcterms:created xsi:type="dcterms:W3CDTF">2018-10-05T03:27:55Z</dcterms:created>
  <dcterms:modified xsi:type="dcterms:W3CDTF">2019-07-20T06:56:52Z</dcterms:modified>
</cp:coreProperties>
</file>