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1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  <p:sldId id="277" r:id="rId15"/>
    <p:sldId id="279" r:id="rId16"/>
    <p:sldId id="280" r:id="rId17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E6605-F117-4B15-857B-05435AEA2E8C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52E5-E7B9-402B-AA61-FD4530C291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36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2CB7C-F37D-48A8-B27E-FFFE684EF1CF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61AA4-A1B0-4C6B-8530-902483FBF6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7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94C43-E266-49CD-8B1D-F0DAF28207E2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36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ามเหลี่ยมหน้าจั่ว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ามเหลี่ยมมุมฉาก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E4C4B8-0313-44AA-82CF-97282D72DB53}" type="datetimeFigureOut">
              <a:rPr lang="th-TH" smtClean="0"/>
              <a:t>12/03/63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814C76-B652-419D-9009-5F38209BDCCE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251520" y="2348880"/>
            <a:ext cx="8640960" cy="2339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17" tIns="45709" rIns="91417" bIns="45709">
            <a:spAutoFit/>
          </a:bodyPr>
          <a:lstStyle/>
          <a:p>
            <a:pPr algn="ctr"/>
            <a:r>
              <a:rPr lang="th-TH" sz="8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โรคติดเชื้อ</a:t>
            </a:r>
            <a:r>
              <a:rPr lang="th-TH" sz="8000" b="1" dirty="0" err="1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ไวรัส</a:t>
            </a:r>
            <a:r>
              <a:rPr lang="th-TH" sz="8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โคโรนา </a:t>
            </a:r>
            <a:r>
              <a:rPr lang="th-TH" sz="80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2019 </a:t>
            </a:r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(COVID</a:t>
            </a:r>
            <a:r>
              <a:rPr lang="th-TH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-19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th-TH" sz="66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526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405331"/>
            <a:ext cx="9144000" cy="458443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643454"/>
              <a:ext cx="1296144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343276" y="43440"/>
            <a:ext cx="276295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08980"/>
              </p:ext>
            </p:extLst>
          </p:nvPr>
        </p:nvGraphicFramePr>
        <p:xfrm>
          <a:off x="179511" y="696906"/>
          <a:ext cx="8856985" cy="53321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68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82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ไม่แจ้งว่าพบผู้ที่เป็น/มีเหตุอันควรสงสัยว่าเป็นโรคตามหลักเกณฑ์และวิธีการแจ้ง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955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นำผู้ที่เป็น/มีเหตุสงสัยว่าเป็นโรค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ผู้สัมผัส/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พาหะ มารับการตรวจ/การชันสูตร/แยกกัก/กักกัน/คุมไว้สังเกต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34 (1))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ไม่นำผู้ที่มีความเสี่ยงมารับการสร้างเสริมภูมิคุ้มกันโรค (มาตรา 34 (2))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เจ้าของ/ผู้ครอบครอง/ผู้พักอาศัยในบ้าน โรงเรือน สถานที่ หรือพาหนะ ไม่กำจัดสัตว์ แมลง ตัวอ่อนของแมลง (มาตรา 34 (5))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กระทำการ/ดำเนินการซึ่งอาจก่อให้เกิดสภาวะไม่ถูกสุขลักษณะ (มาตรา 34 (6))</a:t>
                      </a: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37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ไม่แจ้งกำหนดวัน เวลา และสถานที่ที่พาหนะจะเข้ามาที่ด่านฯ และไม่ยื่นเอกสารต่อ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)+(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endParaRPr lang="th-TH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เข้าไปในหรือออกจากพาหนะที่เดินทางเข้ามาในราชอาณาจักรซึ่งยังไม่ได้รับการตรวจ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นำพาหนะอื่นเข้าเทียบพาหนะนั้น</a:t>
                      </a:r>
                      <a:b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โดยไม่ได้รับอนุญาตจากเจ้าพนักงานควบคุมโรคติดต่อประจำด่านฯ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ไม่อำนวยความสะดวกแก่เจ้าพนักงานควบคุมโรคติดต่อในการ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รวจผู้เดินทาง/สิ่งของ/สัตว์ที่มากับพาหนะ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(4))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นำวัตถุ สิ่งของ หรือเครื่องใช้ที่เป็นหรือมีเหตุสงสัยว่าเป็นสิ่งติดโรคเข้าไปหรือออกจากพาหนะโดยไม่ได้รับอนุญาตจาก</a:t>
                      </a:r>
                      <a:b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en-US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09320"/>
            <a:ext cx="9144000" cy="548680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98" y="4643454"/>
              <a:ext cx="1167197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201404" y="111897"/>
            <a:ext cx="28384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115354"/>
              </p:ext>
            </p:extLst>
          </p:nvPr>
        </p:nvGraphicFramePr>
        <p:xfrm>
          <a:off x="179512" y="885393"/>
          <a:ext cx="8712968" cy="4727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7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4991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นำศพ/ซากสัตว์ไปรับการตรวจ/จัดการทางการแพทย์ (มาตรา 34 (3))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เจ้าของ/ผู้ครอบครอง/ผู้พักอาศัยในบ้าน โรงเรือน สถานที่ หรือพาหนะไม่กำจัดความติดโรคหรือทำลายสิ่งใด ๆ </a:t>
                      </a:r>
                      <a:b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34 (4))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เข้าไปหรือออกจากที่เอกเทศ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โดยไม่ได้รับอนุญาตจากเจ้าพนักงานควบคุมโรคติดต่อ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(มาตรา 34 (7))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ให้เจ้าพนักงานควบคุมโรคติดต่อเข้าไปในสถานที่หรือพาหนะที่มี/สงสัยว่ามีโรคเกิดขึ้นเพื่อเฝ้าระวัง ป้องกัน </a:t>
                      </a:r>
                      <a:b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และควบคุมมิให้มีการแพร่ของโรค (มาตรา 34 (8))</a:t>
                      </a:r>
                    </a:p>
                  </a:txBody>
                  <a:tcPr marL="29573" marR="29573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ปี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100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0677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ขัดคำสั่งผู้ว่าราชการจังหวัด/กทม. ที่สั่งปิดสถานที่ใดๆ/ห้ามผู้ที่เป็นหรือสงสัยว่าเป็นโรคเข้าไปในสถานที่ใด ๆ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หรือประกอบอาชีพเป็นการชั่วคราว (มาตรา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35)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6331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ไม่นำ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ผู้เดินทางซึ่งมากับพาหนะนั้นรับการตรวจในทางแพทย์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ฝ่าฝืนไม่ให้มีการแยกกัก/กักกัน/คุมไว้สังเกต/รับการสร้างเสริมภูมิคุ้มกันโรค </a:t>
                      </a:r>
                      <a:endParaRPr lang="th-TH" sz="18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ณ 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สถานที่และระยะเวลาที่กำหนด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เข้าไปในหรือออกจากพาหนะหรือที่เอกเทศโดยไม่ได้รับอนุญาตจากเจ้าพนักงานควบคุม</a:t>
                      </a:r>
                      <a:r>
                        <a:rPr lang="th-TH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โรคติดต่อ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ประจำ</a:t>
                      </a: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ด่านฯ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(4))</a:t>
                      </a:r>
                    </a:p>
                  </a:txBody>
                  <a:tcPr marL="29573" marR="29573" marT="0" marB="0"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405331"/>
            <a:ext cx="9144000" cy="458443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643454"/>
              <a:ext cx="1296144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343276" y="157841"/>
            <a:ext cx="276295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015718"/>
              </p:ext>
            </p:extLst>
          </p:nvPr>
        </p:nvGraphicFramePr>
        <p:xfrm>
          <a:off x="251520" y="1028735"/>
          <a:ext cx="8818484" cy="4371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1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3144"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เจ้าของ/ผู้ควบคุมพาหนะไม่จัดให้พาหนะจอดอยู่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ณ สถานที่ที่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endParaRPr lang="th-TH" sz="1800" b="1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i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757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ไม่อำนวยความสะดวกแก่เจ้าพนักงานควบคุมโรคติดต่อหรือเจ้าพนักงานท้องถิ่น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ขัดขวางหรือไม่อำนวยความสะดวกแก่เจ้าพนักงานควบคุมโรคติดต่อ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วรรค 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851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ไม่ปฏิบัติตามคำสั่งของคณะกรรมการโรคติดต่อแห่งชาติ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คณะกรรมการด้านวิชาการ หรือคณะอนุกรรมการ </a:t>
                      </a:r>
                      <a:endParaRPr lang="th-TH" sz="1800" b="1" baseline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(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คำสั่งคณะกรรมการโรคติดต่อจังหวัด (มาตรา 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คำสั่งคณะกรรมการควบคุม</a:t>
                      </a:r>
                      <a:r>
                        <a:rPr lang="th-TH" sz="18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โรคติดต่อ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กรุงเทพมหานคร (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หรือคำสั่งของเจ้าพนักงานควบคุมโรคติดต่อ (มาตรา 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 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b="1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</a:t>
                      </a:r>
                      <a:endParaRPr lang="th-TH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5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6" y="1184126"/>
            <a:ext cx="4032448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10" y="1184490"/>
            <a:ext cx="3953180" cy="5472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16632"/>
            <a:ext cx="842493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/>
              <a:t>คำสั่งของเจ้าพนักงานคบคุมโรคติดต่อ</a:t>
            </a:r>
          </a:p>
          <a:p>
            <a:pPr algn="ctr"/>
            <a:r>
              <a:rPr lang="th-TH" sz="2000" b="1" dirty="0" smtClean="0"/>
              <a:t>ตามประกาศกระทรวงสาธารณสุข เรื่อง หลักเกณฑ์ วิธีการ และเงื่อนไขในการดำเนินการหรือออกคำสั่ง</a:t>
            </a:r>
          </a:p>
          <a:p>
            <a:pPr algn="ctr"/>
            <a:r>
              <a:rPr lang="th-TH" sz="2000" b="1" dirty="0" smtClean="0"/>
              <a:t>ของเจ้าพนักงานควบคุมโรคติดต่อ พ.ศ. 2560</a:t>
            </a:r>
          </a:p>
        </p:txBody>
      </p:sp>
    </p:spTree>
    <p:extLst>
      <p:ext uri="{BB962C8B-B14F-4D97-AF65-F5344CB8AC3E}">
        <p14:creationId xmlns:p14="http://schemas.microsoft.com/office/powerpoint/2010/main" val="6128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ลูกศรเชื่อมต่อแบบตรง 7"/>
          <p:cNvCxnSpPr/>
          <p:nvPr/>
        </p:nvCxnSpPr>
        <p:spPr>
          <a:xfrm>
            <a:off x="4252827" y="2201996"/>
            <a:ext cx="0" cy="1120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dirty="0" smtClean="0"/>
              <a:t>แนวทางการดำเนินการกักกันผู้เดินทางกลับจากประเทศกลุ่มเสี่ยง</a:t>
            </a:r>
            <a:endParaRPr lang="th-TH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8298" y="2420888"/>
            <a:ext cx="23507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รับแจ้งรายชื่อจากส่วนกลาง(ตม./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สคร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4/ขนส่ง จังหวัด)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198" y="2492896"/>
            <a:ext cx="164305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รับแจ้งรายชื่อ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จากพื้นที่(ประชาชน)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 flipH="1">
            <a:off x="4206910" y="3531154"/>
            <a:ext cx="12739" cy="772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3523" y="4941168"/>
            <a:ext cx="288031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*พำนักที่บ้าน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ตนเองห้ามออกโดยเด็ดขาด</a:t>
            </a:r>
          </a:p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*ตรวจเยี่ยม/ติดตาม ประจำวัน 14 วัน</a:t>
            </a:r>
          </a:p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*หากผู้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เดินทางและผู้สัมผัสใกล้ชิดมีไข้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&gt; 37.5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ร่วมกับ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อาการ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ไข้หวัด อย่าง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ใดอย่างหนึ่ง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ให้แจ้ง โรงพยาบาล มารับ 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 flipH="1">
            <a:off x="4281430" y="2983681"/>
            <a:ext cx="8797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6" idx="3"/>
          </p:cNvCxnSpPr>
          <p:nvPr/>
        </p:nvCxnSpPr>
        <p:spPr>
          <a:xfrm>
            <a:off x="3049068" y="2774831"/>
            <a:ext cx="1232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04251" y="2492896"/>
            <a:ext cx="129614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ตรวจ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สอบข่าว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แผนผังลำดับงาน: กระบวนการ 44"/>
          <p:cNvSpPr/>
          <p:nvPr/>
        </p:nvSpPr>
        <p:spPr>
          <a:xfrm>
            <a:off x="2963441" y="951373"/>
            <a:ext cx="2578771" cy="1237532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ผู้เดินกลับกลับจากประเทศกลุ่มเสี่ยง</a:t>
            </a:r>
            <a:endParaRPr lang="th-TH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3176476" y="3316774"/>
            <a:ext cx="19573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เจ้าพนักงานควบคุมโรคติดต่อ (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CDCU)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/>
          </a:p>
        </p:txBody>
      </p:sp>
      <p:sp>
        <p:nvSpPr>
          <p:cNvPr id="48" name="แผนผังลำดับงาน: กระบวนการ 47"/>
          <p:cNvSpPr/>
          <p:nvPr/>
        </p:nvSpPr>
        <p:spPr>
          <a:xfrm>
            <a:off x="4535996" y="2614514"/>
            <a:ext cx="570521" cy="272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ใช่</a:t>
            </a:r>
            <a:endParaRPr lang="th-TH" sz="2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แผนผังลำดับงาน: กระบวนการ 49"/>
          <p:cNvSpPr/>
          <p:nvPr/>
        </p:nvSpPr>
        <p:spPr>
          <a:xfrm>
            <a:off x="6804251" y="2846839"/>
            <a:ext cx="570521" cy="272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ไม่ใช่</a:t>
            </a:r>
            <a:endParaRPr lang="th-TH" sz="2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1" name="ลูกศรเชื่อมต่อแบบตรง 50"/>
          <p:cNvCxnSpPr/>
          <p:nvPr/>
        </p:nvCxnSpPr>
        <p:spPr>
          <a:xfrm flipH="1">
            <a:off x="2483768" y="4331271"/>
            <a:ext cx="17104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>
            <a:off x="4165601" y="4321648"/>
            <a:ext cx="1702544" cy="9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>
            <a:off x="2483768" y="4331271"/>
            <a:ext cx="0" cy="6098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5868144" y="4332136"/>
            <a:ext cx="0" cy="609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63635" y="4941168"/>
            <a:ext cx="338691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พำนักที่บ้านตนเองโดย</a:t>
            </a:r>
            <a:r>
              <a:rPr lang="th-TH" sz="16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อนุญาตให้ไปสถานที่จำเป็นได้</a:t>
            </a:r>
          </a:p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*ตรวจเยี่ยม/ติดตาม ประจำวัน 14 วัน</a:t>
            </a:r>
          </a:p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*หากผู้เดินทางและผู้สัมผัสใกล้ชิดมีไข้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&gt; 37.5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ร่วมกับอาการ ไข้หวัด อย่างใดอย่างหนึ่ง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ให้แจ้งโรงพยาบาล มารับ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496" y="4115237"/>
            <a:ext cx="2160240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900" b="1" dirty="0" smtClean="0">
                <a:latin typeface="TH SarabunPSK" pitchFamily="34" charset="-34"/>
                <a:cs typeface="TH SarabunPSK" pitchFamily="34" charset="-34"/>
              </a:rPr>
              <a:t>เขตติดโรคอันตราย กรณี </a:t>
            </a:r>
            <a:r>
              <a:rPr lang="en-US" sz="900" b="1" dirty="0" smtClean="0">
                <a:latin typeface="TH SarabunPSK" pitchFamily="34" charset="-34"/>
                <a:cs typeface="TH SarabunPSK" pitchFamily="34" charset="-34"/>
              </a:rPr>
              <a:t>COVID-19</a:t>
            </a:r>
          </a:p>
          <a:p>
            <a:pPr algn="ctr"/>
            <a:r>
              <a:rPr lang="th-TH" sz="900" b="1" dirty="0" smtClean="0">
                <a:latin typeface="TH SarabunPSK" pitchFamily="34" charset="-34"/>
                <a:cs typeface="TH SarabunPSK" pitchFamily="34" charset="-34"/>
              </a:rPr>
              <a:t>(ตามประกาศกระทรวงสาธารณสุข วันที่ 5 มีนาคม 2563)</a:t>
            </a:r>
          </a:p>
          <a:p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1.จีน(รวมฮ่องกง มา</a:t>
            </a:r>
            <a:r>
              <a:rPr lang="th-TH" sz="1050" b="1" dirty="0" err="1" smtClean="0">
                <a:latin typeface="TH SarabunPSK" pitchFamily="34" charset="-34"/>
                <a:cs typeface="TH SarabunPSK" pitchFamily="34" charset="-34"/>
              </a:rPr>
              <a:t>เก๊า</a:t>
            </a: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)	2.เกาหลีใต้</a:t>
            </a:r>
          </a:p>
          <a:p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3.อิตาลี	4.อิหร่าน</a:t>
            </a:r>
            <a:endParaRPr lang="th-TH" sz="105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02409" y="3670717"/>
            <a:ext cx="2952328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พื้นที่ที่มีการระบาดต่อเนื่องและควรหลีกเลี่ยงการเดินทาง</a:t>
            </a:r>
            <a:endParaRPr lang="en-US" sz="11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(ข้อมูล ณ วันที่ 10 มีนาคม 2563 เวลา 22.00 น.)</a:t>
            </a:r>
          </a:p>
          <a:p>
            <a:r>
              <a:rPr lang="th-TH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1.ไต้หวัน		2.สิงคโปร์</a:t>
            </a:r>
          </a:p>
          <a:p>
            <a:r>
              <a:rPr lang="th-TH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3.เยอรมนี		4.ฝรั่งเศส</a:t>
            </a:r>
          </a:p>
          <a:p>
            <a:r>
              <a:rPr lang="th-TH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5.ญี่ปุ่น(เฉพาะเมือง)		6.สเปน</a:t>
            </a:r>
          </a:p>
          <a:p>
            <a:r>
              <a:rPr lang="th-TH" sz="105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05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ฮอก</a:t>
            </a:r>
            <a:r>
              <a:rPr lang="th-TH" sz="105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ไกโด/โตเกียว/ไอจิ/วากายามะ/คานางาวะ/โอกินาวา/</a:t>
            </a:r>
            <a:r>
              <a:rPr lang="th-TH" sz="105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เกียว</a:t>
            </a:r>
            <a:r>
              <a:rPr lang="th-TH" sz="105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โต/โอซากา)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98238" y="4333061"/>
            <a:ext cx="159186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Home Quarantine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0" name="ลูกศรเชื่อมต่อแบบตรง 69"/>
          <p:cNvCxnSpPr/>
          <p:nvPr/>
        </p:nvCxnSpPr>
        <p:spPr>
          <a:xfrm flipH="1">
            <a:off x="2296708" y="3626526"/>
            <a:ext cx="8797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06369" y="3330682"/>
            <a:ext cx="12961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รายงานสำนักสาธารณสุขจังหวัด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7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effectLst/>
              </a:rPr>
              <a:t>แบบฟอร์มการติดตามผู้เดินทางกลับจากประเทศกลุ่มเสี่ยง</a:t>
            </a:r>
            <a:endParaRPr lang="th-TH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376" y="6165304"/>
            <a:ext cx="6624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ให้รายงานอาการและอุณหภูมิทุกวันก่อน 13.00 น.จนครบ 14 วัน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6603"/>
            <a:ext cx="8748464" cy="474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effectLst/>
              </a:rPr>
              <a:t>แบบฟอร์มการติดตามผู้เดินทางกลับจากประเทศกลุ่มเสี่ยง</a:t>
            </a:r>
            <a:endParaRPr lang="th-TH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237312"/>
            <a:ext cx="6624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ให้รายงานอาการและอุณหภูมิทุกวันก่อน 13.00 น.จนครบ 14 วัน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4" y="1268760"/>
            <a:ext cx="8190941" cy="46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956" y="116632"/>
            <a:ext cx="698477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/>
              <a:t>สถานการณ์ทั่วโลก</a:t>
            </a:r>
            <a:r>
              <a:rPr lang="th-TH" sz="3200" b="1" dirty="0" smtClean="0"/>
              <a:t>(๑๒ </a:t>
            </a:r>
            <a:r>
              <a:rPr lang="th-TH" sz="3200" b="1" dirty="0" err="1" smtClean="0"/>
              <a:t>มี.ค</a:t>
            </a:r>
            <a:r>
              <a:rPr lang="th-TH" sz="3200" b="1" dirty="0" smtClean="0"/>
              <a:t> ๖๓)</a:t>
            </a:r>
            <a:endParaRPr lang="th-TH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8" b="8525"/>
          <a:stretch/>
        </p:blipFill>
        <p:spPr bwMode="auto">
          <a:xfrm>
            <a:off x="167437" y="1066040"/>
            <a:ext cx="8856984" cy="3359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143" y="4653136"/>
            <a:ext cx="8776345" cy="17235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พบการระบาดในประเทศต่างๆ รวม </a:t>
            </a:r>
            <a:r>
              <a:rPr lang="th-TH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๑๑๑ </a:t>
            </a:r>
            <a:r>
              <a:rPr lang="th-TH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ประเทศ ๒ เขตบริหารพิเศษ (ฮ่องกง มา</a:t>
            </a:r>
            <a:r>
              <a:rPr lang="th-TH" sz="1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เก๊า</a:t>
            </a:r>
            <a:r>
              <a:rPr lang="th-TH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และ  ๑ นครรัฐวาติกัน</a:t>
            </a:r>
          </a:p>
          <a:p>
            <a:pPr algn="ctr"/>
            <a:endParaRPr lang="th-TH" sz="12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-ทั่วโลก		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๑๒๖,๓๖๗	ราย</a:t>
            </a:r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เสียชีวิต  ๔,๖๓๔  ราย</a:t>
            </a:r>
            <a:endParaRPr lang="th-TH" sz="20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-จีน		จำนวน	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๘๐,๗๙๖ 	ราย</a:t>
            </a:r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เสียชีวิต 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๔,๒๕๗ ราย</a:t>
            </a:r>
            <a:endParaRPr lang="th-TH" sz="20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-ประเทศไทย 	จำนวน           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๗๐ </a:t>
            </a:r>
            <a:r>
              <a:rPr lang="th-TH" sz="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	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r>
              <a:rPr lang="th-TH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เสียชีวิต     </a:t>
            </a:r>
            <a:r>
              <a:rPr lang="th-TH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๑  ราย</a:t>
            </a:r>
            <a:endParaRPr lang="th-TH" sz="20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7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7" y="4379848"/>
            <a:ext cx="4248321" cy="225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599" y="445812"/>
            <a:ext cx="8023749" cy="927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5282" tIns="32641" rIns="65282" bIns="32641" rtlCol="0">
            <a:spAutoFit/>
          </a:bodyPr>
          <a:lstStyle/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๔.๑ สถานการณ์โรคติดเชื้อ</a:t>
            </a:r>
            <a:r>
              <a:rPr lang="th-TH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ไวรัส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โคโรนา 2019 (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COVID-19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 วันที่ ๙ มีนาคม ๒๕๖๓</a:t>
            </a:r>
            <a:endParaRPr lang="th-TH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4333" r="48685"/>
          <a:stretch/>
        </p:blipFill>
        <p:spPr bwMode="auto">
          <a:xfrm>
            <a:off x="302954" y="1680234"/>
            <a:ext cx="4206894" cy="225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45"/>
          <a:stretch/>
        </p:blipFill>
        <p:spPr bwMode="auto">
          <a:xfrm>
            <a:off x="4506874" y="1672414"/>
            <a:ext cx="4160933" cy="225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1164" y="1672414"/>
            <a:ext cx="8376643" cy="2258785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74" y="4428833"/>
            <a:ext cx="41344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64705" y="4379849"/>
            <a:ext cx="8376643" cy="225878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476672"/>
            <a:ext cx="77048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สถานการณ์ในประเทศไทย และ จังหวัดพระนครศรีอยุธยา</a:t>
            </a:r>
            <a:endParaRPr lang="th-TH" sz="40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912"/>
          <a:stretch/>
        </p:blipFill>
        <p:spPr>
          <a:xfrm>
            <a:off x="4644008" y="1268760"/>
            <a:ext cx="4318472" cy="536154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4392488" cy="53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5820374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5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191272"/>
            <a:ext cx="9144000" cy="672501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68821" y="1040432"/>
            <a:ext cx="8406358" cy="1585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tabLst>
                <a:tab pos="1343025" algn="l"/>
              </a:tabLst>
            </a:pPr>
            <a:r>
              <a:rPr lang="th-TH" sz="40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ป้องกันและควบคุมโรค </a:t>
            </a:r>
            <a:b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ถูกประกาศให้เป็นโรคติดต่ออันตราย</a:t>
            </a:r>
          </a:p>
        </p:txBody>
      </p:sp>
      <p:sp>
        <p:nvSpPr>
          <p:cNvPr id="12" name="สี่เหลี่ยมผืนผ้า 10">
            <a:extLst>
              <a:ext uri="{FF2B5EF4-FFF2-40B4-BE49-F238E27FC236}">
                <a16:creationId xmlns="" xmlns:a16="http://schemas.microsoft.com/office/drawing/2014/main" id="{97538CD2-BA4D-4687-8738-DC3B7062CB66}"/>
              </a:ext>
            </a:extLst>
          </p:cNvPr>
          <p:cNvSpPr/>
          <p:nvPr/>
        </p:nvSpPr>
        <p:spPr>
          <a:xfrm>
            <a:off x="2860229" y="2924944"/>
            <a:ext cx="3423542" cy="15234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1950" lvl="0" indent="-36195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34</a:t>
            </a:r>
          </a:p>
          <a:p>
            <a:pPr marL="361950" lvl="0" indent="-36195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35</a:t>
            </a:r>
          </a:p>
        </p:txBody>
      </p:sp>
    </p:spTree>
    <p:extLst>
      <p:ext uri="{BB962C8B-B14F-4D97-AF65-F5344CB8AC3E}">
        <p14:creationId xmlns:p14="http://schemas.microsoft.com/office/powerpoint/2010/main" val="2296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91272"/>
            <a:ext cx="9144000" cy="672501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10"/>
          <p:cNvSpPr/>
          <p:nvPr/>
        </p:nvSpPr>
        <p:spPr>
          <a:xfrm>
            <a:off x="1835696" y="309811"/>
            <a:ext cx="7030144" cy="1055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algn="ctr"/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เจ้าพนักงานควบคุมโรคติดต่อ</a:t>
            </a:r>
          </a:p>
          <a:p>
            <a:pPr marL="87313" algn="ctr"/>
            <a:r>
              <a:rPr lang="th-TH" sz="22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ดำเนินการเอง/ออกคำสั่งเป็นหนังสือให้ผู้ใดดำเนินการ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9252" y="309811"/>
            <a:ext cx="1250420" cy="1055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34 </a:t>
            </a:r>
          </a:p>
        </p:txBody>
      </p:sp>
      <p:sp>
        <p:nvSpPr>
          <p:cNvPr id="17" name="สี่เหลี่ยมผืนผ้า 10"/>
          <p:cNvSpPr/>
          <p:nvPr/>
        </p:nvSpPr>
        <p:spPr>
          <a:xfrm>
            <a:off x="369252" y="1535819"/>
            <a:ext cx="8667244" cy="4413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นำผู้ที่เป็น/มีเหตุสงสัยว่าเป็น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COVID-19/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ผู้สัมผัส/พาหะ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มารับการตรวจ/การชันสูตร/แยกกัก/กักกัน/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คุมไว้สังเกต</a:t>
            </a:r>
          </a:p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ให้ผู้ที่มีความเสี่ยงมารับการสร้างเสริมภูมิคุ้มกันโรค</a:t>
            </a:r>
          </a:p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ให้นำศพ/ซากสัตว์ไปรับการตรวจ/จัดการทางการแพทย์</a:t>
            </a:r>
          </a:p>
          <a:p>
            <a:pPr marL="357188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เจ้าของ/ผู้ครอบครอง/ผู้พักอาศัย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ในบ้าน โรงเรือน สถานที่ หรือพาหนะ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กำจัดความติดโรคหรือทำลาย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สิ่งใด ๆ ที่มีเชื้อโรค หรือแก้ไขปรับปรุงสุขาภิบาลให้ถูกสุขลักษณะ</a:t>
            </a:r>
          </a:p>
          <a:p>
            <a:pPr marL="357188" lvl="0" indent="-269875">
              <a:buFont typeface="+mj-lt"/>
              <a:buAutoNum type="arabicPeriod" startAt="5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เจ้าของ/ผู้ครอบครอง/ผู้พักอาศัย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ในบ้าน โรงเรือน สถานที่ หรือพาหนะ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กำจัดสัตว์ แมลง ตัวอ่อน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ของแมลง</a:t>
            </a:r>
          </a:p>
        </p:txBody>
      </p:sp>
    </p:spTree>
    <p:extLst>
      <p:ext uri="{BB962C8B-B14F-4D97-AF65-F5344CB8AC3E}">
        <p14:creationId xmlns:p14="http://schemas.microsoft.com/office/powerpoint/2010/main" val="3876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91272"/>
            <a:ext cx="9144000" cy="672501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17" name="สี่เหลี่ยมผืนผ้า 10"/>
          <p:cNvSpPr/>
          <p:nvPr/>
        </p:nvSpPr>
        <p:spPr>
          <a:xfrm>
            <a:off x="328077" y="1475982"/>
            <a:ext cx="8496944" cy="29030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lvl="0"/>
            <a:r>
              <a:rPr lang="th-TH" sz="2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ห้ามผู้ใด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กระทำการ/ดำเนินการ</a:t>
            </a:r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ซึ่งอาจก่อให้เกิดสภาวะไม่ถูกสุขลักษณะซึ่งอาจทำให้โรคแพร่ออกไป</a:t>
            </a:r>
          </a:p>
          <a:p>
            <a:pPr marL="87313" lvl="0"/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ห้ามผู้ใด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เข้าไปหรือออก</a:t>
            </a:r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จากที่เอกเทศ</a:t>
            </a:r>
          </a:p>
          <a:p>
            <a:pPr marL="87313" lvl="0"/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เข้าไปในบ้าน โรงเรือน สถานที่ หรือพาหนะ</a:t>
            </a:r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ที่มี/สงสัยว่ามี </a:t>
            </a:r>
            <a:r>
              <a:rPr lang="en-US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เพื่อเฝ้าระวัง ป้องกัน </a:t>
            </a:r>
          </a:p>
          <a:p>
            <a:pPr marL="87313" lvl="0"/>
            <a:r>
              <a:rPr lang="th-TH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และควบคุม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มิให้มีการแพร่ของโรค</a:t>
            </a:r>
          </a:p>
          <a:p>
            <a:pPr marL="87313" lvl="0"/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D9DBF1E7-F843-4DCB-BCD7-1889ABF620C2}"/>
              </a:ext>
            </a:extLst>
          </p:cNvPr>
          <p:cNvSpPr/>
          <p:nvPr/>
        </p:nvSpPr>
        <p:spPr>
          <a:xfrm>
            <a:off x="112053" y="4414924"/>
            <a:ext cx="892899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ก่อนดำเนินการ/ออกคำสั่งให้ดำเนินการใด ๆ ตาม 1 - 8 เจ้าพนักงานควบคุมโรคติดต่อต้องทำการสอบสวนโรคก่อน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CFB36BC2-CAB8-412C-861A-92699CEA470A}"/>
              </a:ext>
            </a:extLst>
          </p:cNvPr>
          <p:cNvSpPr/>
          <p:nvPr/>
        </p:nvSpPr>
        <p:spPr>
          <a:xfrm>
            <a:off x="1871700" y="4943132"/>
            <a:ext cx="5400600" cy="124814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มีโทษตั้งแต่ ปรับไม่เกิน 20</a:t>
            </a:r>
            <a:r>
              <a:rPr lang="en-GB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</a:t>
            </a:r>
            <a:r>
              <a:rPr lang="th-TH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 marL="628650" indent="-628650" algn="ctr"/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จนถึงจำคุกไม่เกิน 1 ปี ปรับไม่เกิน 100</a:t>
            </a:r>
            <a:r>
              <a:rPr lang="en-GB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หรือทั้งจำทั้งปรับ 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="" xmlns:a16="http://schemas.microsoft.com/office/drawing/2014/main" id="{94DFDAA8-8255-4CF7-869A-57F2AB3784A3}"/>
              </a:ext>
            </a:extLst>
          </p:cNvPr>
          <p:cNvSpPr/>
          <p:nvPr/>
        </p:nvSpPr>
        <p:spPr>
          <a:xfrm>
            <a:off x="328078" y="309811"/>
            <a:ext cx="1368151" cy="1055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34 </a:t>
            </a:r>
          </a:p>
        </p:txBody>
      </p:sp>
      <p:sp>
        <p:nvSpPr>
          <p:cNvPr id="19" name="สี่เหลี่ยมผืนผ้า 10">
            <a:extLst>
              <a:ext uri="{FF2B5EF4-FFF2-40B4-BE49-F238E27FC236}">
                <a16:creationId xmlns="" xmlns:a16="http://schemas.microsoft.com/office/drawing/2014/main" id="{AABB5E61-17AB-478F-BC04-8285EA1C357E}"/>
              </a:ext>
            </a:extLst>
          </p:cNvPr>
          <p:cNvSpPr/>
          <p:nvPr/>
        </p:nvSpPr>
        <p:spPr>
          <a:xfrm>
            <a:off x="1835697" y="309811"/>
            <a:ext cx="6989325" cy="1055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algn="ctr"/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เจ้าพนักงานควบคุมโรคติดต่อ</a:t>
            </a:r>
          </a:p>
          <a:p>
            <a:pPr marL="87313" algn="ctr"/>
            <a:r>
              <a:rPr lang="th-TH" sz="22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ดำเนินการเอง/ออกคำสั่งเป็นหนังสือให้ผู้ใดดำเนินการ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26558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="" xmlns:a16="http://schemas.microsoft.com/office/drawing/2014/main" id="{C14C397E-4C69-43A8-A40F-228A4B5E3AE1}"/>
              </a:ext>
            </a:extLst>
          </p:cNvPr>
          <p:cNvGrpSpPr/>
          <p:nvPr/>
        </p:nvGrpSpPr>
        <p:grpSpPr>
          <a:xfrm>
            <a:off x="0" y="6191272"/>
            <a:ext cx="9144000" cy="672501"/>
            <a:chOff x="0" y="4643454"/>
            <a:chExt cx="9144000" cy="504376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="" xmlns:a16="http://schemas.microsoft.com/office/drawing/2014/main" id="{D297CC93-F291-46DB-AF63-1366B4C32B74}"/>
                </a:ext>
              </a:extLst>
            </p:cNvPr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1" name="รูปภาพ 7">
              <a:extLst>
                <a:ext uri="{FF2B5EF4-FFF2-40B4-BE49-F238E27FC236}">
                  <a16:creationId xmlns="" xmlns:a16="http://schemas.microsoft.com/office/drawing/2014/main" id="{12314C40-2074-4CE8-A860-48C1FF5F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36837" y="299405"/>
            <a:ext cx="8511629" cy="4857787"/>
            <a:chOff x="341438" y="186415"/>
            <a:chExt cx="8511629" cy="3811131"/>
          </a:xfrm>
        </p:grpSpPr>
        <p:sp>
          <p:nvSpPr>
            <p:cNvPr id="6" name="สี่เหลี่ยมผืนผ้า 10"/>
            <p:cNvSpPr/>
            <p:nvPr/>
          </p:nvSpPr>
          <p:spPr>
            <a:xfrm>
              <a:off x="1652266" y="197615"/>
              <a:ext cx="7200800" cy="6705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 algn="ctr"/>
              <a: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ผู้ว่าราชการจังหวัด/กทม.</a:t>
              </a:r>
              <a:b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โดยความเห็นชอบ</a:t>
              </a:r>
              <a: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ของคณะกรรมการโรคติดต่อจังหวัด/กทม.</a:t>
              </a:r>
            </a:p>
          </p:txBody>
        </p:sp>
        <p:sp>
          <p:nvSpPr>
            <p:cNvPr id="7" name="สี่เหลี่ยมผืนผ้า 12"/>
            <p:cNvSpPr/>
            <p:nvPr/>
          </p:nvSpPr>
          <p:spPr>
            <a:xfrm>
              <a:off x="341438" y="1437059"/>
              <a:ext cx="5415284" cy="256048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>
                <a:lnSpc>
                  <a:spcPct val="90000"/>
                </a:lnSpc>
              </a:pP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สั่งปิด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ตลาด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สถานที่ประกอบ/</a:t>
              </a:r>
              <a:r>
                <a:rPr lang="th-TH" sz="2200" b="1" dirty="0" smtClean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จำหน่าย</a:t>
              </a: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อาหาร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สถานที่ผลิต/จำหน่ายเครื่องดื่ม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โรงงาน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สถานที่ชุมนุมชน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โรงมหรสพ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สถานศึกษา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สถานที่อื่นใด</a:t>
              </a:r>
            </a:p>
          </p:txBody>
        </p:sp>
        <p:sp>
          <p:nvSpPr>
            <p:cNvPr id="8" name="สี่เหลี่ยมผืนผ้า 15"/>
            <p:cNvSpPr/>
            <p:nvPr/>
          </p:nvSpPr>
          <p:spPr>
            <a:xfrm>
              <a:off x="5782425" y="2999099"/>
              <a:ext cx="3070641" cy="98534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>
                <a:lnSpc>
                  <a:spcPct val="90000"/>
                </a:lnSpc>
              </a:pP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สั่งให้ผู้ที่เป็น/สงสัยว่าเป็น </a:t>
              </a:r>
              <a: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/>
              </a:r>
              <a:b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COVID-19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หยุดประกอบอาชีพ</a:t>
              </a:r>
              <a:b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</a:b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เป็นการชั่วคราว</a:t>
              </a:r>
            </a:p>
          </p:txBody>
        </p:sp>
        <p:sp>
          <p:nvSpPr>
            <p:cNvPr id="12" name="สี่เหลี่ยมผืนผ้า 17"/>
            <p:cNvSpPr/>
            <p:nvPr/>
          </p:nvSpPr>
          <p:spPr>
            <a:xfrm>
              <a:off x="5756723" y="1441387"/>
              <a:ext cx="3096344" cy="153928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สั่งห้ามผู้ที่เป็น/สงสัยว่าเป็น</a:t>
              </a:r>
              <a:b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</a:br>
              <a: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COVID-19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เข้าไปใน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สถานที่ชุมนุมชน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โรงมหรสพ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สถานศึกษา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สถานที่อื่นใด</a:t>
              </a:r>
            </a:p>
          </p:txBody>
        </p:sp>
        <p:sp>
          <p:nvSpPr>
            <p:cNvPr id="13" name="สี่เหลี่ยมผืนผ้า 18"/>
            <p:cNvSpPr/>
            <p:nvPr/>
          </p:nvSpPr>
          <p:spPr>
            <a:xfrm>
              <a:off x="341438" y="186415"/>
              <a:ext cx="1238820" cy="6910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b="1" dirty="0">
                  <a:solidFill>
                    <a:srgbClr val="000099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มาตรา 35 </a:t>
              </a:r>
            </a:p>
          </p:txBody>
        </p:sp>
        <p:sp>
          <p:nvSpPr>
            <p:cNvPr id="15" name="สี่เหลี่ยมผืนผ้า 21"/>
            <p:cNvSpPr/>
            <p:nvPr/>
          </p:nvSpPr>
          <p:spPr>
            <a:xfrm>
              <a:off x="341438" y="927856"/>
              <a:ext cx="8511629" cy="5092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b="1" dirty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กรณีมี</a:t>
              </a:r>
              <a:r>
                <a:rPr lang="th-TH" b="1" dirty="0" smtClean="0">
                  <a:solidFill>
                    <a:schemeClr val="dk1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เหตุจำเป็นเร่งด่วน</a:t>
              </a:r>
              <a:endParaRPr lang="th-TH" b="1" dirty="0">
                <a:solidFill>
                  <a:schemeClr val="dk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endParaRP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0A5519D1-6BFE-4A5F-A7B4-195E7AD7F799}"/>
              </a:ext>
            </a:extLst>
          </p:cNvPr>
          <p:cNvSpPr/>
          <p:nvPr/>
        </p:nvSpPr>
        <p:spPr>
          <a:xfrm>
            <a:off x="2537656" y="5229200"/>
            <a:ext cx="4050568" cy="962072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มีโทษจำคุกไม่เกิน 1 ปี </a:t>
            </a:r>
          </a:p>
          <a:p>
            <a:pPr marL="628650" indent="-628650" algn="ctr"/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ปรับไม่เกิน 100</a:t>
            </a:r>
            <a:r>
              <a:rPr lang="en-GB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หรือทั้งจำทั้งปรับ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3FC82513-EE4B-49C3-989E-CBF158009CE9}"/>
              </a:ext>
            </a:extLst>
          </p:cNvPr>
          <p:cNvSpPr/>
          <p:nvPr/>
        </p:nvSpPr>
        <p:spPr>
          <a:xfrm>
            <a:off x="3298011" y="3492539"/>
            <a:ext cx="2016224" cy="1249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“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ไว้เป็นการชั่วคราว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”</a:t>
            </a:r>
            <a:endParaRPr lang="th-TH" sz="2400" b="1" kern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96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91272"/>
            <a:ext cx="9144000" cy="672501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56399" y="1205746"/>
            <a:ext cx="6895999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0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tabLst>
                <a:tab pos="361950" algn="l"/>
              </a:tabLst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มีหนังสือเรียก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 ๆ มาให้ถ้อยคำหรือแจ้งข้อเท็จจริงหรือทำคำชี้แจงเป็นหนังสือ หรือให้ส่งเอกสารหรือหลักฐานใด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เพื่อตรวจสอบหรือเพื่อใช้ประกอบการพิจารณา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เข้าไปในพาหนะ อาคาร หรือสถานที่ใด ๆ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ในเวลาระหว่างพระอาทิตย์ขึ้นและ             พระอาทิตย์ตก หรือในเวลาทำการของอาคารหรือสถานที่นั้น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เพื่อตรวจสอบหรือควบคุม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ให้เป็นไปตามพระราชบัญญัตินี้ และหากยังดำเนินการไม่แล้วเสร็จในเวลาดังกล่าวให้สามารถดำเนินการต่อไปได้จนกว่าจะแล้วเสร็จ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การดำเนินการตาม (2) ให้เป็นไปตามประกาศกรมควบคุมโรค เรื่อง หลักเกณฑ์ วิธีการ </a:t>
            </a:r>
            <a:b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และเงื่อนไขในการเข้าไปในพาหนะ อาคาร หรือสถานที่ใดของเจ้าพนักงานควบคุมโรคติดต่อ </a:t>
            </a:r>
            <a:b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2560 (มีผลใช้บังคับ 28 ธันวาคม 2560)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ในการปฏิบัติหน้าที่ของเจ้าพนักงานควบคุมโรคติดต่อตาม (2) ให้บุคคลที่เกี่ยวข้องอำนวยความสะดวกตาม</a:t>
            </a: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</a:t>
            </a:r>
          </a:p>
          <a:p>
            <a:pPr algn="thaiDist">
              <a:tabLst>
                <a:tab pos="361950" algn="l"/>
              </a:tabLst>
            </a:pP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tabLst>
                <a:tab pos="361950" algn="l"/>
              </a:tabLst>
            </a:pPr>
            <a:endParaRPr lang="th-TH" sz="20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tabLst>
                <a:tab pos="361950" algn="l"/>
              </a:tabLst>
            </a:pP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14"/>
          <p:cNvSpPr/>
          <p:nvPr/>
        </p:nvSpPr>
        <p:spPr>
          <a:xfrm>
            <a:off x="253404" y="398284"/>
            <a:ext cx="8637192" cy="718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85800" hangingPunct="0"/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หน้าที่และอำนาจของเจ้าพนักงานควบคุมโรคติดต่อ</a:t>
            </a:r>
          </a:p>
        </p:txBody>
      </p:sp>
      <p:sp>
        <p:nvSpPr>
          <p:cNvPr id="8" name="สี่เหลี่ยมผืนผ้า 16"/>
          <p:cNvSpPr/>
          <p:nvPr/>
        </p:nvSpPr>
        <p:spPr>
          <a:xfrm>
            <a:off x="240706" y="2095568"/>
            <a:ext cx="1598728" cy="381915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เจ้าพนักงานควบคุมโรคติดต่อ มีอำนาจ</a:t>
            </a:r>
          </a:p>
        </p:txBody>
      </p:sp>
      <p:sp>
        <p:nvSpPr>
          <p:cNvPr id="12" name="สี่เหลี่ยมผืนผ้า 17"/>
          <p:cNvSpPr/>
          <p:nvPr/>
        </p:nvSpPr>
        <p:spPr>
          <a:xfrm>
            <a:off x="240706" y="1205746"/>
            <a:ext cx="1594992" cy="8898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algn="ctr"/>
            <a:endParaRPr lang="th-TH" sz="11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45</a:t>
            </a:r>
          </a:p>
          <a:p>
            <a:pPr lvl="0" algn="ctr"/>
            <a:endParaRPr lang="th-TH" sz="14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4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548</TotalTime>
  <Words>1110</Words>
  <Application>Microsoft Office PowerPoint</Application>
  <PresentationFormat>นำเสนอทางหน้าจอ (4:3)</PresentationFormat>
  <Paragraphs>137</Paragraphs>
  <Slides>16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ชีวิตชีวา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แนวทางการดำเนินการกักกันผู้เดินทางกลับจากประเทศกลุ่มเสี่ยง</vt:lpstr>
      <vt:lpstr>แบบฟอร์มการติดตามผู้เดินทางกลับจากประเทศกลุ่มเสี่ยง</vt:lpstr>
      <vt:lpstr>แบบฟอร์มการติดตามผู้เดินทางกลับจากประเทศกลุ่มเสี่ยง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87</cp:revision>
  <cp:lastPrinted>2020-03-12T06:18:23Z</cp:lastPrinted>
  <dcterms:created xsi:type="dcterms:W3CDTF">2020-03-02T01:38:31Z</dcterms:created>
  <dcterms:modified xsi:type="dcterms:W3CDTF">2020-03-12T07:31:17Z</dcterms:modified>
</cp:coreProperties>
</file>